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2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3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4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5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6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7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8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9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10.xml" ContentType="application/vnd.openxmlformats-officedocument.presentationml.notesSl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11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12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13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14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15.xml" ContentType="application/vnd.openxmlformats-officedocument.presentationml.notesSl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16.xml" ContentType="application/vnd.openxmlformats-officedocument.presentationml.notesSlid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17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notesSlides/notesSlide18.xml" ContentType="application/vnd.openxmlformats-officedocument.presentationml.notesSlide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notesSlides/notesSlide19.xml" ContentType="application/vnd.openxmlformats-officedocument.presentationml.notesSlid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notesSlides/notesSlide20.xml" ContentType="application/vnd.openxmlformats-officedocument.presentationml.notesSlide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notesSlides/notesSlide21.xml" ContentType="application/vnd.openxmlformats-officedocument.presentationml.notesSlide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notesSlides/notesSlide22.xml" ContentType="application/vnd.openxmlformats-officedocument.presentationml.notesSlide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notesSlides/notesSlide23.xml" ContentType="application/vnd.openxmlformats-officedocument.presentationml.notesSlide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notesSlides/notesSlide24.xml" ContentType="application/vnd.openxmlformats-officedocument.presentationml.notesSlide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notesSlides/notesSlide25.xml" ContentType="application/vnd.openxmlformats-officedocument.presentationml.notesSlide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notesSlides/notesSlide26.xml" ContentType="application/vnd.openxmlformats-officedocument.presentationml.notesSlide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notesSlides/notesSlide27.xml" ContentType="application/vnd.openxmlformats-officedocument.presentationml.notesSlide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notesSlides/notesSlide28.xml" ContentType="application/vnd.openxmlformats-officedocument.presentationml.notesSlide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notesSlides/notesSlide29.xml" ContentType="application/vnd.openxmlformats-officedocument.presentationml.notesSlide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notesSlides/notesSlide30.xml" ContentType="application/vnd.openxmlformats-officedocument.presentationml.notesSlide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notesSlides/notesSlide31.xml" ContentType="application/vnd.openxmlformats-officedocument.presentationml.notesSlide+xml"/>
  <Override PartName="/ppt/tags/tag205.xml" ContentType="application/vnd.openxmlformats-officedocument.presentationml.tags+xml"/>
  <Override PartName="/ppt/notesSlides/notesSlide32.xml" ContentType="application/vnd.openxmlformats-officedocument.presentationml.notesSlide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notesSlides/notesSlide33.xml" ContentType="application/vnd.openxmlformats-officedocument.presentationml.notesSlide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notesSlides/notesSlide34.xml" ContentType="application/vnd.openxmlformats-officedocument.presentationml.notesSlide+xml"/>
  <Override PartName="/ppt/tags/tag212.xml" ContentType="application/vnd.openxmlformats-officedocument.presentationml.tags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284" r:id="rId2"/>
    <p:sldId id="257" r:id="rId3"/>
    <p:sldId id="290" r:id="rId4"/>
    <p:sldId id="296" r:id="rId5"/>
    <p:sldId id="297" r:id="rId6"/>
    <p:sldId id="298" r:id="rId7"/>
    <p:sldId id="299" r:id="rId8"/>
    <p:sldId id="301" r:id="rId9"/>
    <p:sldId id="300" r:id="rId10"/>
    <p:sldId id="302" r:id="rId11"/>
    <p:sldId id="303" r:id="rId12"/>
    <p:sldId id="304" r:id="rId13"/>
    <p:sldId id="306" r:id="rId14"/>
    <p:sldId id="305" r:id="rId15"/>
    <p:sldId id="287" r:id="rId16"/>
    <p:sldId id="307" r:id="rId17"/>
    <p:sldId id="308" r:id="rId18"/>
    <p:sldId id="309" r:id="rId19"/>
    <p:sldId id="310" r:id="rId20"/>
    <p:sldId id="311" r:id="rId21"/>
    <p:sldId id="312" r:id="rId22"/>
    <p:sldId id="288" r:id="rId23"/>
    <p:sldId id="313" r:id="rId24"/>
    <p:sldId id="314" r:id="rId25"/>
    <p:sldId id="289" r:id="rId26"/>
    <p:sldId id="315" r:id="rId27"/>
    <p:sldId id="316" r:id="rId28"/>
    <p:sldId id="317" r:id="rId29"/>
    <p:sldId id="293" r:id="rId30"/>
    <p:sldId id="294" r:id="rId31"/>
    <p:sldId id="295" r:id="rId32"/>
    <p:sldId id="256" r:id="rId33"/>
    <p:sldId id="318" r:id="rId34"/>
    <p:sldId id="319" r:id="rId35"/>
    <p:sldId id="283" r:id="rId36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5AA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24" autoAdjust="0"/>
    <p:restoredTop sz="94660"/>
  </p:normalViewPr>
  <p:slideViewPr>
    <p:cSldViewPr showGuides="1">
      <p:cViewPr varScale="1">
        <p:scale>
          <a:sx n="124" d="100"/>
          <a:sy n="124" d="100"/>
        </p:scale>
        <p:origin x="172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2D9BF-EF06-4664-87D1-BA8B23334F46}" type="datetimeFigureOut">
              <a:rPr lang="zh-CN" altLang="en-US" smtClean="0"/>
              <a:t>2019/12/23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DAAC2-3404-4325-BA90-11E1B89500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AC2-3404-4325-BA90-11E1B895004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713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AC2-3404-4325-BA90-11E1B895004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025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AC2-3404-4325-BA90-11E1B895004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47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AC2-3404-4325-BA90-11E1B895004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204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AC2-3404-4325-BA90-11E1B895004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3445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AC2-3404-4325-BA90-11E1B895004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778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AC2-3404-4325-BA90-11E1B895004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45034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AC2-3404-4325-BA90-11E1B895004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0604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AC2-3404-4325-BA90-11E1B895004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743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AC2-3404-4325-BA90-11E1B895004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7438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AC2-3404-4325-BA90-11E1B895004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83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AC2-3404-4325-BA90-11E1B895004A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AC2-3404-4325-BA90-11E1B895004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7029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AC2-3404-4325-BA90-11E1B895004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760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AC2-3404-4325-BA90-11E1B895004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7568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AC2-3404-4325-BA90-11E1B895004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752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AC2-3404-4325-BA90-11E1B895004A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3146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AC2-3404-4325-BA90-11E1B895004A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29405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AC2-3404-4325-BA90-11E1B895004A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1810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AC2-3404-4325-BA90-11E1B895004A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4491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AC2-3404-4325-BA90-11E1B895004A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4417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AC2-3404-4325-BA90-11E1B895004A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532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AC2-3404-4325-BA90-11E1B895004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72388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AC2-3404-4325-BA90-11E1B895004A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3619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AC2-3404-4325-BA90-11E1B895004A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4255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AC2-3404-4325-BA90-11E1B895004A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AC2-3404-4325-BA90-11E1B895004A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7548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AC2-3404-4325-BA90-11E1B895004A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59719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AC2-3404-4325-BA90-11E1B895004A}" type="slidenum">
              <a:rPr lang="zh-CN" altLang="en-US" smtClean="0"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AC2-3404-4325-BA90-11E1B895004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749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AC2-3404-4325-BA90-11E1B895004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98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AC2-3404-4325-BA90-11E1B895004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479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AC2-3404-4325-BA90-11E1B895004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8427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AC2-3404-4325-BA90-11E1B895004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264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DAAC2-3404-4325-BA90-11E1B895004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1532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C24E-3E67-4479-BC9E-AA3AC6EE25F4}" type="datetimeFigureOut">
              <a:rPr lang="zh-CN" altLang="en-US" smtClean="0"/>
              <a:t>2019/12/23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03DC8-8A00-4360-9904-60FCBF44561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0" advClick="0">
        <p:wipe/>
      </p:transition>
    </mc:Choice>
    <mc:Fallback>
      <p:transition spd="slow" advClick="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EC24E-3E67-4479-BC9E-AA3AC6EE25F4}" type="datetimeFigureOut">
              <a:rPr lang="zh-CN" altLang="en-US" smtClean="0"/>
              <a:t>2019/12/23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03DC8-8A00-4360-9904-60FCBF44561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:p14="http://schemas.microsoft.com/office/powerpoint/2010/main" Requires="p14">
      <p:transition spd="slow" p14:dur="50000" advClick="0">
        <p:wipe/>
      </p:transition>
    </mc:Choice>
    <mc:Fallback>
      <p:transition spd="slow" advClick="0">
        <p:wip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7" Type="http://schemas.openxmlformats.org/officeDocument/2006/relationships/image" Target="../media/image3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95.xml"/><Relationship Id="rId3" Type="http://schemas.openxmlformats.org/officeDocument/2006/relationships/tags" Target="../tags/tag90.xml"/><Relationship Id="rId7" Type="http://schemas.openxmlformats.org/officeDocument/2006/relationships/tags" Target="../tags/tag94.xml"/><Relationship Id="rId12" Type="http://schemas.openxmlformats.org/officeDocument/2006/relationships/image" Target="../media/image5.pn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11" Type="http://schemas.openxmlformats.org/officeDocument/2006/relationships/image" Target="../media/image4.png"/><Relationship Id="rId5" Type="http://schemas.openxmlformats.org/officeDocument/2006/relationships/tags" Target="../tags/tag92.xml"/><Relationship Id="rId10" Type="http://schemas.openxmlformats.org/officeDocument/2006/relationships/notesSlide" Target="../notesSlides/notesSlide15.xml"/><Relationship Id="rId4" Type="http://schemas.openxmlformats.org/officeDocument/2006/relationships/tags" Target="../tags/tag91.xml"/><Relationship Id="rId9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03.xml"/><Relationship Id="rId3" Type="http://schemas.openxmlformats.org/officeDocument/2006/relationships/tags" Target="../tags/tag98.xml"/><Relationship Id="rId7" Type="http://schemas.openxmlformats.org/officeDocument/2006/relationships/tags" Target="../tags/tag102.xml"/><Relationship Id="rId12" Type="http://schemas.openxmlformats.org/officeDocument/2006/relationships/image" Target="../media/image7.pn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11" Type="http://schemas.openxmlformats.org/officeDocument/2006/relationships/image" Target="../media/image6.png"/><Relationship Id="rId5" Type="http://schemas.openxmlformats.org/officeDocument/2006/relationships/tags" Target="../tags/tag100.xml"/><Relationship Id="rId10" Type="http://schemas.openxmlformats.org/officeDocument/2006/relationships/notesSlide" Target="../notesSlides/notesSlide16.xml"/><Relationship Id="rId4" Type="http://schemas.openxmlformats.org/officeDocument/2006/relationships/tags" Target="../tags/tag99.xml"/><Relationship Id="rId9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11.xml"/><Relationship Id="rId3" Type="http://schemas.openxmlformats.org/officeDocument/2006/relationships/tags" Target="../tags/tag106.xml"/><Relationship Id="rId7" Type="http://schemas.openxmlformats.org/officeDocument/2006/relationships/tags" Target="../tags/tag110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11" Type="http://schemas.openxmlformats.org/officeDocument/2006/relationships/image" Target="../media/image8.png"/><Relationship Id="rId5" Type="http://schemas.openxmlformats.org/officeDocument/2006/relationships/tags" Target="../tags/tag108.xml"/><Relationship Id="rId10" Type="http://schemas.openxmlformats.org/officeDocument/2006/relationships/notesSlide" Target="../notesSlides/notesSlide17.xml"/><Relationship Id="rId4" Type="http://schemas.openxmlformats.org/officeDocument/2006/relationships/tags" Target="../tags/tag107.xml"/><Relationship Id="rId9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19.xml"/><Relationship Id="rId3" Type="http://schemas.openxmlformats.org/officeDocument/2006/relationships/tags" Target="../tags/tag114.xml"/><Relationship Id="rId7" Type="http://schemas.openxmlformats.org/officeDocument/2006/relationships/tags" Target="../tags/tag118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image" Target="../media/image9.emf"/><Relationship Id="rId5" Type="http://schemas.openxmlformats.org/officeDocument/2006/relationships/tags" Target="../tags/tag116.xml"/><Relationship Id="rId10" Type="http://schemas.openxmlformats.org/officeDocument/2006/relationships/notesSlide" Target="../notesSlides/notesSlide18.xml"/><Relationship Id="rId4" Type="http://schemas.openxmlformats.org/officeDocument/2006/relationships/tags" Target="../tags/tag115.xml"/><Relationship Id="rId9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10" Type="http://schemas.openxmlformats.org/officeDocument/2006/relationships/image" Target="../media/image10.png"/><Relationship Id="rId4" Type="http://schemas.openxmlformats.org/officeDocument/2006/relationships/tags" Target="../tags/tag123.xml"/><Relationship Id="rId9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tags" Target="../tags/tag20.xml"/><Relationship Id="rId26" Type="http://schemas.openxmlformats.org/officeDocument/2006/relationships/notesSlide" Target="../notesSlides/notesSlide2.xml"/><Relationship Id="rId3" Type="http://schemas.openxmlformats.org/officeDocument/2006/relationships/tags" Target="../tags/tag5.xml"/><Relationship Id="rId21" Type="http://schemas.openxmlformats.org/officeDocument/2006/relationships/tags" Target="../tags/tag23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5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tags" Target="../tags/tag22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tags" Target="../tags/tag26.xml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tags" Target="../tags/tag25.xml"/><Relationship Id="rId10" Type="http://schemas.openxmlformats.org/officeDocument/2006/relationships/tags" Target="../tags/tag12.xml"/><Relationship Id="rId19" Type="http://schemas.openxmlformats.org/officeDocument/2006/relationships/tags" Target="../tags/tag21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tags" Target="../tags/tag2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129.xml"/><Relationship Id="rId7" Type="http://schemas.openxmlformats.org/officeDocument/2006/relationships/tags" Target="../tags/tag133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5" Type="http://schemas.openxmlformats.org/officeDocument/2006/relationships/tags" Target="../tags/tag131.xml"/><Relationship Id="rId10" Type="http://schemas.openxmlformats.org/officeDocument/2006/relationships/image" Target="../media/image11.emf"/><Relationship Id="rId4" Type="http://schemas.openxmlformats.org/officeDocument/2006/relationships/tags" Target="../tags/tag130.xml"/><Relationship Id="rId9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41.xml"/><Relationship Id="rId3" Type="http://schemas.openxmlformats.org/officeDocument/2006/relationships/tags" Target="../tags/tag136.xml"/><Relationship Id="rId7" Type="http://schemas.openxmlformats.org/officeDocument/2006/relationships/tags" Target="../tags/tag140.xml"/><Relationship Id="rId12" Type="http://schemas.openxmlformats.org/officeDocument/2006/relationships/image" Target="../media/image12.emf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tags" Target="../tags/tag139.xml"/><Relationship Id="rId11" Type="http://schemas.openxmlformats.org/officeDocument/2006/relationships/image" Target="../media/image12.png"/><Relationship Id="rId5" Type="http://schemas.openxmlformats.org/officeDocument/2006/relationships/tags" Target="../tags/tag138.xml"/><Relationship Id="rId10" Type="http://schemas.openxmlformats.org/officeDocument/2006/relationships/notesSlide" Target="../notesSlides/notesSlide21.xml"/><Relationship Id="rId4" Type="http://schemas.openxmlformats.org/officeDocument/2006/relationships/tags" Target="../tags/tag137.xml"/><Relationship Id="rId9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13" Type="http://schemas.openxmlformats.org/officeDocument/2006/relationships/image" Target="../media/image18.png"/><Relationship Id="rId3" Type="http://schemas.openxmlformats.org/officeDocument/2006/relationships/tags" Target="../tags/tag144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7.png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image" Target="../media/image16.png"/><Relationship Id="rId5" Type="http://schemas.openxmlformats.org/officeDocument/2006/relationships/tags" Target="../tags/tag146.xml"/><Relationship Id="rId10" Type="http://schemas.openxmlformats.org/officeDocument/2006/relationships/image" Target="../media/image15.png"/><Relationship Id="rId4" Type="http://schemas.openxmlformats.org/officeDocument/2006/relationships/tags" Target="../tags/tag145.xml"/><Relationship Id="rId9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150.xml"/><Relationship Id="rId7" Type="http://schemas.openxmlformats.org/officeDocument/2006/relationships/notesSlide" Target="../notesSlides/notesSlide23.xml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52.xml"/><Relationship Id="rId10" Type="http://schemas.openxmlformats.org/officeDocument/2006/relationships/image" Target="../media/image20.png"/><Relationship Id="rId4" Type="http://schemas.openxmlformats.org/officeDocument/2006/relationships/tags" Target="../tags/tag151.xml"/><Relationship Id="rId9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155.xml"/><Relationship Id="rId7" Type="http://schemas.openxmlformats.org/officeDocument/2006/relationships/notesSlide" Target="../notesSlides/notesSlide24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57.xml"/><Relationship Id="rId10" Type="http://schemas.openxmlformats.org/officeDocument/2006/relationships/image" Target="../media/image13.png"/><Relationship Id="rId4" Type="http://schemas.openxmlformats.org/officeDocument/2006/relationships/tags" Target="../tags/tag156.xml"/><Relationship Id="rId9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165.xml"/><Relationship Id="rId3" Type="http://schemas.openxmlformats.org/officeDocument/2006/relationships/tags" Target="../tags/tag160.xml"/><Relationship Id="rId7" Type="http://schemas.openxmlformats.org/officeDocument/2006/relationships/tags" Target="../tags/tag164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11" Type="http://schemas.openxmlformats.org/officeDocument/2006/relationships/image" Target="../media/image23.png"/><Relationship Id="rId5" Type="http://schemas.openxmlformats.org/officeDocument/2006/relationships/tags" Target="../tags/tag162.xml"/><Relationship Id="rId10" Type="http://schemas.openxmlformats.org/officeDocument/2006/relationships/notesSlide" Target="../notesSlides/notesSlide25.xml"/><Relationship Id="rId4" Type="http://schemas.openxmlformats.org/officeDocument/2006/relationships/tags" Target="../tags/tag161.xml"/><Relationship Id="rId9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73.xml"/><Relationship Id="rId3" Type="http://schemas.openxmlformats.org/officeDocument/2006/relationships/tags" Target="../tags/tag168.xml"/><Relationship Id="rId7" Type="http://schemas.openxmlformats.org/officeDocument/2006/relationships/tags" Target="../tags/tag172.xml"/><Relationship Id="rId12" Type="http://schemas.openxmlformats.org/officeDocument/2006/relationships/image" Target="../media/image26.png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11" Type="http://schemas.openxmlformats.org/officeDocument/2006/relationships/image" Target="../media/image24.emf"/><Relationship Id="rId5" Type="http://schemas.openxmlformats.org/officeDocument/2006/relationships/tags" Target="../tags/tag170.xml"/><Relationship Id="rId10" Type="http://schemas.openxmlformats.org/officeDocument/2006/relationships/notesSlide" Target="../notesSlides/notesSlide26.xml"/><Relationship Id="rId4" Type="http://schemas.openxmlformats.org/officeDocument/2006/relationships/tags" Target="../tags/tag169.xml"/><Relationship Id="rId9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176.xml"/><Relationship Id="rId7" Type="http://schemas.openxmlformats.org/officeDocument/2006/relationships/tags" Target="../tags/tag180.xml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10" Type="http://schemas.openxmlformats.org/officeDocument/2006/relationships/image" Target="../media/image25.emf"/><Relationship Id="rId4" Type="http://schemas.openxmlformats.org/officeDocument/2006/relationships/tags" Target="../tags/tag177.xml"/><Relationship Id="rId9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8.xml"/><Relationship Id="rId3" Type="http://schemas.openxmlformats.org/officeDocument/2006/relationships/tags" Target="../tags/tag183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tags" Target="../tags/tag186.xml"/><Relationship Id="rId5" Type="http://schemas.openxmlformats.org/officeDocument/2006/relationships/tags" Target="../tags/tag185.xml"/><Relationship Id="rId10" Type="http://schemas.openxmlformats.org/officeDocument/2006/relationships/image" Target="../media/image28.png"/><Relationship Id="rId4" Type="http://schemas.openxmlformats.org/officeDocument/2006/relationships/tags" Target="../tags/tag184.xml"/><Relationship Id="rId9" Type="http://schemas.openxmlformats.org/officeDocument/2006/relationships/image" Target="../media/image25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189.xml"/><Relationship Id="rId7" Type="http://schemas.openxmlformats.org/officeDocument/2006/relationships/notesSlide" Target="../notesSlides/notesSlide29.xm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91.xml"/><Relationship Id="rId4" Type="http://schemas.openxmlformats.org/officeDocument/2006/relationships/tags" Target="../tags/tag190.xml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10" Type="http://schemas.openxmlformats.org/officeDocument/2006/relationships/notesSlide" Target="../notesSlides/notesSlide3.xml"/><Relationship Id="rId4" Type="http://schemas.openxmlformats.org/officeDocument/2006/relationships/tags" Target="../tags/tag30.xml"/><Relationship Id="rId9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194.xml"/><Relationship Id="rId7" Type="http://schemas.openxmlformats.org/officeDocument/2006/relationships/tags" Target="../tags/tag198.xml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6" Type="http://schemas.openxmlformats.org/officeDocument/2006/relationships/tags" Target="../tags/tag197.xml"/><Relationship Id="rId5" Type="http://schemas.openxmlformats.org/officeDocument/2006/relationships/tags" Target="../tags/tag196.xml"/><Relationship Id="rId4" Type="http://schemas.openxmlformats.org/officeDocument/2006/relationships/tags" Target="../tags/tag195.xml"/><Relationship Id="rId9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1.xml"/><Relationship Id="rId3" Type="http://schemas.openxmlformats.org/officeDocument/2006/relationships/tags" Target="../tags/tag201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6" Type="http://schemas.openxmlformats.org/officeDocument/2006/relationships/tags" Target="../tags/tag204.xml"/><Relationship Id="rId11" Type="http://schemas.openxmlformats.org/officeDocument/2006/relationships/image" Target="../media/image33.png"/><Relationship Id="rId5" Type="http://schemas.openxmlformats.org/officeDocument/2006/relationships/tags" Target="../tags/tag203.xml"/><Relationship Id="rId10" Type="http://schemas.openxmlformats.org/officeDocument/2006/relationships/image" Target="../media/image32.png"/><Relationship Id="rId4" Type="http://schemas.openxmlformats.org/officeDocument/2006/relationships/tags" Target="../tags/tag202.xml"/><Relationship Id="rId9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205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208.xml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211.xml"/><Relationship Id="rId2" Type="http://schemas.openxmlformats.org/officeDocument/2006/relationships/tags" Target="../tags/tag210.xml"/><Relationship Id="rId1" Type="http://schemas.openxmlformats.org/officeDocument/2006/relationships/tags" Target="../tags/tag209.xml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42.xml"/><Relationship Id="rId3" Type="http://schemas.openxmlformats.org/officeDocument/2006/relationships/tags" Target="../tags/tag37.xml"/><Relationship Id="rId7" Type="http://schemas.openxmlformats.org/officeDocument/2006/relationships/tags" Target="../tags/tag41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10" Type="http://schemas.openxmlformats.org/officeDocument/2006/relationships/notesSlide" Target="../notesSlides/notesSlide4.xml"/><Relationship Id="rId4" Type="http://schemas.openxmlformats.org/officeDocument/2006/relationships/tags" Target="../tags/tag38.xml"/><Relationship Id="rId9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9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openxmlformats.org/officeDocument/2006/relationships/tags" Target="../tags/tag52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9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7" Type="http://schemas.openxmlformats.org/officeDocument/2006/relationships/image" Target="../media/image1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69.xml"/><Relationship Id="rId7" Type="http://schemas.openxmlformats.org/officeDocument/2006/relationships/tags" Target="../tags/tag73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9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A_淘宝店chenying0907 1"/>
          <p:cNvGrpSpPr/>
          <p:nvPr>
            <p:custDataLst>
              <p:tags r:id="rId1"/>
            </p:custDataLst>
          </p:nvPr>
        </p:nvGrpSpPr>
        <p:grpSpPr>
          <a:xfrm>
            <a:off x="-4763" y="1841500"/>
            <a:ext cx="9153526" cy="3311526"/>
            <a:chOff x="-4763" y="1841500"/>
            <a:chExt cx="9153526" cy="3311526"/>
          </a:xfrm>
        </p:grpSpPr>
        <p:sp>
          <p:nvSpPr>
            <p:cNvPr id="1024" name="淘宝店chenying0907 36"/>
            <p:cNvSpPr/>
            <p:nvPr/>
          </p:nvSpPr>
          <p:spPr bwMode="auto">
            <a:xfrm>
              <a:off x="3036887" y="3662363"/>
              <a:ext cx="4049713" cy="1490663"/>
            </a:xfrm>
            <a:custGeom>
              <a:avLst/>
              <a:gdLst>
                <a:gd name="T0" fmla="*/ 1369 w 2551"/>
                <a:gd name="T1" fmla="*/ 939 h 939"/>
                <a:gd name="T2" fmla="*/ 2551 w 2551"/>
                <a:gd name="T3" fmla="*/ 442 h 939"/>
                <a:gd name="T4" fmla="*/ 2485 w 2551"/>
                <a:gd name="T5" fmla="*/ 0 h 939"/>
                <a:gd name="T6" fmla="*/ 0 w 2551"/>
                <a:gd name="T7" fmla="*/ 295 h 939"/>
                <a:gd name="T8" fmla="*/ 745 w 2551"/>
                <a:gd name="T9" fmla="*/ 939 h 939"/>
                <a:gd name="T10" fmla="*/ 1369 w 2551"/>
                <a:gd name="T11" fmla="*/ 939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1" h="939">
                  <a:moveTo>
                    <a:pt x="1369" y="939"/>
                  </a:moveTo>
                  <a:lnTo>
                    <a:pt x="2551" y="442"/>
                  </a:lnTo>
                  <a:lnTo>
                    <a:pt x="2485" y="0"/>
                  </a:lnTo>
                  <a:lnTo>
                    <a:pt x="0" y="295"/>
                  </a:lnTo>
                  <a:lnTo>
                    <a:pt x="745" y="939"/>
                  </a:lnTo>
                  <a:lnTo>
                    <a:pt x="1369" y="93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5" name="淘宝店chenying0907 37"/>
            <p:cNvSpPr/>
            <p:nvPr/>
          </p:nvSpPr>
          <p:spPr bwMode="auto">
            <a:xfrm>
              <a:off x="379412" y="1841500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7" name="淘宝店chenying0907 38"/>
            <p:cNvSpPr/>
            <p:nvPr/>
          </p:nvSpPr>
          <p:spPr bwMode="auto">
            <a:xfrm>
              <a:off x="-4763" y="1841500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8" name="淘宝店chenying0907 39"/>
            <p:cNvSpPr/>
            <p:nvPr/>
          </p:nvSpPr>
          <p:spPr bwMode="auto">
            <a:xfrm>
              <a:off x="-4763" y="4770438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9" name="淘宝店chenying0907 40"/>
            <p:cNvSpPr/>
            <p:nvPr/>
          </p:nvSpPr>
          <p:spPr bwMode="auto">
            <a:xfrm>
              <a:off x="5210175" y="3490913"/>
              <a:ext cx="3938588" cy="1662113"/>
            </a:xfrm>
            <a:custGeom>
              <a:avLst/>
              <a:gdLst>
                <a:gd name="T0" fmla="*/ 0 w 2481"/>
                <a:gd name="T1" fmla="*/ 1047 h 1047"/>
                <a:gd name="T2" fmla="*/ 1254 w 2481"/>
                <a:gd name="T3" fmla="*/ 1047 h 1047"/>
                <a:gd name="T4" fmla="*/ 1868 w 2481"/>
                <a:gd name="T5" fmla="*/ 1047 h 1047"/>
                <a:gd name="T6" fmla="*/ 2481 w 2481"/>
                <a:gd name="T7" fmla="*/ 263 h 1047"/>
                <a:gd name="T8" fmla="*/ 2481 w 2481"/>
                <a:gd name="T9" fmla="*/ 0 h 1047"/>
                <a:gd name="T10" fmla="*/ 0 w 2481"/>
                <a:gd name="T11" fmla="*/ 1047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1" h="1047">
                  <a:moveTo>
                    <a:pt x="0" y="1047"/>
                  </a:moveTo>
                  <a:lnTo>
                    <a:pt x="1254" y="1047"/>
                  </a:lnTo>
                  <a:lnTo>
                    <a:pt x="1868" y="1047"/>
                  </a:lnTo>
                  <a:lnTo>
                    <a:pt x="2481" y="263"/>
                  </a:lnTo>
                  <a:lnTo>
                    <a:pt x="2481" y="0"/>
                  </a:lnTo>
                  <a:lnTo>
                    <a:pt x="0" y="104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0" name="淘宝店chenying0907 41"/>
            <p:cNvSpPr/>
            <p:nvPr/>
          </p:nvSpPr>
          <p:spPr bwMode="auto">
            <a:xfrm>
              <a:off x="6965950" y="3357563"/>
              <a:ext cx="2182813" cy="1006475"/>
            </a:xfrm>
            <a:custGeom>
              <a:avLst/>
              <a:gdLst>
                <a:gd name="T0" fmla="*/ 0 w 1375"/>
                <a:gd name="T1" fmla="*/ 126 h 634"/>
                <a:gd name="T2" fmla="*/ 76 w 1375"/>
                <a:gd name="T3" fmla="*/ 634 h 634"/>
                <a:gd name="T4" fmla="*/ 1375 w 1375"/>
                <a:gd name="T5" fmla="*/ 84 h 634"/>
                <a:gd name="T6" fmla="*/ 1375 w 1375"/>
                <a:gd name="T7" fmla="*/ 36 h 634"/>
                <a:gd name="T8" fmla="*/ 1375 w 1375"/>
                <a:gd name="T9" fmla="*/ 0 h 634"/>
                <a:gd name="T10" fmla="*/ 0 w 1375"/>
                <a:gd name="T11" fmla="*/ 126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5" h="634">
                  <a:moveTo>
                    <a:pt x="0" y="126"/>
                  </a:moveTo>
                  <a:lnTo>
                    <a:pt x="76" y="634"/>
                  </a:lnTo>
                  <a:lnTo>
                    <a:pt x="1375" y="84"/>
                  </a:lnTo>
                  <a:lnTo>
                    <a:pt x="1375" y="36"/>
                  </a:lnTo>
                  <a:lnTo>
                    <a:pt x="1375" y="0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" name="PA_淘宝店chenying0907 11"/>
          <p:cNvSpPr/>
          <p:nvPr>
            <p:custDataLst>
              <p:tags r:id="rId2"/>
            </p:custDataLst>
          </p:nvPr>
        </p:nvSpPr>
        <p:spPr>
          <a:xfrm>
            <a:off x="533871" y="586216"/>
            <a:ext cx="8076257" cy="396044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368300" dist="63500" dir="462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73233A5A-8A72-44FC-A625-83A00A022F21}"/>
              </a:ext>
            </a:extLst>
          </p:cNvPr>
          <p:cNvSpPr txBox="1">
            <a:spLocks noChangeArrowheads="1"/>
          </p:cNvSpPr>
          <p:nvPr/>
        </p:nvSpPr>
        <p:spPr>
          <a:xfrm>
            <a:off x="245839" y="1740016"/>
            <a:ext cx="8652319" cy="109860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 b="1" dirty="0">
                <a:ln/>
                <a:solidFill>
                  <a:schemeClr val="accent3"/>
                </a:solidFill>
              </a:rPr>
              <a:t>IV. EMPIRICAL ILLUSTRATION:</a:t>
            </a:r>
          </a:p>
          <a:p>
            <a:r>
              <a:rPr lang="en-US" altLang="zh-CN" sz="5400" b="1" dirty="0">
                <a:ln/>
                <a:solidFill>
                  <a:schemeClr val="accent3"/>
                </a:solidFill>
              </a:rPr>
              <a:t> </a:t>
            </a:r>
            <a:r>
              <a:rPr lang="en-US" altLang="zh-CN" sz="3400" b="1" dirty="0">
                <a:ln/>
                <a:solidFill>
                  <a:schemeClr val="accent3"/>
                </a:solidFill>
              </a:rPr>
              <a:t>EMPLOYER-PROVIDED HEALTH INSURANCE</a:t>
            </a:r>
            <a:endParaRPr lang="en-US" altLang="zh-CN" sz="5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0EE367A4-4DF6-43AF-976F-64129388A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936" y="2964670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15" name="矩形 7">
            <a:extLst>
              <a:ext uri="{FF2B5EF4-FFF2-40B4-BE49-F238E27FC236}">
                <a16:creationId xmlns:a16="http://schemas.microsoft.com/office/drawing/2014/main" id="{929BB7A1-A546-4675-8017-D766D5900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0413" y="2964327"/>
            <a:ext cx="2057400" cy="65087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255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0" advClick="0">
        <p:wipe/>
      </p:transition>
    </mc:Choice>
    <mc:Fallback>
      <p:transition spd="slow" advClick="0">
        <p:wip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PA_淘宝店chenying0907 44"/>
          <p:cNvGrpSpPr/>
          <p:nvPr>
            <p:custDataLst>
              <p:tags r:id="rId1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46" name="淘宝店chenying0907 37"/>
            <p:cNvSpPr/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淘宝店chenying0907 38"/>
            <p:cNvSpPr/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淘宝店chenying0907 39"/>
            <p:cNvSpPr/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9" name="PA_文本框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5359" y="184337"/>
            <a:ext cx="86086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i="1" dirty="0"/>
              <a:t>IV.B. Variation in Prices</a:t>
            </a:r>
            <a:endParaRPr lang="en-US" altLang="zh-CN" sz="20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0B348EA2-800D-4F92-8FC8-5C7916BF0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083" y="502838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02C2049-D3B9-4552-8284-C43D2C8585DE}"/>
              </a:ext>
            </a:extLst>
          </p:cNvPr>
          <p:cNvSpPr/>
          <p:nvPr/>
        </p:nvSpPr>
        <p:spPr>
          <a:xfrm>
            <a:off x="521817" y="525862"/>
            <a:ext cx="6863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/>
              <a:t>Examination of Assumption of Exogenous Pricing</a:t>
            </a:r>
            <a:endParaRPr lang="zh-CN" altLang="en-US" dirty="0"/>
          </a:p>
        </p:txBody>
      </p:sp>
      <p:sp>
        <p:nvSpPr>
          <p:cNvPr id="26" name="矩形 7">
            <a:extLst>
              <a:ext uri="{FF2B5EF4-FFF2-40B4-BE49-F238E27FC236}">
                <a16:creationId xmlns:a16="http://schemas.microsoft.com/office/drawing/2014/main" id="{D8ECB340-0E31-4902-9A7F-DDD10EF10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502495"/>
            <a:ext cx="2057400" cy="65087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7CEA9C1-30C4-4A8D-97C7-2B102B2308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061"/>
          <a:stretch/>
        </p:blipFill>
        <p:spPr>
          <a:xfrm>
            <a:off x="107505" y="1169718"/>
            <a:ext cx="7060780" cy="378944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81529981-EA72-43F9-A06D-E081458C6411}"/>
              </a:ext>
            </a:extLst>
          </p:cNvPr>
          <p:cNvGrpSpPr/>
          <p:nvPr/>
        </p:nvGrpSpPr>
        <p:grpSpPr>
          <a:xfrm>
            <a:off x="7123541" y="1213455"/>
            <a:ext cx="1844944" cy="2308324"/>
            <a:chOff x="7123541" y="1213455"/>
            <a:chExt cx="1844944" cy="230832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B046213-AACA-4134-BC81-03A865F60CC2}"/>
                </a:ext>
              </a:extLst>
            </p:cNvPr>
            <p:cNvSpPr/>
            <p:nvPr/>
          </p:nvSpPr>
          <p:spPr>
            <a:xfrm>
              <a:off x="7168285" y="1213455"/>
              <a:ext cx="180020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Compares </a:t>
              </a:r>
              <a:r>
                <a:rPr lang="en-US" altLang="zh-CN" dirty="0">
                  <a:solidFill>
                    <a:schemeClr val="accent1">
                      <a:lumMod val="50000"/>
                    </a:schemeClr>
                  </a:solidFill>
                </a:rPr>
                <a:t>mean demographic characteristics </a:t>
              </a:r>
              <a:r>
                <a:rPr lang="en-US" altLang="zh-CN" dirty="0"/>
                <a:t>of employees in our baseline sample (all </a:t>
              </a:r>
              <a:r>
                <a:rPr lang="en-US" altLang="zh-CN" dirty="0">
                  <a:solidFill>
                    <a:schemeClr val="accent1">
                      <a:lumMod val="50000"/>
                    </a:schemeClr>
                  </a:solidFill>
                </a:rPr>
                <a:t>salaried</a:t>
              </a:r>
              <a:r>
                <a:rPr lang="en-US" altLang="zh-CN" dirty="0"/>
                <a:t>) who </a:t>
              </a:r>
              <a:r>
                <a:rPr lang="en-US" altLang="zh-CN" dirty="0">
                  <a:solidFill>
                    <a:schemeClr val="accent1">
                      <a:lumMod val="50000"/>
                    </a:schemeClr>
                  </a:solidFill>
                </a:rPr>
                <a:t>face different prices</a:t>
              </a:r>
              <a:r>
                <a:rPr lang="en-US" altLang="zh-CN" dirty="0"/>
                <a:t>.</a:t>
              </a:r>
              <a:endParaRPr lang="zh-CN" altLang="en-US" dirty="0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38B96D97-180C-42B4-AD12-30D5BA9D6307}"/>
                </a:ext>
              </a:extLst>
            </p:cNvPr>
            <p:cNvSpPr/>
            <p:nvPr/>
          </p:nvSpPr>
          <p:spPr bwMode="auto">
            <a:xfrm>
              <a:off x="7123541" y="1347614"/>
              <a:ext cx="8948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7736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0" advClick="0">
        <p:wipe/>
      </p:transition>
    </mc:Choice>
    <mc:Fallback>
      <p:transition spd="slow" advClick="0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PA_淘宝店chenying0907 44"/>
          <p:cNvGrpSpPr/>
          <p:nvPr>
            <p:custDataLst>
              <p:tags r:id="rId1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46" name="淘宝店chenying0907 37"/>
            <p:cNvSpPr/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淘宝店chenying0907 38"/>
            <p:cNvSpPr/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淘宝店chenying0907 39"/>
            <p:cNvSpPr/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9" name="PA_文本框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5359" y="184337"/>
            <a:ext cx="86086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i="1" dirty="0"/>
              <a:t>IV.B. Variation in Prices</a:t>
            </a:r>
            <a:endParaRPr lang="en-US" altLang="zh-CN" sz="20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0B348EA2-800D-4F92-8FC8-5C7916BF0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083" y="502838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02C2049-D3B9-4552-8284-C43D2C8585DE}"/>
              </a:ext>
            </a:extLst>
          </p:cNvPr>
          <p:cNvSpPr/>
          <p:nvPr/>
        </p:nvSpPr>
        <p:spPr>
          <a:xfrm>
            <a:off x="521817" y="525862"/>
            <a:ext cx="6863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/>
              <a:t>Examination of Assumption of Exogenous Pricing</a:t>
            </a:r>
            <a:endParaRPr lang="zh-CN" altLang="en-US" dirty="0"/>
          </a:p>
        </p:txBody>
      </p:sp>
      <p:sp>
        <p:nvSpPr>
          <p:cNvPr id="26" name="矩形 7">
            <a:extLst>
              <a:ext uri="{FF2B5EF4-FFF2-40B4-BE49-F238E27FC236}">
                <a16:creationId xmlns:a16="http://schemas.microsoft.com/office/drawing/2014/main" id="{D8ECB340-0E31-4902-9A7F-DDD10EF10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502495"/>
            <a:ext cx="2057400" cy="65087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7CEA9C1-30C4-4A8D-97C7-2B102B2308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061"/>
          <a:stretch/>
        </p:blipFill>
        <p:spPr>
          <a:xfrm>
            <a:off x="107505" y="1169718"/>
            <a:ext cx="7060780" cy="378944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3B399E0C-CB5D-4094-A3CD-487430AF12FD}"/>
              </a:ext>
            </a:extLst>
          </p:cNvPr>
          <p:cNvGrpSpPr/>
          <p:nvPr/>
        </p:nvGrpSpPr>
        <p:grpSpPr>
          <a:xfrm>
            <a:off x="7123540" y="1213455"/>
            <a:ext cx="1984963" cy="1754326"/>
            <a:chOff x="7123541" y="1213455"/>
            <a:chExt cx="1844944" cy="1754326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2F1DF6A-87D3-4D46-989E-4E7CFE77F6D8}"/>
                </a:ext>
              </a:extLst>
            </p:cNvPr>
            <p:cNvSpPr/>
            <p:nvPr/>
          </p:nvSpPr>
          <p:spPr>
            <a:xfrm>
              <a:off x="7168285" y="1213455"/>
              <a:ext cx="180020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Result: balanced</a:t>
              </a:r>
            </a:p>
            <a:p>
              <a:endParaRPr lang="en-US" altLang="zh-CN" dirty="0"/>
            </a:p>
            <a:p>
              <a:r>
                <a:rPr lang="en-US" altLang="zh-CN" dirty="0"/>
                <a:t>No substantive </a:t>
              </a:r>
            </a:p>
            <a:p>
              <a:r>
                <a:rPr lang="en-US" altLang="zh-CN" dirty="0"/>
                <a:t>or statistically significant difference.</a:t>
              </a: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C260AFD9-BA34-4A12-A598-ECF9C24BA458}"/>
                </a:ext>
              </a:extLst>
            </p:cNvPr>
            <p:cNvSpPr/>
            <p:nvPr/>
          </p:nvSpPr>
          <p:spPr bwMode="auto">
            <a:xfrm>
              <a:off x="7123541" y="1347614"/>
              <a:ext cx="8948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5" name="椭圆 4">
            <a:extLst>
              <a:ext uri="{FF2B5EF4-FFF2-40B4-BE49-F238E27FC236}">
                <a16:creationId xmlns:a16="http://schemas.microsoft.com/office/drawing/2014/main" id="{3B7A7042-7BE5-400B-B097-17DB7A351783}"/>
              </a:ext>
            </a:extLst>
          </p:cNvPr>
          <p:cNvSpPr/>
          <p:nvPr/>
        </p:nvSpPr>
        <p:spPr>
          <a:xfrm>
            <a:off x="2627784" y="1491630"/>
            <a:ext cx="864096" cy="792088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CF194B52-B5B9-434C-BE2D-BE19BCCF3B68}"/>
              </a:ext>
            </a:extLst>
          </p:cNvPr>
          <p:cNvSpPr/>
          <p:nvPr/>
        </p:nvSpPr>
        <p:spPr>
          <a:xfrm>
            <a:off x="3779912" y="1491630"/>
            <a:ext cx="864096" cy="792088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FF3042F-3DFB-4EFC-B1B5-088638C2D806}"/>
              </a:ext>
            </a:extLst>
          </p:cNvPr>
          <p:cNvSpPr/>
          <p:nvPr/>
        </p:nvSpPr>
        <p:spPr>
          <a:xfrm>
            <a:off x="6444208" y="1851670"/>
            <a:ext cx="504056" cy="2016224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398008B8-0DE7-4136-88A6-C796B6728B74}"/>
              </a:ext>
            </a:extLst>
          </p:cNvPr>
          <p:cNvGrpSpPr/>
          <p:nvPr/>
        </p:nvGrpSpPr>
        <p:grpSpPr>
          <a:xfrm>
            <a:off x="7168285" y="2891878"/>
            <a:ext cx="1984963" cy="2031325"/>
            <a:chOff x="7123541" y="1213455"/>
            <a:chExt cx="1844944" cy="2031325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B8E4BB37-FC6D-4C3B-B89F-5500101672CA}"/>
                </a:ext>
              </a:extLst>
            </p:cNvPr>
            <p:cNvSpPr/>
            <p:nvPr/>
          </p:nvSpPr>
          <p:spPr>
            <a:xfrm>
              <a:off x="7168285" y="1213455"/>
              <a:ext cx="1800200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Two possible</a:t>
              </a:r>
            </a:p>
            <a:p>
              <a:r>
                <a:rPr lang="en-US" altLang="zh-CN" dirty="0"/>
                <a:t>Exceptions</a:t>
              </a:r>
            </a:p>
            <a:p>
              <a:r>
                <a:rPr lang="en-US" altLang="zh-CN" dirty="0"/>
                <a:t>(</a:t>
              </a:r>
              <a:r>
                <a:rPr lang="en-US" altLang="zh-CN" sz="1200" dirty="0"/>
                <a:t>when ten different variables are tested</a:t>
              </a:r>
            </a:p>
            <a:p>
              <a:r>
                <a:rPr lang="en-US" altLang="zh-CN" sz="1200" dirty="0"/>
                <a:t>the </a:t>
              </a:r>
              <a:r>
                <a:rPr lang="en-US" altLang="zh-CN" sz="1200" b="1" i="1" dirty="0"/>
                <a:t>p</a:t>
              </a:r>
              <a:r>
                <a:rPr lang="en-US" altLang="zh-CN" sz="1200" b="1" dirty="0"/>
                <a:t>-value should be adjusted upward </a:t>
              </a:r>
              <a:r>
                <a:rPr lang="en-US" altLang="zh-CN" sz="1200" dirty="0"/>
                <a:t>to take account of the multiple hypothesis</a:t>
              </a:r>
            </a:p>
            <a:p>
              <a:r>
                <a:rPr lang="en-US" altLang="zh-CN" sz="1200" dirty="0"/>
                <a:t>testing)</a:t>
              </a:r>
              <a:endParaRPr lang="en-US" altLang="zh-CN" dirty="0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DCEC43AA-A223-4165-9C24-6D9B673FF61A}"/>
                </a:ext>
              </a:extLst>
            </p:cNvPr>
            <p:cNvSpPr/>
            <p:nvPr/>
          </p:nvSpPr>
          <p:spPr bwMode="auto">
            <a:xfrm>
              <a:off x="7123541" y="1347614"/>
              <a:ext cx="8948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FFDF0090-8535-43E1-BE63-1EB33683D2AF}"/>
              </a:ext>
            </a:extLst>
          </p:cNvPr>
          <p:cNvCxnSpPr/>
          <p:nvPr/>
        </p:nvCxnSpPr>
        <p:spPr>
          <a:xfrm>
            <a:off x="248294" y="3723878"/>
            <a:ext cx="6768752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6AF4D52A-FD90-4C79-97BB-66587B947CCE}"/>
              </a:ext>
            </a:extLst>
          </p:cNvPr>
          <p:cNvCxnSpPr/>
          <p:nvPr/>
        </p:nvCxnSpPr>
        <p:spPr>
          <a:xfrm>
            <a:off x="179512" y="2571750"/>
            <a:ext cx="6768752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3B911954-F4F3-442C-BB24-EBBBE5D55214}"/>
              </a:ext>
            </a:extLst>
          </p:cNvPr>
          <p:cNvCxnSpPr>
            <a:cxnSpLocks/>
          </p:cNvCxnSpPr>
          <p:nvPr/>
        </p:nvCxnSpPr>
        <p:spPr>
          <a:xfrm>
            <a:off x="179512" y="4876006"/>
            <a:ext cx="4464496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3445D723-F9B6-4095-BF84-F149B5DD0AEF}"/>
              </a:ext>
            </a:extLst>
          </p:cNvPr>
          <p:cNvCxnSpPr>
            <a:cxnSpLocks/>
          </p:cNvCxnSpPr>
          <p:nvPr/>
        </p:nvCxnSpPr>
        <p:spPr>
          <a:xfrm>
            <a:off x="1907704" y="4731990"/>
            <a:ext cx="2592288" cy="0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832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0" advClick="0">
        <p:wipe/>
      </p:transition>
    </mc:Choice>
    <mc:Fallback>
      <p:transition spd="slow" advClick="0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PA_淘宝店chenying0907 44"/>
          <p:cNvGrpSpPr/>
          <p:nvPr>
            <p:custDataLst>
              <p:tags r:id="rId1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46" name="淘宝店chenying0907 37"/>
            <p:cNvSpPr/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淘宝店chenying0907 38"/>
            <p:cNvSpPr/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淘宝店chenying0907 39"/>
            <p:cNvSpPr/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9" name="PA_文本框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5359" y="184337"/>
            <a:ext cx="86086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i="1" dirty="0"/>
              <a:t>IV.B. Variation in Prices</a:t>
            </a:r>
            <a:endParaRPr lang="en-US" altLang="zh-CN" sz="20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0B348EA2-800D-4F92-8FC8-5C7916BF0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083" y="502838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02C2049-D3B9-4552-8284-C43D2C8585DE}"/>
              </a:ext>
            </a:extLst>
          </p:cNvPr>
          <p:cNvSpPr/>
          <p:nvPr/>
        </p:nvSpPr>
        <p:spPr>
          <a:xfrm>
            <a:off x="521817" y="525862"/>
            <a:ext cx="6863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/>
              <a:t>Examination of Assumption of Exogenous Pricing</a:t>
            </a:r>
            <a:endParaRPr lang="zh-CN" altLang="en-US" dirty="0"/>
          </a:p>
        </p:txBody>
      </p:sp>
      <p:sp>
        <p:nvSpPr>
          <p:cNvPr id="26" name="矩形 7">
            <a:extLst>
              <a:ext uri="{FF2B5EF4-FFF2-40B4-BE49-F238E27FC236}">
                <a16:creationId xmlns:a16="http://schemas.microsoft.com/office/drawing/2014/main" id="{D8ECB340-0E31-4902-9A7F-DDD10EF10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502495"/>
            <a:ext cx="2057400" cy="65087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7CEA9C1-30C4-4A8D-97C7-2B102B2308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061"/>
          <a:stretch/>
        </p:blipFill>
        <p:spPr>
          <a:xfrm>
            <a:off x="107505" y="1169718"/>
            <a:ext cx="7060780" cy="378944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3B399E0C-CB5D-4094-A3CD-487430AF12FD}"/>
              </a:ext>
            </a:extLst>
          </p:cNvPr>
          <p:cNvGrpSpPr/>
          <p:nvPr/>
        </p:nvGrpSpPr>
        <p:grpSpPr>
          <a:xfrm>
            <a:off x="7123540" y="1213455"/>
            <a:ext cx="2128981" cy="3693319"/>
            <a:chOff x="7123541" y="1213455"/>
            <a:chExt cx="1978803" cy="3693319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2F1DF6A-87D3-4D46-989E-4E7CFE77F6D8}"/>
                </a:ext>
              </a:extLst>
            </p:cNvPr>
            <p:cNvSpPr/>
            <p:nvPr/>
          </p:nvSpPr>
          <p:spPr>
            <a:xfrm>
              <a:off x="7168285" y="1213455"/>
              <a:ext cx="1934059" cy="36933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A joint </a:t>
              </a:r>
              <a:r>
                <a:rPr lang="en-US" altLang="zh-CN" i="1" dirty="0"/>
                <a:t>F</a:t>
              </a:r>
              <a:r>
                <a:rPr lang="en-US" altLang="zh-CN" dirty="0"/>
                <a:t>-test of all of the coefficients : leaves us unable to reject the null that they are jointly uncorrelated with</a:t>
              </a:r>
            </a:p>
            <a:p>
              <a:r>
                <a:rPr lang="en-US" altLang="zh-CN" dirty="0"/>
                <a:t>Price.</a:t>
              </a:r>
            </a:p>
            <a:p>
              <a:r>
                <a:rPr lang="en-US" altLang="zh-CN" dirty="0"/>
                <a:t>state fixed effects</a:t>
              </a:r>
            </a:p>
            <a:p>
              <a:r>
                <a:rPr lang="en-US" altLang="zh-CN" dirty="0"/>
                <a:t>or </a:t>
              </a:r>
            </a:p>
            <a:p>
              <a:r>
                <a:rPr lang="en-US" altLang="zh-CN" dirty="0"/>
                <a:t>extend the sample to include all coverage tiers or all salaried employees.</a:t>
              </a: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C260AFD9-BA34-4A12-A598-ECF9C24BA458}"/>
                </a:ext>
              </a:extLst>
            </p:cNvPr>
            <p:cNvSpPr/>
            <p:nvPr/>
          </p:nvSpPr>
          <p:spPr bwMode="auto">
            <a:xfrm>
              <a:off x="7123541" y="1347614"/>
              <a:ext cx="8948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5" name="椭圆 4">
            <a:extLst>
              <a:ext uri="{FF2B5EF4-FFF2-40B4-BE49-F238E27FC236}">
                <a16:creationId xmlns:a16="http://schemas.microsoft.com/office/drawing/2014/main" id="{3B7A7042-7BE5-400B-B097-17DB7A351783}"/>
              </a:ext>
            </a:extLst>
          </p:cNvPr>
          <p:cNvSpPr/>
          <p:nvPr/>
        </p:nvSpPr>
        <p:spPr>
          <a:xfrm>
            <a:off x="2627784" y="1491630"/>
            <a:ext cx="864096" cy="792088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CF194B52-B5B9-434C-BE2D-BE19BCCF3B68}"/>
              </a:ext>
            </a:extLst>
          </p:cNvPr>
          <p:cNvSpPr/>
          <p:nvPr/>
        </p:nvSpPr>
        <p:spPr>
          <a:xfrm>
            <a:off x="3779912" y="1491630"/>
            <a:ext cx="864096" cy="792088"/>
          </a:xfrm>
          <a:prstGeom prst="ellipse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FF3042F-3DFB-4EFC-B1B5-088638C2D806}"/>
              </a:ext>
            </a:extLst>
          </p:cNvPr>
          <p:cNvSpPr/>
          <p:nvPr/>
        </p:nvSpPr>
        <p:spPr>
          <a:xfrm>
            <a:off x="6444208" y="1851670"/>
            <a:ext cx="504056" cy="2016224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FFDF0090-8535-43E1-BE63-1EB33683D2AF}"/>
              </a:ext>
            </a:extLst>
          </p:cNvPr>
          <p:cNvCxnSpPr/>
          <p:nvPr/>
        </p:nvCxnSpPr>
        <p:spPr>
          <a:xfrm>
            <a:off x="248294" y="3723878"/>
            <a:ext cx="6768752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6AF4D52A-FD90-4C79-97BB-66587B947CCE}"/>
              </a:ext>
            </a:extLst>
          </p:cNvPr>
          <p:cNvCxnSpPr/>
          <p:nvPr/>
        </p:nvCxnSpPr>
        <p:spPr>
          <a:xfrm>
            <a:off x="179512" y="2571750"/>
            <a:ext cx="6768752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3" name="椭圆 22">
            <a:extLst>
              <a:ext uri="{FF2B5EF4-FFF2-40B4-BE49-F238E27FC236}">
                <a16:creationId xmlns:a16="http://schemas.microsoft.com/office/drawing/2014/main" id="{7BD5E561-4ADD-4E0E-8EE9-51EBE1DC5FD9}"/>
              </a:ext>
            </a:extLst>
          </p:cNvPr>
          <p:cNvSpPr/>
          <p:nvPr/>
        </p:nvSpPr>
        <p:spPr bwMode="auto">
          <a:xfrm>
            <a:off x="7106398" y="3291830"/>
            <a:ext cx="96278" cy="83127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3735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0" advClick="0">
        <p:wipe/>
      </p:transition>
    </mc:Choice>
    <mc:Fallback>
      <p:transition spd="slow" advClick="0"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63" name="PA_淘宝店chenying0907 23"/>
          <p:cNvGrpSpPr/>
          <p:nvPr>
            <p:custDataLst>
              <p:tags r:id="rId1"/>
            </p:custDataLst>
          </p:nvPr>
        </p:nvGrpSpPr>
        <p:grpSpPr bwMode="auto">
          <a:xfrm>
            <a:off x="6661151" y="1734430"/>
            <a:ext cx="442913" cy="443049"/>
            <a:chOff x="0" y="0"/>
            <a:chExt cx="279" cy="279"/>
          </a:xfrm>
        </p:grpSpPr>
        <p:sp>
          <p:nvSpPr>
            <p:cNvPr id="35864" name="淘宝店chenying0907 24"/>
            <p:cNvSpPr>
              <a:spLocks noEditPoints="1"/>
            </p:cNvSpPr>
            <p:nvPr/>
          </p:nvSpPr>
          <p:spPr bwMode="auto">
            <a:xfrm>
              <a:off x="0" y="0"/>
              <a:ext cx="279" cy="279"/>
            </a:xfrm>
            <a:custGeom>
              <a:avLst/>
              <a:gdLst>
                <a:gd name="T0" fmla="*/ 114 w 118"/>
                <a:gd name="T1" fmla="*/ 46 h 118"/>
                <a:gd name="T2" fmla="*/ 103 w 118"/>
                <a:gd name="T3" fmla="*/ 38 h 118"/>
                <a:gd name="T4" fmla="*/ 107 w 118"/>
                <a:gd name="T5" fmla="*/ 24 h 118"/>
                <a:gd name="T6" fmla="*/ 89 w 118"/>
                <a:gd name="T7" fmla="*/ 11 h 118"/>
                <a:gd name="T8" fmla="*/ 76 w 118"/>
                <a:gd name="T9" fmla="*/ 13 h 118"/>
                <a:gd name="T10" fmla="*/ 68 w 118"/>
                <a:gd name="T11" fmla="*/ 1 h 118"/>
                <a:gd name="T12" fmla="*/ 46 w 118"/>
                <a:gd name="T13" fmla="*/ 4 h 118"/>
                <a:gd name="T14" fmla="*/ 39 w 118"/>
                <a:gd name="T15" fmla="*/ 15 h 118"/>
                <a:gd name="T16" fmla="*/ 24 w 118"/>
                <a:gd name="T17" fmla="*/ 11 h 118"/>
                <a:gd name="T18" fmla="*/ 11 w 118"/>
                <a:gd name="T19" fmla="*/ 29 h 118"/>
                <a:gd name="T20" fmla="*/ 14 w 118"/>
                <a:gd name="T21" fmla="*/ 43 h 118"/>
                <a:gd name="T22" fmla="*/ 1 w 118"/>
                <a:gd name="T23" fmla="*/ 50 h 118"/>
                <a:gd name="T24" fmla="*/ 1 w 118"/>
                <a:gd name="T25" fmla="*/ 68 h 118"/>
                <a:gd name="T26" fmla="*/ 14 w 118"/>
                <a:gd name="T27" fmla="*/ 75 h 118"/>
                <a:gd name="T28" fmla="*/ 11 w 118"/>
                <a:gd name="T29" fmla="*/ 89 h 118"/>
                <a:gd name="T30" fmla="*/ 24 w 118"/>
                <a:gd name="T31" fmla="*/ 106 h 118"/>
                <a:gd name="T32" fmla="*/ 39 w 118"/>
                <a:gd name="T33" fmla="*/ 103 h 118"/>
                <a:gd name="T34" fmla="*/ 46 w 118"/>
                <a:gd name="T35" fmla="*/ 114 h 118"/>
                <a:gd name="T36" fmla="*/ 59 w 118"/>
                <a:gd name="T37" fmla="*/ 118 h 118"/>
                <a:gd name="T38" fmla="*/ 72 w 118"/>
                <a:gd name="T39" fmla="*/ 114 h 118"/>
                <a:gd name="T40" fmla="*/ 80 w 118"/>
                <a:gd name="T41" fmla="*/ 103 h 118"/>
                <a:gd name="T42" fmla="*/ 94 w 118"/>
                <a:gd name="T43" fmla="*/ 106 h 118"/>
                <a:gd name="T44" fmla="*/ 107 w 118"/>
                <a:gd name="T45" fmla="*/ 89 h 118"/>
                <a:gd name="T46" fmla="*/ 105 w 118"/>
                <a:gd name="T47" fmla="*/ 75 h 118"/>
                <a:gd name="T48" fmla="*/ 118 w 118"/>
                <a:gd name="T49" fmla="*/ 68 h 118"/>
                <a:gd name="T50" fmla="*/ 118 w 118"/>
                <a:gd name="T51" fmla="*/ 50 h 118"/>
                <a:gd name="T52" fmla="*/ 99 w 118"/>
                <a:gd name="T53" fmla="*/ 66 h 118"/>
                <a:gd name="T54" fmla="*/ 93 w 118"/>
                <a:gd name="T55" fmla="*/ 77 h 118"/>
                <a:gd name="T56" fmla="*/ 97 w 118"/>
                <a:gd name="T57" fmla="*/ 90 h 118"/>
                <a:gd name="T58" fmla="*/ 82 w 118"/>
                <a:gd name="T59" fmla="*/ 92 h 118"/>
                <a:gd name="T60" fmla="*/ 70 w 118"/>
                <a:gd name="T61" fmla="*/ 96 h 118"/>
                <a:gd name="T62" fmla="*/ 64 w 118"/>
                <a:gd name="T63" fmla="*/ 107 h 118"/>
                <a:gd name="T64" fmla="*/ 52 w 118"/>
                <a:gd name="T65" fmla="*/ 99 h 118"/>
                <a:gd name="T66" fmla="*/ 41 w 118"/>
                <a:gd name="T67" fmla="*/ 93 h 118"/>
                <a:gd name="T68" fmla="*/ 28 w 118"/>
                <a:gd name="T69" fmla="*/ 96 h 118"/>
                <a:gd name="T70" fmla="*/ 26 w 118"/>
                <a:gd name="T71" fmla="*/ 82 h 118"/>
                <a:gd name="T72" fmla="*/ 23 w 118"/>
                <a:gd name="T73" fmla="*/ 70 h 118"/>
                <a:gd name="T74" fmla="*/ 11 w 118"/>
                <a:gd name="T75" fmla="*/ 63 h 118"/>
                <a:gd name="T76" fmla="*/ 11 w 118"/>
                <a:gd name="T77" fmla="*/ 54 h 118"/>
                <a:gd name="T78" fmla="*/ 23 w 118"/>
                <a:gd name="T79" fmla="*/ 48 h 118"/>
                <a:gd name="T80" fmla="*/ 26 w 118"/>
                <a:gd name="T81" fmla="*/ 36 h 118"/>
                <a:gd name="T82" fmla="*/ 28 w 118"/>
                <a:gd name="T83" fmla="*/ 21 h 118"/>
                <a:gd name="T84" fmla="*/ 41 w 118"/>
                <a:gd name="T85" fmla="*/ 25 h 118"/>
                <a:gd name="T86" fmla="*/ 52 w 118"/>
                <a:gd name="T87" fmla="*/ 19 h 118"/>
                <a:gd name="T88" fmla="*/ 64 w 118"/>
                <a:gd name="T89" fmla="*/ 10 h 118"/>
                <a:gd name="T90" fmla="*/ 70 w 118"/>
                <a:gd name="T91" fmla="*/ 22 h 118"/>
                <a:gd name="T92" fmla="*/ 82 w 118"/>
                <a:gd name="T93" fmla="*/ 25 h 118"/>
                <a:gd name="T94" fmla="*/ 97 w 118"/>
                <a:gd name="T95" fmla="*/ 28 h 118"/>
                <a:gd name="T96" fmla="*/ 93 w 118"/>
                <a:gd name="T97" fmla="*/ 41 h 118"/>
                <a:gd name="T98" fmla="*/ 99 w 118"/>
                <a:gd name="T99" fmla="*/ 51 h 118"/>
                <a:gd name="T100" fmla="*/ 108 w 118"/>
                <a:gd name="T101" fmla="*/ 5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8" h="118">
                  <a:moveTo>
                    <a:pt x="118" y="50"/>
                  </a:moveTo>
                  <a:cubicBezTo>
                    <a:pt x="117" y="48"/>
                    <a:pt x="116" y="46"/>
                    <a:pt x="114" y="46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4" y="41"/>
                    <a:pt x="104" y="39"/>
                    <a:pt x="103" y="38"/>
                  </a:cubicBezTo>
                  <a:cubicBezTo>
                    <a:pt x="107" y="29"/>
                    <a:pt x="107" y="29"/>
                    <a:pt x="107" y="29"/>
                  </a:cubicBezTo>
                  <a:cubicBezTo>
                    <a:pt x="108" y="27"/>
                    <a:pt x="108" y="25"/>
                    <a:pt x="107" y="24"/>
                  </a:cubicBezTo>
                  <a:cubicBezTo>
                    <a:pt x="103" y="19"/>
                    <a:pt x="99" y="15"/>
                    <a:pt x="94" y="11"/>
                  </a:cubicBezTo>
                  <a:cubicBezTo>
                    <a:pt x="93" y="10"/>
                    <a:pt x="91" y="10"/>
                    <a:pt x="89" y="11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79" y="14"/>
                    <a:pt x="77" y="14"/>
                    <a:pt x="76" y="13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2"/>
                    <a:pt x="70" y="1"/>
                    <a:pt x="68" y="1"/>
                  </a:cubicBezTo>
                  <a:cubicBezTo>
                    <a:pt x="62" y="0"/>
                    <a:pt x="57" y="0"/>
                    <a:pt x="50" y="1"/>
                  </a:cubicBezTo>
                  <a:cubicBezTo>
                    <a:pt x="49" y="1"/>
                    <a:pt x="47" y="2"/>
                    <a:pt x="46" y="4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2" y="14"/>
                    <a:pt x="40" y="14"/>
                    <a:pt x="39" y="15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8" y="10"/>
                    <a:pt x="26" y="10"/>
                    <a:pt x="24" y="11"/>
                  </a:cubicBezTo>
                  <a:cubicBezTo>
                    <a:pt x="20" y="15"/>
                    <a:pt x="15" y="19"/>
                    <a:pt x="12" y="24"/>
                  </a:cubicBezTo>
                  <a:cubicBezTo>
                    <a:pt x="11" y="25"/>
                    <a:pt x="11" y="27"/>
                    <a:pt x="11" y="2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5" y="39"/>
                    <a:pt x="14" y="41"/>
                    <a:pt x="14" y="43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3" y="46"/>
                    <a:pt x="1" y="48"/>
                    <a:pt x="1" y="50"/>
                  </a:cubicBezTo>
                  <a:cubicBezTo>
                    <a:pt x="1" y="53"/>
                    <a:pt x="0" y="56"/>
                    <a:pt x="0" y="59"/>
                  </a:cubicBezTo>
                  <a:cubicBezTo>
                    <a:pt x="0" y="62"/>
                    <a:pt x="1" y="64"/>
                    <a:pt x="1" y="68"/>
                  </a:cubicBezTo>
                  <a:cubicBezTo>
                    <a:pt x="1" y="70"/>
                    <a:pt x="3" y="71"/>
                    <a:pt x="4" y="72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7"/>
                    <a:pt x="15" y="78"/>
                    <a:pt x="16" y="80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11" y="90"/>
                    <a:pt x="11" y="92"/>
                    <a:pt x="12" y="94"/>
                  </a:cubicBezTo>
                  <a:cubicBezTo>
                    <a:pt x="15" y="99"/>
                    <a:pt x="20" y="103"/>
                    <a:pt x="24" y="106"/>
                  </a:cubicBezTo>
                  <a:cubicBezTo>
                    <a:pt x="26" y="107"/>
                    <a:pt x="28" y="108"/>
                    <a:pt x="30" y="107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40" y="103"/>
                    <a:pt x="42" y="104"/>
                    <a:pt x="43" y="10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7" y="116"/>
                    <a:pt x="49" y="117"/>
                    <a:pt x="50" y="117"/>
                  </a:cubicBezTo>
                  <a:cubicBezTo>
                    <a:pt x="54" y="118"/>
                    <a:pt x="57" y="118"/>
                    <a:pt x="59" y="118"/>
                  </a:cubicBezTo>
                  <a:cubicBezTo>
                    <a:pt x="62" y="118"/>
                    <a:pt x="65" y="118"/>
                    <a:pt x="68" y="117"/>
                  </a:cubicBezTo>
                  <a:cubicBezTo>
                    <a:pt x="70" y="117"/>
                    <a:pt x="72" y="116"/>
                    <a:pt x="72" y="114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77" y="104"/>
                    <a:pt x="79" y="103"/>
                    <a:pt x="80" y="103"/>
                  </a:cubicBezTo>
                  <a:cubicBezTo>
                    <a:pt x="89" y="107"/>
                    <a:pt x="89" y="107"/>
                    <a:pt x="89" y="107"/>
                  </a:cubicBezTo>
                  <a:cubicBezTo>
                    <a:pt x="91" y="108"/>
                    <a:pt x="93" y="107"/>
                    <a:pt x="94" y="106"/>
                  </a:cubicBezTo>
                  <a:cubicBezTo>
                    <a:pt x="99" y="103"/>
                    <a:pt x="103" y="99"/>
                    <a:pt x="107" y="94"/>
                  </a:cubicBezTo>
                  <a:cubicBezTo>
                    <a:pt x="108" y="92"/>
                    <a:pt x="108" y="90"/>
                    <a:pt x="107" y="8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4" y="78"/>
                    <a:pt x="104" y="77"/>
                    <a:pt x="105" y="75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6" y="71"/>
                    <a:pt x="117" y="70"/>
                    <a:pt x="118" y="68"/>
                  </a:cubicBezTo>
                  <a:cubicBezTo>
                    <a:pt x="118" y="64"/>
                    <a:pt x="118" y="62"/>
                    <a:pt x="118" y="59"/>
                  </a:cubicBezTo>
                  <a:cubicBezTo>
                    <a:pt x="118" y="56"/>
                    <a:pt x="118" y="53"/>
                    <a:pt x="118" y="50"/>
                  </a:cubicBezTo>
                  <a:close/>
                  <a:moveTo>
                    <a:pt x="108" y="63"/>
                  </a:moveTo>
                  <a:cubicBezTo>
                    <a:pt x="99" y="66"/>
                    <a:pt x="99" y="66"/>
                    <a:pt x="99" y="66"/>
                  </a:cubicBezTo>
                  <a:cubicBezTo>
                    <a:pt x="98" y="67"/>
                    <a:pt x="97" y="68"/>
                    <a:pt x="96" y="70"/>
                  </a:cubicBezTo>
                  <a:cubicBezTo>
                    <a:pt x="95" y="72"/>
                    <a:pt x="94" y="75"/>
                    <a:pt x="93" y="77"/>
                  </a:cubicBezTo>
                  <a:cubicBezTo>
                    <a:pt x="92" y="79"/>
                    <a:pt x="92" y="80"/>
                    <a:pt x="93" y="82"/>
                  </a:cubicBezTo>
                  <a:cubicBezTo>
                    <a:pt x="97" y="90"/>
                    <a:pt x="97" y="90"/>
                    <a:pt x="97" y="90"/>
                  </a:cubicBezTo>
                  <a:cubicBezTo>
                    <a:pt x="95" y="92"/>
                    <a:pt x="93" y="94"/>
                    <a:pt x="91" y="96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1" y="92"/>
                    <a:pt x="79" y="92"/>
                    <a:pt x="78" y="93"/>
                  </a:cubicBezTo>
                  <a:cubicBezTo>
                    <a:pt x="75" y="94"/>
                    <a:pt x="73" y="95"/>
                    <a:pt x="70" y="96"/>
                  </a:cubicBezTo>
                  <a:cubicBezTo>
                    <a:pt x="69" y="96"/>
                    <a:pt x="67" y="97"/>
                    <a:pt x="67" y="99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1" y="108"/>
                    <a:pt x="58" y="108"/>
                    <a:pt x="55" y="107"/>
                  </a:cubicBezTo>
                  <a:cubicBezTo>
                    <a:pt x="52" y="99"/>
                    <a:pt x="52" y="99"/>
                    <a:pt x="52" y="99"/>
                  </a:cubicBezTo>
                  <a:cubicBezTo>
                    <a:pt x="51" y="97"/>
                    <a:pt x="50" y="96"/>
                    <a:pt x="48" y="96"/>
                  </a:cubicBezTo>
                  <a:cubicBezTo>
                    <a:pt x="46" y="95"/>
                    <a:pt x="43" y="94"/>
                    <a:pt x="41" y="93"/>
                  </a:cubicBezTo>
                  <a:cubicBezTo>
                    <a:pt x="40" y="92"/>
                    <a:pt x="38" y="92"/>
                    <a:pt x="36" y="92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6" y="94"/>
                    <a:pt x="24" y="92"/>
                    <a:pt x="22" y="90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0"/>
                    <a:pt x="26" y="79"/>
                    <a:pt x="26" y="77"/>
                  </a:cubicBezTo>
                  <a:cubicBezTo>
                    <a:pt x="24" y="75"/>
                    <a:pt x="23" y="72"/>
                    <a:pt x="23" y="70"/>
                  </a:cubicBezTo>
                  <a:cubicBezTo>
                    <a:pt x="22" y="68"/>
                    <a:pt x="21" y="67"/>
                    <a:pt x="19" y="66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1" y="62"/>
                    <a:pt x="10" y="60"/>
                    <a:pt x="10" y="59"/>
                  </a:cubicBezTo>
                  <a:cubicBezTo>
                    <a:pt x="10" y="57"/>
                    <a:pt x="11" y="56"/>
                    <a:pt x="11" y="54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1" y="51"/>
                    <a:pt x="22" y="49"/>
                    <a:pt x="23" y="48"/>
                  </a:cubicBezTo>
                  <a:cubicBezTo>
                    <a:pt x="23" y="45"/>
                    <a:pt x="24" y="43"/>
                    <a:pt x="26" y="41"/>
                  </a:cubicBezTo>
                  <a:cubicBezTo>
                    <a:pt x="26" y="39"/>
                    <a:pt x="26" y="37"/>
                    <a:pt x="26" y="36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5"/>
                    <a:pt x="26" y="23"/>
                    <a:pt x="28" y="21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8" y="26"/>
                    <a:pt x="40" y="26"/>
                    <a:pt x="41" y="25"/>
                  </a:cubicBezTo>
                  <a:cubicBezTo>
                    <a:pt x="43" y="24"/>
                    <a:pt x="46" y="23"/>
                    <a:pt x="48" y="22"/>
                  </a:cubicBezTo>
                  <a:cubicBezTo>
                    <a:pt x="50" y="22"/>
                    <a:pt x="51" y="20"/>
                    <a:pt x="52" y="19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8" y="10"/>
                    <a:pt x="61" y="10"/>
                    <a:pt x="64" y="1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20"/>
                    <a:pt x="69" y="22"/>
                    <a:pt x="70" y="22"/>
                  </a:cubicBezTo>
                  <a:cubicBezTo>
                    <a:pt x="73" y="23"/>
                    <a:pt x="75" y="24"/>
                    <a:pt x="78" y="25"/>
                  </a:cubicBezTo>
                  <a:cubicBezTo>
                    <a:pt x="79" y="26"/>
                    <a:pt x="81" y="26"/>
                    <a:pt x="82" y="25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93" y="23"/>
                    <a:pt x="95" y="25"/>
                    <a:pt x="97" y="28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2" y="37"/>
                    <a:pt x="92" y="39"/>
                    <a:pt x="93" y="41"/>
                  </a:cubicBezTo>
                  <a:cubicBezTo>
                    <a:pt x="94" y="43"/>
                    <a:pt x="95" y="45"/>
                    <a:pt x="96" y="48"/>
                  </a:cubicBezTo>
                  <a:cubicBezTo>
                    <a:pt x="97" y="49"/>
                    <a:pt x="98" y="51"/>
                    <a:pt x="99" y="51"/>
                  </a:cubicBezTo>
                  <a:cubicBezTo>
                    <a:pt x="108" y="54"/>
                    <a:pt x="108" y="54"/>
                    <a:pt x="108" y="54"/>
                  </a:cubicBezTo>
                  <a:cubicBezTo>
                    <a:pt x="108" y="56"/>
                    <a:pt x="108" y="57"/>
                    <a:pt x="108" y="59"/>
                  </a:cubicBezTo>
                  <a:cubicBezTo>
                    <a:pt x="108" y="60"/>
                    <a:pt x="108" y="62"/>
                    <a:pt x="108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5" name="淘宝店chenying0907 25"/>
            <p:cNvSpPr>
              <a:spLocks noEditPoints="1"/>
            </p:cNvSpPr>
            <p:nvPr/>
          </p:nvSpPr>
          <p:spPr bwMode="auto">
            <a:xfrm>
              <a:off x="86" y="80"/>
              <a:ext cx="111" cy="111"/>
            </a:xfrm>
            <a:custGeom>
              <a:avLst/>
              <a:gdLst>
                <a:gd name="T0" fmla="*/ 23 w 47"/>
                <a:gd name="T1" fmla="*/ 0 h 47"/>
                <a:gd name="T2" fmla="*/ 0 w 47"/>
                <a:gd name="T3" fmla="*/ 24 h 47"/>
                <a:gd name="T4" fmla="*/ 23 w 47"/>
                <a:gd name="T5" fmla="*/ 47 h 47"/>
                <a:gd name="T6" fmla="*/ 47 w 47"/>
                <a:gd name="T7" fmla="*/ 24 h 47"/>
                <a:gd name="T8" fmla="*/ 23 w 47"/>
                <a:gd name="T9" fmla="*/ 0 h 47"/>
                <a:gd name="T10" fmla="*/ 23 w 47"/>
                <a:gd name="T11" fmla="*/ 37 h 47"/>
                <a:gd name="T12" fmla="*/ 10 w 47"/>
                <a:gd name="T13" fmla="*/ 24 h 47"/>
                <a:gd name="T14" fmla="*/ 23 w 47"/>
                <a:gd name="T15" fmla="*/ 10 h 47"/>
                <a:gd name="T16" fmla="*/ 37 w 47"/>
                <a:gd name="T17" fmla="*/ 24 h 47"/>
                <a:gd name="T18" fmla="*/ 23 w 47"/>
                <a:gd name="T19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23" y="37"/>
                  </a:moveTo>
                  <a:cubicBezTo>
                    <a:pt x="16" y="37"/>
                    <a:pt x="10" y="31"/>
                    <a:pt x="10" y="24"/>
                  </a:cubicBezTo>
                  <a:cubicBezTo>
                    <a:pt x="10" y="16"/>
                    <a:pt x="16" y="10"/>
                    <a:pt x="23" y="10"/>
                  </a:cubicBezTo>
                  <a:cubicBezTo>
                    <a:pt x="31" y="10"/>
                    <a:pt x="37" y="16"/>
                    <a:pt x="37" y="24"/>
                  </a:cubicBezTo>
                  <a:cubicBezTo>
                    <a:pt x="37" y="31"/>
                    <a:pt x="31" y="37"/>
                    <a:pt x="23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5872" name="PA_淘宝店chenying0907 3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72001" y="1682026"/>
            <a:ext cx="1368425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b="1" dirty="0">
                <a:solidFill>
                  <a:schemeClr val="bg1"/>
                </a:solidFill>
              </a:rPr>
              <a:t>TOPIC HEAER ONE</a:t>
            </a:r>
            <a:endParaRPr lang="zh-CN" altLang="en-US" sz="10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800" dirty="0">
                <a:solidFill>
                  <a:schemeClr val="bg1"/>
                </a:solidFill>
              </a:rPr>
              <a:t>We have many PowerPoint </a:t>
            </a:r>
            <a:r>
              <a:rPr lang="zh-CN" altLang="en-US" sz="800" dirty="0">
                <a:solidFill>
                  <a:schemeClr val="bg1"/>
                </a:solidFill>
              </a:rPr>
              <a:t>templates</a:t>
            </a:r>
            <a:r>
              <a:rPr lang="en-US" altLang="zh-CN" sz="800" dirty="0">
                <a:solidFill>
                  <a:schemeClr val="bg1"/>
                </a:solidFill>
              </a:rPr>
              <a:t> that has bee specifically designed</a:t>
            </a:r>
            <a:r>
              <a:rPr lang="zh-CN" altLang="en-US" sz="800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45" name="PA_淘宝店chenying0907 44"/>
          <p:cNvGrpSpPr/>
          <p:nvPr>
            <p:custDataLst>
              <p:tags r:id="rId3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46" name="淘宝店chenying0907 37"/>
            <p:cNvSpPr/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淘宝店chenying0907 38"/>
            <p:cNvSpPr/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淘宝店chenying0907 39"/>
            <p:cNvSpPr/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9" name="PA_文本框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5359" y="184337"/>
            <a:ext cx="86086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i="1" dirty="0"/>
              <a:t>IV.B. Variation in Prices</a:t>
            </a:r>
            <a:endParaRPr lang="en-US" altLang="zh-CN" sz="20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0B348EA2-800D-4F92-8FC8-5C7916BF0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083" y="502838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02C2049-D3B9-4552-8284-C43D2C8585DE}"/>
              </a:ext>
            </a:extLst>
          </p:cNvPr>
          <p:cNvSpPr/>
          <p:nvPr/>
        </p:nvSpPr>
        <p:spPr>
          <a:xfrm>
            <a:off x="521817" y="525862"/>
            <a:ext cx="6863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/>
              <a:t>Examination of Assumption of Exogenous Pricing</a:t>
            </a:r>
            <a:endParaRPr lang="zh-CN" altLang="en-US" dirty="0"/>
          </a:p>
        </p:txBody>
      </p:sp>
      <p:sp>
        <p:nvSpPr>
          <p:cNvPr id="26" name="矩形 7">
            <a:extLst>
              <a:ext uri="{FF2B5EF4-FFF2-40B4-BE49-F238E27FC236}">
                <a16:creationId xmlns:a16="http://schemas.microsoft.com/office/drawing/2014/main" id="{D8ECB340-0E31-4902-9A7F-DDD10EF10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502495"/>
            <a:ext cx="2057400" cy="65087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3D46F5AB-67AB-4B46-B2A1-F4C7D21A2575}"/>
              </a:ext>
            </a:extLst>
          </p:cNvPr>
          <p:cNvGrpSpPr/>
          <p:nvPr/>
        </p:nvGrpSpPr>
        <p:grpSpPr>
          <a:xfrm>
            <a:off x="465189" y="920426"/>
            <a:ext cx="8767258" cy="3477875"/>
            <a:chOff x="5963740" y="2180924"/>
            <a:chExt cx="8144187" cy="3477875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C9800718-8A4D-40D3-9B1D-AFD53BB154B9}"/>
                </a:ext>
              </a:extLst>
            </p:cNvPr>
            <p:cNvSpPr txBox="1"/>
            <p:nvPr/>
          </p:nvSpPr>
          <p:spPr>
            <a:xfrm>
              <a:off x="6111084" y="2180924"/>
              <a:ext cx="7996843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2004 was </a:t>
              </a:r>
              <a:r>
                <a:rPr lang="en-US" altLang="zh-CN" sz="2000" dirty="0">
                  <a:solidFill>
                    <a:schemeClr val="accent1">
                      <a:lumMod val="50000"/>
                    </a:schemeClr>
                  </a:solidFill>
                </a:rPr>
                <a:t>the first year </a:t>
              </a:r>
              <a:r>
                <a:rPr lang="en-US" altLang="zh-CN" sz="2000" dirty="0"/>
                <a:t>ever when business unit presidents had the opportunity to make decisions regarding the relative prices of insurance contracts .</a:t>
              </a:r>
            </a:p>
            <a:p>
              <a:endParaRPr lang="en-US" altLang="zh-CN" sz="2000" dirty="0"/>
            </a:p>
            <a:p>
              <a:r>
                <a:rPr lang="en-US" altLang="zh-CN" sz="2000" b="1" dirty="0"/>
                <a:t>SO to the decision makers</a:t>
              </a:r>
              <a:endParaRPr lang="en-US" altLang="zh-CN" sz="2000" dirty="0"/>
            </a:p>
            <a:p>
              <a:r>
                <a:rPr lang="en-US" altLang="zh-CN" sz="2000" dirty="0"/>
                <a:t>little information or experience</a:t>
              </a:r>
            </a:p>
            <a:p>
              <a:r>
                <a:rPr lang="en-US" altLang="zh-CN" sz="2000" dirty="0"/>
                <a:t>opposed to charging employees much for (generous)(</a:t>
              </a:r>
              <a:r>
                <a:rPr lang="zh-CN" altLang="en-US" sz="2000" dirty="0"/>
                <a:t>高额</a:t>
              </a:r>
              <a:r>
                <a:rPr lang="en-US" altLang="zh-CN" sz="2000" dirty="0"/>
                <a:t>) health insurance coverage.</a:t>
              </a:r>
            </a:p>
            <a:p>
              <a:endParaRPr lang="en-US" altLang="zh-CN" sz="2000" dirty="0"/>
            </a:p>
            <a:p>
              <a:r>
                <a:rPr lang="en-US" altLang="zh-CN" sz="2000" b="1" dirty="0"/>
                <a:t>That’s</a:t>
              </a:r>
              <a:r>
                <a:rPr lang="zh-CN" altLang="en-US" sz="2000" b="1" dirty="0"/>
                <a:t> </a:t>
              </a:r>
              <a:r>
                <a:rPr lang="en-US" altLang="zh-CN" sz="2000" b="1" dirty="0"/>
                <a:t>WHY——</a:t>
              </a:r>
              <a:r>
                <a:rPr lang="en-US" altLang="zh-CN" sz="2000" dirty="0"/>
                <a:t>about </a:t>
              </a:r>
              <a:r>
                <a:rPr lang="en-US" altLang="zh-CN" sz="2000" dirty="0">
                  <a:solidFill>
                    <a:schemeClr val="accent1">
                      <a:lumMod val="50000"/>
                    </a:schemeClr>
                  </a:solidFill>
                </a:rPr>
                <a:t>3/4</a:t>
              </a:r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altLang="zh-CN" sz="2000" dirty="0">
                  <a:solidFill>
                    <a:schemeClr val="accent1">
                      <a:lumMod val="50000"/>
                    </a:schemeClr>
                  </a:solidFill>
                </a:rPr>
                <a:t>of the salaried employees </a:t>
              </a:r>
              <a:r>
                <a:rPr lang="en-US" altLang="zh-CN" sz="2000" dirty="0"/>
                <a:t>ended up facing </a:t>
              </a:r>
              <a:r>
                <a:rPr lang="en-US" altLang="zh-CN" sz="2000" dirty="0">
                  <a:solidFill>
                    <a:schemeClr val="accent1">
                      <a:lumMod val="50000"/>
                    </a:schemeClr>
                  </a:solidFill>
                </a:rPr>
                <a:t>the lowest possible incremental price </a:t>
              </a:r>
              <a:r>
                <a:rPr lang="en-US" altLang="zh-CN" sz="2000" dirty="0"/>
                <a:t>that the business unit presidents were allowed to choose.</a:t>
              </a:r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2A6D4CE2-2E32-496C-B7E4-2B60EB5500EA}"/>
                </a:ext>
              </a:extLst>
            </p:cNvPr>
            <p:cNvSpPr/>
            <p:nvPr/>
          </p:nvSpPr>
          <p:spPr bwMode="auto">
            <a:xfrm>
              <a:off x="5963740" y="2299668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5230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0" advClick="0">
        <p:wipe/>
      </p:transition>
    </mc:Choice>
    <mc:Fallback>
      <p:transition spd="slow" advClick="0"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63" name="PA_淘宝店chenying0907 23"/>
          <p:cNvGrpSpPr/>
          <p:nvPr>
            <p:custDataLst>
              <p:tags r:id="rId1"/>
            </p:custDataLst>
          </p:nvPr>
        </p:nvGrpSpPr>
        <p:grpSpPr bwMode="auto">
          <a:xfrm>
            <a:off x="6661151" y="1734430"/>
            <a:ext cx="442913" cy="443049"/>
            <a:chOff x="0" y="0"/>
            <a:chExt cx="279" cy="279"/>
          </a:xfrm>
        </p:grpSpPr>
        <p:sp>
          <p:nvSpPr>
            <p:cNvPr id="35864" name="淘宝店chenying0907 24"/>
            <p:cNvSpPr>
              <a:spLocks noEditPoints="1"/>
            </p:cNvSpPr>
            <p:nvPr/>
          </p:nvSpPr>
          <p:spPr bwMode="auto">
            <a:xfrm>
              <a:off x="0" y="0"/>
              <a:ext cx="279" cy="279"/>
            </a:xfrm>
            <a:custGeom>
              <a:avLst/>
              <a:gdLst>
                <a:gd name="T0" fmla="*/ 114 w 118"/>
                <a:gd name="T1" fmla="*/ 46 h 118"/>
                <a:gd name="T2" fmla="*/ 103 w 118"/>
                <a:gd name="T3" fmla="*/ 38 h 118"/>
                <a:gd name="T4" fmla="*/ 107 w 118"/>
                <a:gd name="T5" fmla="*/ 24 h 118"/>
                <a:gd name="T6" fmla="*/ 89 w 118"/>
                <a:gd name="T7" fmla="*/ 11 h 118"/>
                <a:gd name="T8" fmla="*/ 76 w 118"/>
                <a:gd name="T9" fmla="*/ 13 h 118"/>
                <a:gd name="T10" fmla="*/ 68 w 118"/>
                <a:gd name="T11" fmla="*/ 1 h 118"/>
                <a:gd name="T12" fmla="*/ 46 w 118"/>
                <a:gd name="T13" fmla="*/ 4 h 118"/>
                <a:gd name="T14" fmla="*/ 39 w 118"/>
                <a:gd name="T15" fmla="*/ 15 h 118"/>
                <a:gd name="T16" fmla="*/ 24 w 118"/>
                <a:gd name="T17" fmla="*/ 11 h 118"/>
                <a:gd name="T18" fmla="*/ 11 w 118"/>
                <a:gd name="T19" fmla="*/ 29 h 118"/>
                <a:gd name="T20" fmla="*/ 14 w 118"/>
                <a:gd name="T21" fmla="*/ 43 h 118"/>
                <a:gd name="T22" fmla="*/ 1 w 118"/>
                <a:gd name="T23" fmla="*/ 50 h 118"/>
                <a:gd name="T24" fmla="*/ 1 w 118"/>
                <a:gd name="T25" fmla="*/ 68 h 118"/>
                <a:gd name="T26" fmla="*/ 14 w 118"/>
                <a:gd name="T27" fmla="*/ 75 h 118"/>
                <a:gd name="T28" fmla="*/ 11 w 118"/>
                <a:gd name="T29" fmla="*/ 89 h 118"/>
                <a:gd name="T30" fmla="*/ 24 w 118"/>
                <a:gd name="T31" fmla="*/ 106 h 118"/>
                <a:gd name="T32" fmla="*/ 39 w 118"/>
                <a:gd name="T33" fmla="*/ 103 h 118"/>
                <a:gd name="T34" fmla="*/ 46 w 118"/>
                <a:gd name="T35" fmla="*/ 114 h 118"/>
                <a:gd name="T36" fmla="*/ 59 w 118"/>
                <a:gd name="T37" fmla="*/ 118 h 118"/>
                <a:gd name="T38" fmla="*/ 72 w 118"/>
                <a:gd name="T39" fmla="*/ 114 h 118"/>
                <a:gd name="T40" fmla="*/ 80 w 118"/>
                <a:gd name="T41" fmla="*/ 103 h 118"/>
                <a:gd name="T42" fmla="*/ 94 w 118"/>
                <a:gd name="T43" fmla="*/ 106 h 118"/>
                <a:gd name="T44" fmla="*/ 107 w 118"/>
                <a:gd name="T45" fmla="*/ 89 h 118"/>
                <a:gd name="T46" fmla="*/ 105 w 118"/>
                <a:gd name="T47" fmla="*/ 75 h 118"/>
                <a:gd name="T48" fmla="*/ 118 w 118"/>
                <a:gd name="T49" fmla="*/ 68 h 118"/>
                <a:gd name="T50" fmla="*/ 118 w 118"/>
                <a:gd name="T51" fmla="*/ 50 h 118"/>
                <a:gd name="T52" fmla="*/ 99 w 118"/>
                <a:gd name="T53" fmla="*/ 66 h 118"/>
                <a:gd name="T54" fmla="*/ 93 w 118"/>
                <a:gd name="T55" fmla="*/ 77 h 118"/>
                <a:gd name="T56" fmla="*/ 97 w 118"/>
                <a:gd name="T57" fmla="*/ 90 h 118"/>
                <a:gd name="T58" fmla="*/ 82 w 118"/>
                <a:gd name="T59" fmla="*/ 92 h 118"/>
                <a:gd name="T60" fmla="*/ 70 w 118"/>
                <a:gd name="T61" fmla="*/ 96 h 118"/>
                <a:gd name="T62" fmla="*/ 64 w 118"/>
                <a:gd name="T63" fmla="*/ 107 h 118"/>
                <a:gd name="T64" fmla="*/ 52 w 118"/>
                <a:gd name="T65" fmla="*/ 99 h 118"/>
                <a:gd name="T66" fmla="*/ 41 w 118"/>
                <a:gd name="T67" fmla="*/ 93 h 118"/>
                <a:gd name="T68" fmla="*/ 28 w 118"/>
                <a:gd name="T69" fmla="*/ 96 h 118"/>
                <a:gd name="T70" fmla="*/ 26 w 118"/>
                <a:gd name="T71" fmla="*/ 82 h 118"/>
                <a:gd name="T72" fmla="*/ 23 w 118"/>
                <a:gd name="T73" fmla="*/ 70 h 118"/>
                <a:gd name="T74" fmla="*/ 11 w 118"/>
                <a:gd name="T75" fmla="*/ 63 h 118"/>
                <a:gd name="T76" fmla="*/ 11 w 118"/>
                <a:gd name="T77" fmla="*/ 54 h 118"/>
                <a:gd name="T78" fmla="*/ 23 w 118"/>
                <a:gd name="T79" fmla="*/ 48 h 118"/>
                <a:gd name="T80" fmla="*/ 26 w 118"/>
                <a:gd name="T81" fmla="*/ 36 h 118"/>
                <a:gd name="T82" fmla="*/ 28 w 118"/>
                <a:gd name="T83" fmla="*/ 21 h 118"/>
                <a:gd name="T84" fmla="*/ 41 w 118"/>
                <a:gd name="T85" fmla="*/ 25 h 118"/>
                <a:gd name="T86" fmla="*/ 52 w 118"/>
                <a:gd name="T87" fmla="*/ 19 h 118"/>
                <a:gd name="T88" fmla="*/ 64 w 118"/>
                <a:gd name="T89" fmla="*/ 10 h 118"/>
                <a:gd name="T90" fmla="*/ 70 w 118"/>
                <a:gd name="T91" fmla="*/ 22 h 118"/>
                <a:gd name="T92" fmla="*/ 82 w 118"/>
                <a:gd name="T93" fmla="*/ 25 h 118"/>
                <a:gd name="T94" fmla="*/ 97 w 118"/>
                <a:gd name="T95" fmla="*/ 28 h 118"/>
                <a:gd name="T96" fmla="*/ 93 w 118"/>
                <a:gd name="T97" fmla="*/ 41 h 118"/>
                <a:gd name="T98" fmla="*/ 99 w 118"/>
                <a:gd name="T99" fmla="*/ 51 h 118"/>
                <a:gd name="T100" fmla="*/ 108 w 118"/>
                <a:gd name="T101" fmla="*/ 5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8" h="118">
                  <a:moveTo>
                    <a:pt x="118" y="50"/>
                  </a:moveTo>
                  <a:cubicBezTo>
                    <a:pt x="117" y="48"/>
                    <a:pt x="116" y="46"/>
                    <a:pt x="114" y="46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4" y="41"/>
                    <a:pt x="104" y="39"/>
                    <a:pt x="103" y="38"/>
                  </a:cubicBezTo>
                  <a:cubicBezTo>
                    <a:pt x="107" y="29"/>
                    <a:pt x="107" y="29"/>
                    <a:pt x="107" y="29"/>
                  </a:cubicBezTo>
                  <a:cubicBezTo>
                    <a:pt x="108" y="27"/>
                    <a:pt x="108" y="25"/>
                    <a:pt x="107" y="24"/>
                  </a:cubicBezTo>
                  <a:cubicBezTo>
                    <a:pt x="103" y="19"/>
                    <a:pt x="99" y="15"/>
                    <a:pt x="94" y="11"/>
                  </a:cubicBezTo>
                  <a:cubicBezTo>
                    <a:pt x="93" y="10"/>
                    <a:pt x="91" y="10"/>
                    <a:pt x="89" y="11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79" y="14"/>
                    <a:pt x="77" y="14"/>
                    <a:pt x="76" y="13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2"/>
                    <a:pt x="70" y="1"/>
                    <a:pt x="68" y="1"/>
                  </a:cubicBezTo>
                  <a:cubicBezTo>
                    <a:pt x="62" y="0"/>
                    <a:pt x="57" y="0"/>
                    <a:pt x="50" y="1"/>
                  </a:cubicBezTo>
                  <a:cubicBezTo>
                    <a:pt x="49" y="1"/>
                    <a:pt x="47" y="2"/>
                    <a:pt x="46" y="4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2" y="14"/>
                    <a:pt x="40" y="14"/>
                    <a:pt x="39" y="15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8" y="10"/>
                    <a:pt x="26" y="10"/>
                    <a:pt x="24" y="11"/>
                  </a:cubicBezTo>
                  <a:cubicBezTo>
                    <a:pt x="20" y="15"/>
                    <a:pt x="15" y="19"/>
                    <a:pt x="12" y="24"/>
                  </a:cubicBezTo>
                  <a:cubicBezTo>
                    <a:pt x="11" y="25"/>
                    <a:pt x="11" y="27"/>
                    <a:pt x="11" y="2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5" y="39"/>
                    <a:pt x="14" y="41"/>
                    <a:pt x="14" y="43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3" y="46"/>
                    <a:pt x="1" y="48"/>
                    <a:pt x="1" y="50"/>
                  </a:cubicBezTo>
                  <a:cubicBezTo>
                    <a:pt x="1" y="53"/>
                    <a:pt x="0" y="56"/>
                    <a:pt x="0" y="59"/>
                  </a:cubicBezTo>
                  <a:cubicBezTo>
                    <a:pt x="0" y="62"/>
                    <a:pt x="1" y="64"/>
                    <a:pt x="1" y="68"/>
                  </a:cubicBezTo>
                  <a:cubicBezTo>
                    <a:pt x="1" y="70"/>
                    <a:pt x="3" y="71"/>
                    <a:pt x="4" y="72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7"/>
                    <a:pt x="15" y="78"/>
                    <a:pt x="16" y="80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11" y="90"/>
                    <a:pt x="11" y="92"/>
                    <a:pt x="12" y="94"/>
                  </a:cubicBezTo>
                  <a:cubicBezTo>
                    <a:pt x="15" y="99"/>
                    <a:pt x="20" y="103"/>
                    <a:pt x="24" y="106"/>
                  </a:cubicBezTo>
                  <a:cubicBezTo>
                    <a:pt x="26" y="107"/>
                    <a:pt x="28" y="108"/>
                    <a:pt x="30" y="107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40" y="103"/>
                    <a:pt x="42" y="104"/>
                    <a:pt x="43" y="10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7" y="116"/>
                    <a:pt x="49" y="117"/>
                    <a:pt x="50" y="117"/>
                  </a:cubicBezTo>
                  <a:cubicBezTo>
                    <a:pt x="54" y="118"/>
                    <a:pt x="57" y="118"/>
                    <a:pt x="59" y="118"/>
                  </a:cubicBezTo>
                  <a:cubicBezTo>
                    <a:pt x="62" y="118"/>
                    <a:pt x="65" y="118"/>
                    <a:pt x="68" y="117"/>
                  </a:cubicBezTo>
                  <a:cubicBezTo>
                    <a:pt x="70" y="117"/>
                    <a:pt x="72" y="116"/>
                    <a:pt x="72" y="114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77" y="104"/>
                    <a:pt x="79" y="103"/>
                    <a:pt x="80" y="103"/>
                  </a:cubicBezTo>
                  <a:cubicBezTo>
                    <a:pt x="89" y="107"/>
                    <a:pt x="89" y="107"/>
                    <a:pt x="89" y="107"/>
                  </a:cubicBezTo>
                  <a:cubicBezTo>
                    <a:pt x="91" y="108"/>
                    <a:pt x="93" y="107"/>
                    <a:pt x="94" y="106"/>
                  </a:cubicBezTo>
                  <a:cubicBezTo>
                    <a:pt x="99" y="103"/>
                    <a:pt x="103" y="99"/>
                    <a:pt x="107" y="94"/>
                  </a:cubicBezTo>
                  <a:cubicBezTo>
                    <a:pt x="108" y="92"/>
                    <a:pt x="108" y="90"/>
                    <a:pt x="107" y="8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4" y="78"/>
                    <a:pt x="104" y="77"/>
                    <a:pt x="105" y="75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6" y="71"/>
                    <a:pt x="117" y="70"/>
                    <a:pt x="118" y="68"/>
                  </a:cubicBezTo>
                  <a:cubicBezTo>
                    <a:pt x="118" y="64"/>
                    <a:pt x="118" y="62"/>
                    <a:pt x="118" y="59"/>
                  </a:cubicBezTo>
                  <a:cubicBezTo>
                    <a:pt x="118" y="56"/>
                    <a:pt x="118" y="53"/>
                    <a:pt x="118" y="50"/>
                  </a:cubicBezTo>
                  <a:close/>
                  <a:moveTo>
                    <a:pt x="108" y="63"/>
                  </a:moveTo>
                  <a:cubicBezTo>
                    <a:pt x="99" y="66"/>
                    <a:pt x="99" y="66"/>
                    <a:pt x="99" y="66"/>
                  </a:cubicBezTo>
                  <a:cubicBezTo>
                    <a:pt x="98" y="67"/>
                    <a:pt x="97" y="68"/>
                    <a:pt x="96" y="70"/>
                  </a:cubicBezTo>
                  <a:cubicBezTo>
                    <a:pt x="95" y="72"/>
                    <a:pt x="94" y="75"/>
                    <a:pt x="93" y="77"/>
                  </a:cubicBezTo>
                  <a:cubicBezTo>
                    <a:pt x="92" y="79"/>
                    <a:pt x="92" y="80"/>
                    <a:pt x="93" y="82"/>
                  </a:cubicBezTo>
                  <a:cubicBezTo>
                    <a:pt x="97" y="90"/>
                    <a:pt x="97" y="90"/>
                    <a:pt x="97" y="90"/>
                  </a:cubicBezTo>
                  <a:cubicBezTo>
                    <a:pt x="95" y="92"/>
                    <a:pt x="93" y="94"/>
                    <a:pt x="91" y="96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1" y="92"/>
                    <a:pt x="79" y="92"/>
                    <a:pt x="78" y="93"/>
                  </a:cubicBezTo>
                  <a:cubicBezTo>
                    <a:pt x="75" y="94"/>
                    <a:pt x="73" y="95"/>
                    <a:pt x="70" y="96"/>
                  </a:cubicBezTo>
                  <a:cubicBezTo>
                    <a:pt x="69" y="96"/>
                    <a:pt x="67" y="97"/>
                    <a:pt x="67" y="99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1" y="108"/>
                    <a:pt x="58" y="108"/>
                    <a:pt x="55" y="107"/>
                  </a:cubicBezTo>
                  <a:cubicBezTo>
                    <a:pt x="52" y="99"/>
                    <a:pt x="52" y="99"/>
                    <a:pt x="52" y="99"/>
                  </a:cubicBezTo>
                  <a:cubicBezTo>
                    <a:pt x="51" y="97"/>
                    <a:pt x="50" y="96"/>
                    <a:pt x="48" y="96"/>
                  </a:cubicBezTo>
                  <a:cubicBezTo>
                    <a:pt x="46" y="95"/>
                    <a:pt x="43" y="94"/>
                    <a:pt x="41" y="93"/>
                  </a:cubicBezTo>
                  <a:cubicBezTo>
                    <a:pt x="40" y="92"/>
                    <a:pt x="38" y="92"/>
                    <a:pt x="36" y="92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6" y="94"/>
                    <a:pt x="24" y="92"/>
                    <a:pt x="22" y="90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0"/>
                    <a:pt x="26" y="79"/>
                    <a:pt x="26" y="77"/>
                  </a:cubicBezTo>
                  <a:cubicBezTo>
                    <a:pt x="24" y="75"/>
                    <a:pt x="23" y="72"/>
                    <a:pt x="23" y="70"/>
                  </a:cubicBezTo>
                  <a:cubicBezTo>
                    <a:pt x="22" y="68"/>
                    <a:pt x="21" y="67"/>
                    <a:pt x="19" y="66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1" y="62"/>
                    <a:pt x="10" y="60"/>
                    <a:pt x="10" y="59"/>
                  </a:cubicBezTo>
                  <a:cubicBezTo>
                    <a:pt x="10" y="57"/>
                    <a:pt x="11" y="56"/>
                    <a:pt x="11" y="54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1" y="51"/>
                    <a:pt x="22" y="49"/>
                    <a:pt x="23" y="48"/>
                  </a:cubicBezTo>
                  <a:cubicBezTo>
                    <a:pt x="23" y="45"/>
                    <a:pt x="24" y="43"/>
                    <a:pt x="26" y="41"/>
                  </a:cubicBezTo>
                  <a:cubicBezTo>
                    <a:pt x="26" y="39"/>
                    <a:pt x="26" y="37"/>
                    <a:pt x="26" y="36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5"/>
                    <a:pt x="26" y="23"/>
                    <a:pt x="28" y="21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8" y="26"/>
                    <a:pt x="40" y="26"/>
                    <a:pt x="41" y="25"/>
                  </a:cubicBezTo>
                  <a:cubicBezTo>
                    <a:pt x="43" y="24"/>
                    <a:pt x="46" y="23"/>
                    <a:pt x="48" y="22"/>
                  </a:cubicBezTo>
                  <a:cubicBezTo>
                    <a:pt x="50" y="22"/>
                    <a:pt x="51" y="20"/>
                    <a:pt x="52" y="19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8" y="10"/>
                    <a:pt x="61" y="10"/>
                    <a:pt x="64" y="1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20"/>
                    <a:pt x="69" y="22"/>
                    <a:pt x="70" y="22"/>
                  </a:cubicBezTo>
                  <a:cubicBezTo>
                    <a:pt x="73" y="23"/>
                    <a:pt x="75" y="24"/>
                    <a:pt x="78" y="25"/>
                  </a:cubicBezTo>
                  <a:cubicBezTo>
                    <a:pt x="79" y="26"/>
                    <a:pt x="81" y="26"/>
                    <a:pt x="82" y="25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93" y="23"/>
                    <a:pt x="95" y="25"/>
                    <a:pt x="97" y="28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2" y="37"/>
                    <a:pt x="92" y="39"/>
                    <a:pt x="93" y="41"/>
                  </a:cubicBezTo>
                  <a:cubicBezTo>
                    <a:pt x="94" y="43"/>
                    <a:pt x="95" y="45"/>
                    <a:pt x="96" y="48"/>
                  </a:cubicBezTo>
                  <a:cubicBezTo>
                    <a:pt x="97" y="49"/>
                    <a:pt x="98" y="51"/>
                    <a:pt x="99" y="51"/>
                  </a:cubicBezTo>
                  <a:cubicBezTo>
                    <a:pt x="108" y="54"/>
                    <a:pt x="108" y="54"/>
                    <a:pt x="108" y="54"/>
                  </a:cubicBezTo>
                  <a:cubicBezTo>
                    <a:pt x="108" y="56"/>
                    <a:pt x="108" y="57"/>
                    <a:pt x="108" y="59"/>
                  </a:cubicBezTo>
                  <a:cubicBezTo>
                    <a:pt x="108" y="60"/>
                    <a:pt x="108" y="62"/>
                    <a:pt x="108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5" name="淘宝店chenying0907 25"/>
            <p:cNvSpPr>
              <a:spLocks noEditPoints="1"/>
            </p:cNvSpPr>
            <p:nvPr/>
          </p:nvSpPr>
          <p:spPr bwMode="auto">
            <a:xfrm>
              <a:off x="86" y="80"/>
              <a:ext cx="111" cy="111"/>
            </a:xfrm>
            <a:custGeom>
              <a:avLst/>
              <a:gdLst>
                <a:gd name="T0" fmla="*/ 23 w 47"/>
                <a:gd name="T1" fmla="*/ 0 h 47"/>
                <a:gd name="T2" fmla="*/ 0 w 47"/>
                <a:gd name="T3" fmla="*/ 24 h 47"/>
                <a:gd name="T4" fmla="*/ 23 w 47"/>
                <a:gd name="T5" fmla="*/ 47 h 47"/>
                <a:gd name="T6" fmla="*/ 47 w 47"/>
                <a:gd name="T7" fmla="*/ 24 h 47"/>
                <a:gd name="T8" fmla="*/ 23 w 47"/>
                <a:gd name="T9" fmla="*/ 0 h 47"/>
                <a:gd name="T10" fmla="*/ 23 w 47"/>
                <a:gd name="T11" fmla="*/ 37 h 47"/>
                <a:gd name="T12" fmla="*/ 10 w 47"/>
                <a:gd name="T13" fmla="*/ 24 h 47"/>
                <a:gd name="T14" fmla="*/ 23 w 47"/>
                <a:gd name="T15" fmla="*/ 10 h 47"/>
                <a:gd name="T16" fmla="*/ 37 w 47"/>
                <a:gd name="T17" fmla="*/ 24 h 47"/>
                <a:gd name="T18" fmla="*/ 23 w 47"/>
                <a:gd name="T19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23" y="37"/>
                  </a:moveTo>
                  <a:cubicBezTo>
                    <a:pt x="16" y="37"/>
                    <a:pt x="10" y="31"/>
                    <a:pt x="10" y="24"/>
                  </a:cubicBezTo>
                  <a:cubicBezTo>
                    <a:pt x="10" y="16"/>
                    <a:pt x="16" y="10"/>
                    <a:pt x="23" y="10"/>
                  </a:cubicBezTo>
                  <a:cubicBezTo>
                    <a:pt x="31" y="10"/>
                    <a:pt x="37" y="16"/>
                    <a:pt x="37" y="24"/>
                  </a:cubicBezTo>
                  <a:cubicBezTo>
                    <a:pt x="37" y="31"/>
                    <a:pt x="31" y="37"/>
                    <a:pt x="23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5872" name="PA_淘宝店chenying0907 3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72001" y="1682026"/>
            <a:ext cx="1368425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b="1" dirty="0">
                <a:solidFill>
                  <a:schemeClr val="bg1"/>
                </a:solidFill>
              </a:rPr>
              <a:t>TOPIC HEAER ONE</a:t>
            </a:r>
            <a:endParaRPr lang="zh-CN" altLang="en-US" sz="10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800" dirty="0">
                <a:solidFill>
                  <a:schemeClr val="bg1"/>
                </a:solidFill>
              </a:rPr>
              <a:t>We have many PowerPoint </a:t>
            </a:r>
            <a:r>
              <a:rPr lang="zh-CN" altLang="en-US" sz="800" dirty="0">
                <a:solidFill>
                  <a:schemeClr val="bg1"/>
                </a:solidFill>
              </a:rPr>
              <a:t>templates</a:t>
            </a:r>
            <a:r>
              <a:rPr lang="en-US" altLang="zh-CN" sz="800" dirty="0">
                <a:solidFill>
                  <a:schemeClr val="bg1"/>
                </a:solidFill>
              </a:rPr>
              <a:t> that has bee specifically designed</a:t>
            </a:r>
            <a:r>
              <a:rPr lang="zh-CN" altLang="en-US" sz="800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45" name="PA_淘宝店chenying0907 44"/>
          <p:cNvGrpSpPr/>
          <p:nvPr>
            <p:custDataLst>
              <p:tags r:id="rId3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46" name="淘宝店chenying0907 37"/>
            <p:cNvSpPr/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淘宝店chenying0907 38"/>
            <p:cNvSpPr/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淘宝店chenying0907 39"/>
            <p:cNvSpPr/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9" name="PA_文本框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5359" y="184337"/>
            <a:ext cx="86086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i="1" dirty="0"/>
              <a:t>IV.B. Variation in Prices</a:t>
            </a:r>
            <a:endParaRPr lang="en-US" altLang="zh-CN" sz="20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0B348EA2-800D-4F92-8FC8-5C7916BF0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083" y="502838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02C2049-D3B9-4552-8284-C43D2C8585DE}"/>
              </a:ext>
            </a:extLst>
          </p:cNvPr>
          <p:cNvSpPr/>
          <p:nvPr/>
        </p:nvSpPr>
        <p:spPr>
          <a:xfrm>
            <a:off x="521817" y="525862"/>
            <a:ext cx="6863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/>
              <a:t>Examination of Assumption of Exogenous Pricing</a:t>
            </a:r>
            <a:endParaRPr lang="zh-CN" altLang="en-US" dirty="0"/>
          </a:p>
        </p:txBody>
      </p:sp>
      <p:sp>
        <p:nvSpPr>
          <p:cNvPr id="26" name="矩形 7">
            <a:extLst>
              <a:ext uri="{FF2B5EF4-FFF2-40B4-BE49-F238E27FC236}">
                <a16:creationId xmlns:a16="http://schemas.microsoft.com/office/drawing/2014/main" id="{D8ECB340-0E31-4902-9A7F-DDD10EF10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502495"/>
            <a:ext cx="2057400" cy="65087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3D46F5AB-67AB-4B46-B2A1-F4C7D21A2575}"/>
              </a:ext>
            </a:extLst>
          </p:cNvPr>
          <p:cNvGrpSpPr/>
          <p:nvPr/>
        </p:nvGrpSpPr>
        <p:grpSpPr>
          <a:xfrm>
            <a:off x="465189" y="920426"/>
            <a:ext cx="8767258" cy="3392339"/>
            <a:chOff x="5963740" y="2180924"/>
            <a:chExt cx="8144187" cy="33923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C9800718-8A4D-40D3-9B1D-AFD53BB154B9}"/>
                    </a:ext>
                  </a:extLst>
                </p:cNvPr>
                <p:cNvSpPr txBox="1"/>
                <p:nvPr/>
              </p:nvSpPr>
              <p:spPr>
                <a:xfrm>
                  <a:off x="6111084" y="2180924"/>
                  <a:ext cx="7996843" cy="33923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000" dirty="0"/>
                    <a:t>To </a:t>
                  </a:r>
                  <a:r>
                    <a:rPr lang="en-US" altLang="zh-CN" sz="2000" b="1" dirty="0"/>
                    <a:t>hourly employees</a:t>
                  </a:r>
                  <a:r>
                    <a:rPr lang="en-US" altLang="zh-CN" sz="2000" dirty="0"/>
                    <a:t>——statistically significant differences across employees who face different prices.</a:t>
                  </a:r>
                </a:p>
                <a:p>
                  <a:r>
                    <a:rPr lang="en-US" altLang="zh-CN" sz="20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The prices faced by salaried employees appear uncorrelated with </a:t>
                  </a:r>
                </a:p>
                <a:p>
                  <a:r>
                    <a:rPr lang="en-US" altLang="zh-CN" sz="20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their predictors (</a:t>
                  </a:r>
                  <a:r>
                    <a:rPr lang="el-GR" altLang="zh-CN" sz="20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ζ</a:t>
                  </a:r>
                  <a:r>
                    <a:rPr lang="en-US" altLang="zh-CN" sz="2000" dirty="0" err="1">
                      <a:solidFill>
                        <a:schemeClr val="accent1">
                          <a:lumMod val="50000"/>
                        </a:schemeClr>
                      </a:solidFill>
                    </a:rPr>
                    <a:t>i</a:t>
                  </a:r>
                  <a:r>
                    <a:rPr lang="en-US" altLang="zh-CN" sz="20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) </a:t>
                  </a:r>
                </a:p>
                <a:p>
                  <a:r>
                    <a:rPr lang="en-US" altLang="zh-CN" sz="20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of demand ——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00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d>
                        <m:dPr>
                          <m:ctrlPr>
                            <a:rPr lang="zh-CN" altLang="zh-CN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CN" sz="20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zh-CN" altLang="zh-CN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CN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d>
                            <m:dPr>
                              <m:ctrlPr>
                                <a:rPr lang="zh-CN" altLang="zh-CN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zh-CN" altLang="zh-CN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𝜁</m:t>
                                  </m:r>
                                </m:e>
                              </m:d>
                              <m:r>
                                <a:rPr lang="en-US" altLang="zh-CN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altLang="zh-CN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CN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𝑑𝐺</m:t>
                          </m:r>
                          <m:d>
                            <m:dPr>
                              <m:ctrlPr>
                                <a:rPr lang="zh-CN" altLang="zh-CN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𝜁</m:t>
                              </m:r>
                            </m:e>
                          </m:d>
                        </m:e>
                      </m:nary>
                      <m:r>
                        <a:rPr lang="en-US" altLang="zh-CN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Pr</m:t>
                      </m:r>
                      <m:d>
                        <m:dPr>
                          <m:ctrlPr>
                            <a:rPr lang="zh-CN" altLang="zh-CN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d>
                            <m:dPr>
                              <m:ctrlPr>
                                <a:rPr lang="zh-CN" altLang="zh-CN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zh-CN" altLang="zh-CN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𝜁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≥</m:t>
                          </m:r>
                          <m:r>
                            <a:rPr lang="en-US" altLang="zh-CN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</m:oMath>
                  </a14:m>
                  <a:endParaRPr lang="en-US" altLang="zh-CN" sz="2000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  <a:p>
                  <a:r>
                    <a:rPr lang="en-US" altLang="zh-CN" sz="20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or costs——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0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  <m:d>
                        <m:dPr>
                          <m:ctrlPr>
                            <a:rPr lang="zh-CN" altLang="zh-CN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CN" sz="2000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zh-CN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zh-CN" altLang="zh-CN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zh-CN" altLang="zh-CN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CN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d>
                            <m:dPr>
                              <m:ctrlPr>
                                <a:rPr lang="zh-CN" altLang="zh-CN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𝜁</m:t>
                              </m:r>
                            </m:e>
                          </m:d>
                          <m:r>
                            <a:rPr lang="en-US" altLang="zh-CN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d>
                            <m:dPr>
                              <m:ctrlPr>
                                <a:rPr lang="zh-CN" altLang="zh-CN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zh-CN" altLang="zh-CN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𝜁</m:t>
                                  </m:r>
                                </m:e>
                              </m:d>
                              <m:r>
                                <a:rPr lang="en-US" altLang="zh-CN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altLang="zh-CN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CN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𝑑𝐺</m:t>
                          </m:r>
                          <m:d>
                            <m:dPr>
                              <m:ctrlPr>
                                <a:rPr lang="zh-CN" altLang="zh-CN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𝜁</m:t>
                              </m:r>
                            </m:e>
                          </m:d>
                          <m:r>
                            <a:rPr lang="en-US" altLang="zh-CN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sz="20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zh-CN" altLang="zh-CN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d>
                                <m:dPr>
                                  <m:ctrlPr>
                                    <a:rPr lang="zh-CN" altLang="zh-CN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𝜁</m:t>
                                  </m:r>
                                </m:e>
                              </m:d>
                              <m:r>
                                <a:rPr lang="en-US" altLang="zh-CN" sz="2000" i="1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ctrlPr>
                                    <a:rPr lang="zh-CN" altLang="zh-CN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d>
                                    <m:dPr>
                                      <m:ctrlPr>
                                        <a:rPr lang="zh-CN" altLang="zh-CN" sz="20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𝜁</m:t>
                                      </m:r>
                                    </m:e>
                                  </m:d>
                                  <m:r>
                                    <a:rPr lang="en-US" altLang="zh-CN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≥</m:t>
                                  </m:r>
                                  <m:r>
                                    <a:rPr lang="en-US" altLang="zh-CN" sz="2000" i="1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a14:m>
                  <a:endParaRPr lang="en-US" altLang="zh-CN" sz="2000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  <a:p>
                  <a:r>
                    <a:rPr lang="en-US" altLang="zh-CN" sz="2000" dirty="0"/>
                    <a:t>BY examine only whether prices are correlated with </a:t>
                  </a:r>
                  <a:r>
                    <a:rPr lang="en-US" altLang="zh-CN" sz="2000" b="1" dirty="0"/>
                    <a:t>observable differences across salaried employees.</a:t>
                  </a:r>
                </a:p>
                <a:p>
                  <a:r>
                    <a:rPr lang="en-US" altLang="zh-CN" sz="2000" dirty="0"/>
                    <a:t>Of course cannot rule out potential </a:t>
                  </a:r>
                  <a:r>
                    <a:rPr lang="en-US" altLang="zh-CN" sz="2000" b="1" dirty="0"/>
                    <a:t>unobservable differences</a:t>
                  </a:r>
                  <a:r>
                    <a:rPr lang="en-US" altLang="zh-CN" sz="2000" dirty="0"/>
                    <a:t>, </a:t>
                  </a:r>
                </a:p>
                <a:p>
                  <a:r>
                    <a:rPr lang="en-US" altLang="zh-CN" sz="2000" dirty="0"/>
                    <a:t>for example, in the “culture” of the business unit.</a:t>
                  </a:r>
                </a:p>
              </p:txBody>
            </p:sp>
          </mc:Choice>
          <mc:Fallback xmlns=""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C9800718-8A4D-40D3-9B1D-AFD53BB154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1084" y="2180924"/>
                  <a:ext cx="7996843" cy="3392339"/>
                </a:xfrm>
                <a:prstGeom prst="rect">
                  <a:avLst/>
                </a:prstGeom>
                <a:blipFill>
                  <a:blip r:embed="rId7"/>
                  <a:stretch>
                    <a:fillRect l="-708" t="-1079" b="-233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2A6D4CE2-2E32-496C-B7E4-2B60EB5500EA}"/>
                </a:ext>
              </a:extLst>
            </p:cNvPr>
            <p:cNvSpPr/>
            <p:nvPr/>
          </p:nvSpPr>
          <p:spPr bwMode="auto">
            <a:xfrm>
              <a:off x="5963740" y="2299668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7222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0" advClick="0">
        <p:wipe/>
      </p:transition>
    </mc:Choice>
    <mc:Fallback>
      <p:transition spd="slow" advClick="0">
        <p:wip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57" name="PA_淘宝店chenying0907 17"/>
          <p:cNvGrpSpPr/>
          <p:nvPr>
            <p:custDataLst>
              <p:tags r:id="rId1"/>
            </p:custDataLst>
          </p:nvPr>
        </p:nvGrpSpPr>
        <p:grpSpPr bwMode="auto">
          <a:xfrm>
            <a:off x="7385050" y="3088986"/>
            <a:ext cx="357188" cy="460517"/>
            <a:chOff x="0" y="0"/>
            <a:chExt cx="225" cy="290"/>
          </a:xfrm>
        </p:grpSpPr>
        <p:sp>
          <p:nvSpPr>
            <p:cNvPr id="35858" name="淘宝店chenying0907 18"/>
            <p:cNvSpPr/>
            <p:nvPr/>
          </p:nvSpPr>
          <p:spPr bwMode="auto">
            <a:xfrm>
              <a:off x="0" y="0"/>
              <a:ext cx="225" cy="290"/>
            </a:xfrm>
            <a:custGeom>
              <a:avLst/>
              <a:gdLst>
                <a:gd name="T0" fmla="*/ 21 w 95"/>
                <a:gd name="T1" fmla="*/ 112 h 123"/>
                <a:gd name="T2" fmla="*/ 11 w 95"/>
                <a:gd name="T3" fmla="*/ 112 h 123"/>
                <a:gd name="T4" fmla="*/ 11 w 95"/>
                <a:gd name="T5" fmla="*/ 10 h 123"/>
                <a:gd name="T6" fmla="*/ 90 w 95"/>
                <a:gd name="T7" fmla="*/ 10 h 123"/>
                <a:gd name="T8" fmla="*/ 95 w 95"/>
                <a:gd name="T9" fmla="*/ 5 h 123"/>
                <a:gd name="T10" fmla="*/ 90 w 95"/>
                <a:gd name="T11" fmla="*/ 0 h 123"/>
                <a:gd name="T12" fmla="*/ 5 w 95"/>
                <a:gd name="T13" fmla="*/ 0 h 123"/>
                <a:gd name="T14" fmla="*/ 0 w 95"/>
                <a:gd name="T15" fmla="*/ 5 h 123"/>
                <a:gd name="T16" fmla="*/ 0 w 95"/>
                <a:gd name="T17" fmla="*/ 118 h 123"/>
                <a:gd name="T18" fmla="*/ 5 w 95"/>
                <a:gd name="T19" fmla="*/ 123 h 123"/>
                <a:gd name="T20" fmla="*/ 21 w 95"/>
                <a:gd name="T21" fmla="*/ 123 h 123"/>
                <a:gd name="T22" fmla="*/ 26 w 95"/>
                <a:gd name="T23" fmla="*/ 118 h 123"/>
                <a:gd name="T24" fmla="*/ 21 w 95"/>
                <a:gd name="T25" fmla="*/ 11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21" y="112"/>
                  </a:moveTo>
                  <a:cubicBezTo>
                    <a:pt x="11" y="112"/>
                    <a:pt x="11" y="112"/>
                    <a:pt x="11" y="112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3" y="10"/>
                    <a:pt x="95" y="8"/>
                    <a:pt x="95" y="5"/>
                  </a:cubicBezTo>
                  <a:cubicBezTo>
                    <a:pt x="95" y="2"/>
                    <a:pt x="93" y="0"/>
                    <a:pt x="9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1"/>
                    <a:pt x="2" y="123"/>
                    <a:pt x="5" y="123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4" y="123"/>
                    <a:pt x="26" y="121"/>
                    <a:pt x="26" y="118"/>
                  </a:cubicBezTo>
                  <a:cubicBezTo>
                    <a:pt x="26" y="115"/>
                    <a:pt x="24" y="112"/>
                    <a:pt x="21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59" name="淘宝店chenying0907 19"/>
            <p:cNvSpPr/>
            <p:nvPr/>
          </p:nvSpPr>
          <p:spPr bwMode="auto">
            <a:xfrm>
              <a:off x="142" y="170"/>
              <a:ext cx="83" cy="120"/>
            </a:xfrm>
            <a:custGeom>
              <a:avLst/>
              <a:gdLst>
                <a:gd name="T0" fmla="*/ 30 w 35"/>
                <a:gd name="T1" fmla="*/ 0 h 51"/>
                <a:gd name="T2" fmla="*/ 25 w 35"/>
                <a:gd name="T3" fmla="*/ 5 h 51"/>
                <a:gd name="T4" fmla="*/ 25 w 35"/>
                <a:gd name="T5" fmla="*/ 40 h 51"/>
                <a:gd name="T6" fmla="*/ 5 w 35"/>
                <a:gd name="T7" fmla="*/ 40 h 51"/>
                <a:gd name="T8" fmla="*/ 0 w 35"/>
                <a:gd name="T9" fmla="*/ 46 h 51"/>
                <a:gd name="T10" fmla="*/ 5 w 35"/>
                <a:gd name="T11" fmla="*/ 51 h 51"/>
                <a:gd name="T12" fmla="*/ 30 w 35"/>
                <a:gd name="T13" fmla="*/ 51 h 51"/>
                <a:gd name="T14" fmla="*/ 34 w 35"/>
                <a:gd name="T15" fmla="*/ 49 h 51"/>
                <a:gd name="T16" fmla="*/ 35 w 35"/>
                <a:gd name="T17" fmla="*/ 46 h 51"/>
                <a:gd name="T18" fmla="*/ 35 w 35"/>
                <a:gd name="T19" fmla="*/ 5 h 51"/>
                <a:gd name="T20" fmla="*/ 30 w 35"/>
                <a:gd name="T2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51">
                  <a:moveTo>
                    <a:pt x="30" y="0"/>
                  </a:moveTo>
                  <a:cubicBezTo>
                    <a:pt x="27" y="0"/>
                    <a:pt x="25" y="2"/>
                    <a:pt x="25" y="5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2" y="40"/>
                    <a:pt x="0" y="43"/>
                    <a:pt x="0" y="46"/>
                  </a:cubicBezTo>
                  <a:cubicBezTo>
                    <a:pt x="0" y="49"/>
                    <a:pt x="2" y="51"/>
                    <a:pt x="5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2" y="51"/>
                    <a:pt x="33" y="50"/>
                    <a:pt x="34" y="49"/>
                  </a:cubicBezTo>
                  <a:cubicBezTo>
                    <a:pt x="35" y="48"/>
                    <a:pt x="35" y="47"/>
                    <a:pt x="35" y="46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2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0" name="淘宝店chenying0907 20"/>
            <p:cNvSpPr>
              <a:spLocks noEditPoints="1"/>
            </p:cNvSpPr>
            <p:nvPr/>
          </p:nvSpPr>
          <p:spPr bwMode="auto">
            <a:xfrm>
              <a:off x="81" y="59"/>
              <a:ext cx="141" cy="205"/>
            </a:xfrm>
            <a:custGeom>
              <a:avLst/>
              <a:gdLst>
                <a:gd name="T0" fmla="*/ 52 w 60"/>
                <a:gd name="T1" fmla="*/ 2 h 87"/>
                <a:gd name="T2" fmla="*/ 46 w 60"/>
                <a:gd name="T3" fmla="*/ 0 h 87"/>
                <a:gd name="T4" fmla="*/ 35 w 60"/>
                <a:gd name="T5" fmla="*/ 7 h 87"/>
                <a:gd name="T6" fmla="*/ 1 w 60"/>
                <a:gd name="T7" fmla="*/ 66 h 87"/>
                <a:gd name="T8" fmla="*/ 0 w 60"/>
                <a:gd name="T9" fmla="*/ 69 h 87"/>
                <a:gd name="T10" fmla="*/ 0 w 60"/>
                <a:gd name="T11" fmla="*/ 82 h 87"/>
                <a:gd name="T12" fmla="*/ 3 w 60"/>
                <a:gd name="T13" fmla="*/ 87 h 87"/>
                <a:gd name="T14" fmla="*/ 6 w 60"/>
                <a:gd name="T15" fmla="*/ 87 h 87"/>
                <a:gd name="T16" fmla="*/ 8 w 60"/>
                <a:gd name="T17" fmla="*/ 87 h 87"/>
                <a:gd name="T18" fmla="*/ 20 w 60"/>
                <a:gd name="T19" fmla="*/ 80 h 87"/>
                <a:gd name="T20" fmla="*/ 22 w 60"/>
                <a:gd name="T21" fmla="*/ 78 h 87"/>
                <a:gd name="T22" fmla="*/ 56 w 60"/>
                <a:gd name="T23" fmla="*/ 19 h 87"/>
                <a:gd name="T24" fmla="*/ 52 w 60"/>
                <a:gd name="T25" fmla="*/ 2 h 87"/>
                <a:gd name="T26" fmla="*/ 47 w 60"/>
                <a:gd name="T27" fmla="*/ 14 h 87"/>
                <a:gd name="T28" fmla="*/ 14 w 60"/>
                <a:gd name="T29" fmla="*/ 72 h 87"/>
                <a:gd name="T30" fmla="*/ 11 w 60"/>
                <a:gd name="T31" fmla="*/ 73 h 87"/>
                <a:gd name="T32" fmla="*/ 11 w 60"/>
                <a:gd name="T33" fmla="*/ 70 h 87"/>
                <a:gd name="T34" fmla="*/ 44 w 60"/>
                <a:gd name="T35" fmla="*/ 12 h 87"/>
                <a:gd name="T36" fmla="*/ 47 w 60"/>
                <a:gd name="T37" fmla="*/ 11 h 87"/>
                <a:gd name="T38" fmla="*/ 47 w 60"/>
                <a:gd name="T39" fmla="*/ 1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87">
                  <a:moveTo>
                    <a:pt x="52" y="2"/>
                  </a:moveTo>
                  <a:cubicBezTo>
                    <a:pt x="50" y="1"/>
                    <a:pt x="48" y="0"/>
                    <a:pt x="46" y="0"/>
                  </a:cubicBezTo>
                  <a:cubicBezTo>
                    <a:pt x="41" y="0"/>
                    <a:pt x="37" y="3"/>
                    <a:pt x="35" y="7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0" y="67"/>
                    <a:pt x="0" y="68"/>
                    <a:pt x="0" y="69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4"/>
                    <a:pt x="1" y="86"/>
                    <a:pt x="3" y="87"/>
                  </a:cubicBezTo>
                  <a:cubicBezTo>
                    <a:pt x="4" y="87"/>
                    <a:pt x="5" y="87"/>
                    <a:pt x="6" y="87"/>
                  </a:cubicBezTo>
                  <a:cubicBezTo>
                    <a:pt x="7" y="87"/>
                    <a:pt x="7" y="87"/>
                    <a:pt x="8" y="87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1" y="80"/>
                    <a:pt x="22" y="79"/>
                    <a:pt x="22" y="78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60" y="13"/>
                    <a:pt x="58" y="6"/>
                    <a:pt x="52" y="2"/>
                  </a:cubicBezTo>
                  <a:close/>
                  <a:moveTo>
                    <a:pt x="47" y="14"/>
                  </a:moveTo>
                  <a:cubicBezTo>
                    <a:pt x="14" y="72"/>
                    <a:pt x="14" y="72"/>
                    <a:pt x="14" y="72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1"/>
                    <a:pt x="46" y="11"/>
                    <a:pt x="47" y="11"/>
                  </a:cubicBezTo>
                  <a:cubicBezTo>
                    <a:pt x="47" y="12"/>
                    <a:pt x="48" y="13"/>
                    <a:pt x="47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1" name="淘宝店chenying0907 21"/>
            <p:cNvSpPr/>
            <p:nvPr/>
          </p:nvSpPr>
          <p:spPr bwMode="auto">
            <a:xfrm>
              <a:off x="41" y="83"/>
              <a:ext cx="89" cy="23"/>
            </a:xfrm>
            <a:custGeom>
              <a:avLst/>
              <a:gdLst>
                <a:gd name="T0" fmla="*/ 38 w 38"/>
                <a:gd name="T1" fmla="*/ 5 h 10"/>
                <a:gd name="T2" fmla="*/ 32 w 38"/>
                <a:gd name="T3" fmla="*/ 0 h 10"/>
                <a:gd name="T4" fmla="*/ 6 w 38"/>
                <a:gd name="T5" fmla="*/ 0 h 10"/>
                <a:gd name="T6" fmla="*/ 0 w 38"/>
                <a:gd name="T7" fmla="*/ 5 h 10"/>
                <a:gd name="T8" fmla="*/ 6 w 38"/>
                <a:gd name="T9" fmla="*/ 10 h 10"/>
                <a:gd name="T10" fmla="*/ 32 w 38"/>
                <a:gd name="T11" fmla="*/ 10 h 10"/>
                <a:gd name="T12" fmla="*/ 38 w 38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0">
                  <a:moveTo>
                    <a:pt x="38" y="5"/>
                  </a:moveTo>
                  <a:cubicBezTo>
                    <a:pt x="38" y="2"/>
                    <a:pt x="35" y="0"/>
                    <a:pt x="3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5" y="10"/>
                    <a:pt x="38" y="8"/>
                    <a:pt x="38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2" name="淘宝店chenying0907 22"/>
            <p:cNvSpPr/>
            <p:nvPr/>
          </p:nvSpPr>
          <p:spPr bwMode="auto">
            <a:xfrm>
              <a:off x="41" y="132"/>
              <a:ext cx="56" cy="24"/>
            </a:xfrm>
            <a:custGeom>
              <a:avLst/>
              <a:gdLst>
                <a:gd name="T0" fmla="*/ 6 w 24"/>
                <a:gd name="T1" fmla="*/ 0 h 10"/>
                <a:gd name="T2" fmla="*/ 0 w 24"/>
                <a:gd name="T3" fmla="*/ 5 h 10"/>
                <a:gd name="T4" fmla="*/ 6 w 24"/>
                <a:gd name="T5" fmla="*/ 10 h 10"/>
                <a:gd name="T6" fmla="*/ 19 w 24"/>
                <a:gd name="T7" fmla="*/ 10 h 10"/>
                <a:gd name="T8" fmla="*/ 24 w 24"/>
                <a:gd name="T9" fmla="*/ 5 h 10"/>
                <a:gd name="T10" fmla="*/ 19 w 24"/>
                <a:gd name="T11" fmla="*/ 0 h 10"/>
                <a:gd name="T12" fmla="*/ 6 w 2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0"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10"/>
                    <a:pt x="24" y="8"/>
                    <a:pt x="24" y="5"/>
                  </a:cubicBezTo>
                  <a:cubicBezTo>
                    <a:pt x="24" y="2"/>
                    <a:pt x="22" y="0"/>
                    <a:pt x="19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3" name="PA_淘宝店chenying0907 23"/>
          <p:cNvGrpSpPr/>
          <p:nvPr>
            <p:custDataLst>
              <p:tags r:id="rId2"/>
            </p:custDataLst>
          </p:nvPr>
        </p:nvGrpSpPr>
        <p:grpSpPr bwMode="auto">
          <a:xfrm>
            <a:off x="6661151" y="1734430"/>
            <a:ext cx="442913" cy="443049"/>
            <a:chOff x="0" y="0"/>
            <a:chExt cx="279" cy="279"/>
          </a:xfrm>
        </p:grpSpPr>
        <p:sp>
          <p:nvSpPr>
            <p:cNvPr id="35864" name="淘宝店chenying0907 24"/>
            <p:cNvSpPr>
              <a:spLocks noEditPoints="1"/>
            </p:cNvSpPr>
            <p:nvPr/>
          </p:nvSpPr>
          <p:spPr bwMode="auto">
            <a:xfrm>
              <a:off x="0" y="0"/>
              <a:ext cx="279" cy="279"/>
            </a:xfrm>
            <a:custGeom>
              <a:avLst/>
              <a:gdLst>
                <a:gd name="T0" fmla="*/ 114 w 118"/>
                <a:gd name="T1" fmla="*/ 46 h 118"/>
                <a:gd name="T2" fmla="*/ 103 w 118"/>
                <a:gd name="T3" fmla="*/ 38 h 118"/>
                <a:gd name="T4" fmla="*/ 107 w 118"/>
                <a:gd name="T5" fmla="*/ 24 h 118"/>
                <a:gd name="T6" fmla="*/ 89 w 118"/>
                <a:gd name="T7" fmla="*/ 11 h 118"/>
                <a:gd name="T8" fmla="*/ 76 w 118"/>
                <a:gd name="T9" fmla="*/ 13 h 118"/>
                <a:gd name="T10" fmla="*/ 68 w 118"/>
                <a:gd name="T11" fmla="*/ 1 h 118"/>
                <a:gd name="T12" fmla="*/ 46 w 118"/>
                <a:gd name="T13" fmla="*/ 4 h 118"/>
                <a:gd name="T14" fmla="*/ 39 w 118"/>
                <a:gd name="T15" fmla="*/ 15 h 118"/>
                <a:gd name="T16" fmla="*/ 24 w 118"/>
                <a:gd name="T17" fmla="*/ 11 h 118"/>
                <a:gd name="T18" fmla="*/ 11 w 118"/>
                <a:gd name="T19" fmla="*/ 29 h 118"/>
                <a:gd name="T20" fmla="*/ 14 w 118"/>
                <a:gd name="T21" fmla="*/ 43 h 118"/>
                <a:gd name="T22" fmla="*/ 1 w 118"/>
                <a:gd name="T23" fmla="*/ 50 h 118"/>
                <a:gd name="T24" fmla="*/ 1 w 118"/>
                <a:gd name="T25" fmla="*/ 68 h 118"/>
                <a:gd name="T26" fmla="*/ 14 w 118"/>
                <a:gd name="T27" fmla="*/ 75 h 118"/>
                <a:gd name="T28" fmla="*/ 11 w 118"/>
                <a:gd name="T29" fmla="*/ 89 h 118"/>
                <a:gd name="T30" fmla="*/ 24 w 118"/>
                <a:gd name="T31" fmla="*/ 106 h 118"/>
                <a:gd name="T32" fmla="*/ 39 w 118"/>
                <a:gd name="T33" fmla="*/ 103 h 118"/>
                <a:gd name="T34" fmla="*/ 46 w 118"/>
                <a:gd name="T35" fmla="*/ 114 h 118"/>
                <a:gd name="T36" fmla="*/ 59 w 118"/>
                <a:gd name="T37" fmla="*/ 118 h 118"/>
                <a:gd name="T38" fmla="*/ 72 w 118"/>
                <a:gd name="T39" fmla="*/ 114 h 118"/>
                <a:gd name="T40" fmla="*/ 80 w 118"/>
                <a:gd name="T41" fmla="*/ 103 h 118"/>
                <a:gd name="T42" fmla="*/ 94 w 118"/>
                <a:gd name="T43" fmla="*/ 106 h 118"/>
                <a:gd name="T44" fmla="*/ 107 w 118"/>
                <a:gd name="T45" fmla="*/ 89 h 118"/>
                <a:gd name="T46" fmla="*/ 105 w 118"/>
                <a:gd name="T47" fmla="*/ 75 h 118"/>
                <a:gd name="T48" fmla="*/ 118 w 118"/>
                <a:gd name="T49" fmla="*/ 68 h 118"/>
                <a:gd name="T50" fmla="*/ 118 w 118"/>
                <a:gd name="T51" fmla="*/ 50 h 118"/>
                <a:gd name="T52" fmla="*/ 99 w 118"/>
                <a:gd name="T53" fmla="*/ 66 h 118"/>
                <a:gd name="T54" fmla="*/ 93 w 118"/>
                <a:gd name="T55" fmla="*/ 77 h 118"/>
                <a:gd name="T56" fmla="*/ 97 w 118"/>
                <a:gd name="T57" fmla="*/ 90 h 118"/>
                <a:gd name="T58" fmla="*/ 82 w 118"/>
                <a:gd name="T59" fmla="*/ 92 h 118"/>
                <a:gd name="T60" fmla="*/ 70 w 118"/>
                <a:gd name="T61" fmla="*/ 96 h 118"/>
                <a:gd name="T62" fmla="*/ 64 w 118"/>
                <a:gd name="T63" fmla="*/ 107 h 118"/>
                <a:gd name="T64" fmla="*/ 52 w 118"/>
                <a:gd name="T65" fmla="*/ 99 h 118"/>
                <a:gd name="T66" fmla="*/ 41 w 118"/>
                <a:gd name="T67" fmla="*/ 93 h 118"/>
                <a:gd name="T68" fmla="*/ 28 w 118"/>
                <a:gd name="T69" fmla="*/ 96 h 118"/>
                <a:gd name="T70" fmla="*/ 26 w 118"/>
                <a:gd name="T71" fmla="*/ 82 h 118"/>
                <a:gd name="T72" fmla="*/ 23 w 118"/>
                <a:gd name="T73" fmla="*/ 70 h 118"/>
                <a:gd name="T74" fmla="*/ 11 w 118"/>
                <a:gd name="T75" fmla="*/ 63 h 118"/>
                <a:gd name="T76" fmla="*/ 11 w 118"/>
                <a:gd name="T77" fmla="*/ 54 h 118"/>
                <a:gd name="T78" fmla="*/ 23 w 118"/>
                <a:gd name="T79" fmla="*/ 48 h 118"/>
                <a:gd name="T80" fmla="*/ 26 w 118"/>
                <a:gd name="T81" fmla="*/ 36 h 118"/>
                <a:gd name="T82" fmla="*/ 28 w 118"/>
                <a:gd name="T83" fmla="*/ 21 h 118"/>
                <a:gd name="T84" fmla="*/ 41 w 118"/>
                <a:gd name="T85" fmla="*/ 25 h 118"/>
                <a:gd name="T86" fmla="*/ 52 w 118"/>
                <a:gd name="T87" fmla="*/ 19 h 118"/>
                <a:gd name="T88" fmla="*/ 64 w 118"/>
                <a:gd name="T89" fmla="*/ 10 h 118"/>
                <a:gd name="T90" fmla="*/ 70 w 118"/>
                <a:gd name="T91" fmla="*/ 22 h 118"/>
                <a:gd name="T92" fmla="*/ 82 w 118"/>
                <a:gd name="T93" fmla="*/ 25 h 118"/>
                <a:gd name="T94" fmla="*/ 97 w 118"/>
                <a:gd name="T95" fmla="*/ 28 h 118"/>
                <a:gd name="T96" fmla="*/ 93 w 118"/>
                <a:gd name="T97" fmla="*/ 41 h 118"/>
                <a:gd name="T98" fmla="*/ 99 w 118"/>
                <a:gd name="T99" fmla="*/ 51 h 118"/>
                <a:gd name="T100" fmla="*/ 108 w 118"/>
                <a:gd name="T101" fmla="*/ 5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8" h="118">
                  <a:moveTo>
                    <a:pt x="118" y="50"/>
                  </a:moveTo>
                  <a:cubicBezTo>
                    <a:pt x="117" y="48"/>
                    <a:pt x="116" y="46"/>
                    <a:pt x="114" y="46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4" y="41"/>
                    <a:pt x="104" y="39"/>
                    <a:pt x="103" y="38"/>
                  </a:cubicBezTo>
                  <a:cubicBezTo>
                    <a:pt x="107" y="29"/>
                    <a:pt x="107" y="29"/>
                    <a:pt x="107" y="29"/>
                  </a:cubicBezTo>
                  <a:cubicBezTo>
                    <a:pt x="108" y="27"/>
                    <a:pt x="108" y="25"/>
                    <a:pt x="107" y="24"/>
                  </a:cubicBezTo>
                  <a:cubicBezTo>
                    <a:pt x="103" y="19"/>
                    <a:pt x="99" y="15"/>
                    <a:pt x="94" y="11"/>
                  </a:cubicBezTo>
                  <a:cubicBezTo>
                    <a:pt x="93" y="10"/>
                    <a:pt x="91" y="10"/>
                    <a:pt x="89" y="11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79" y="14"/>
                    <a:pt x="77" y="14"/>
                    <a:pt x="76" y="13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2"/>
                    <a:pt x="70" y="1"/>
                    <a:pt x="68" y="1"/>
                  </a:cubicBezTo>
                  <a:cubicBezTo>
                    <a:pt x="62" y="0"/>
                    <a:pt x="57" y="0"/>
                    <a:pt x="50" y="1"/>
                  </a:cubicBezTo>
                  <a:cubicBezTo>
                    <a:pt x="49" y="1"/>
                    <a:pt x="47" y="2"/>
                    <a:pt x="46" y="4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2" y="14"/>
                    <a:pt x="40" y="14"/>
                    <a:pt x="39" y="15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8" y="10"/>
                    <a:pt x="26" y="10"/>
                    <a:pt x="24" y="11"/>
                  </a:cubicBezTo>
                  <a:cubicBezTo>
                    <a:pt x="20" y="15"/>
                    <a:pt x="15" y="19"/>
                    <a:pt x="12" y="24"/>
                  </a:cubicBezTo>
                  <a:cubicBezTo>
                    <a:pt x="11" y="25"/>
                    <a:pt x="11" y="27"/>
                    <a:pt x="11" y="2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5" y="39"/>
                    <a:pt x="14" y="41"/>
                    <a:pt x="14" y="43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3" y="46"/>
                    <a:pt x="1" y="48"/>
                    <a:pt x="1" y="50"/>
                  </a:cubicBezTo>
                  <a:cubicBezTo>
                    <a:pt x="1" y="53"/>
                    <a:pt x="0" y="56"/>
                    <a:pt x="0" y="59"/>
                  </a:cubicBezTo>
                  <a:cubicBezTo>
                    <a:pt x="0" y="62"/>
                    <a:pt x="1" y="64"/>
                    <a:pt x="1" y="68"/>
                  </a:cubicBezTo>
                  <a:cubicBezTo>
                    <a:pt x="1" y="70"/>
                    <a:pt x="3" y="71"/>
                    <a:pt x="4" y="72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7"/>
                    <a:pt x="15" y="78"/>
                    <a:pt x="16" y="80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11" y="90"/>
                    <a:pt x="11" y="92"/>
                    <a:pt x="12" y="94"/>
                  </a:cubicBezTo>
                  <a:cubicBezTo>
                    <a:pt x="15" y="99"/>
                    <a:pt x="20" y="103"/>
                    <a:pt x="24" y="106"/>
                  </a:cubicBezTo>
                  <a:cubicBezTo>
                    <a:pt x="26" y="107"/>
                    <a:pt x="28" y="108"/>
                    <a:pt x="30" y="107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40" y="103"/>
                    <a:pt x="42" y="104"/>
                    <a:pt x="43" y="10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7" y="116"/>
                    <a:pt x="49" y="117"/>
                    <a:pt x="50" y="117"/>
                  </a:cubicBezTo>
                  <a:cubicBezTo>
                    <a:pt x="54" y="118"/>
                    <a:pt x="57" y="118"/>
                    <a:pt x="59" y="118"/>
                  </a:cubicBezTo>
                  <a:cubicBezTo>
                    <a:pt x="62" y="118"/>
                    <a:pt x="65" y="118"/>
                    <a:pt x="68" y="117"/>
                  </a:cubicBezTo>
                  <a:cubicBezTo>
                    <a:pt x="70" y="117"/>
                    <a:pt x="72" y="116"/>
                    <a:pt x="72" y="114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77" y="104"/>
                    <a:pt x="79" y="103"/>
                    <a:pt x="80" y="103"/>
                  </a:cubicBezTo>
                  <a:cubicBezTo>
                    <a:pt x="89" y="107"/>
                    <a:pt x="89" y="107"/>
                    <a:pt x="89" y="107"/>
                  </a:cubicBezTo>
                  <a:cubicBezTo>
                    <a:pt x="91" y="108"/>
                    <a:pt x="93" y="107"/>
                    <a:pt x="94" y="106"/>
                  </a:cubicBezTo>
                  <a:cubicBezTo>
                    <a:pt x="99" y="103"/>
                    <a:pt x="103" y="99"/>
                    <a:pt x="107" y="94"/>
                  </a:cubicBezTo>
                  <a:cubicBezTo>
                    <a:pt x="108" y="92"/>
                    <a:pt x="108" y="90"/>
                    <a:pt x="107" y="8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4" y="78"/>
                    <a:pt x="104" y="77"/>
                    <a:pt x="105" y="75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6" y="71"/>
                    <a:pt x="117" y="70"/>
                    <a:pt x="118" y="68"/>
                  </a:cubicBezTo>
                  <a:cubicBezTo>
                    <a:pt x="118" y="64"/>
                    <a:pt x="118" y="62"/>
                    <a:pt x="118" y="59"/>
                  </a:cubicBezTo>
                  <a:cubicBezTo>
                    <a:pt x="118" y="56"/>
                    <a:pt x="118" y="53"/>
                    <a:pt x="118" y="50"/>
                  </a:cubicBezTo>
                  <a:close/>
                  <a:moveTo>
                    <a:pt x="108" y="63"/>
                  </a:moveTo>
                  <a:cubicBezTo>
                    <a:pt x="99" y="66"/>
                    <a:pt x="99" y="66"/>
                    <a:pt x="99" y="66"/>
                  </a:cubicBezTo>
                  <a:cubicBezTo>
                    <a:pt x="98" y="67"/>
                    <a:pt x="97" y="68"/>
                    <a:pt x="96" y="70"/>
                  </a:cubicBezTo>
                  <a:cubicBezTo>
                    <a:pt x="95" y="72"/>
                    <a:pt x="94" y="75"/>
                    <a:pt x="93" y="77"/>
                  </a:cubicBezTo>
                  <a:cubicBezTo>
                    <a:pt x="92" y="79"/>
                    <a:pt x="92" y="80"/>
                    <a:pt x="93" y="82"/>
                  </a:cubicBezTo>
                  <a:cubicBezTo>
                    <a:pt x="97" y="90"/>
                    <a:pt x="97" y="90"/>
                    <a:pt x="97" y="90"/>
                  </a:cubicBezTo>
                  <a:cubicBezTo>
                    <a:pt x="95" y="92"/>
                    <a:pt x="93" y="94"/>
                    <a:pt x="91" y="96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1" y="92"/>
                    <a:pt x="79" y="92"/>
                    <a:pt x="78" y="93"/>
                  </a:cubicBezTo>
                  <a:cubicBezTo>
                    <a:pt x="75" y="94"/>
                    <a:pt x="73" y="95"/>
                    <a:pt x="70" y="96"/>
                  </a:cubicBezTo>
                  <a:cubicBezTo>
                    <a:pt x="69" y="96"/>
                    <a:pt x="67" y="97"/>
                    <a:pt x="67" y="99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1" y="108"/>
                    <a:pt x="58" y="108"/>
                    <a:pt x="55" y="107"/>
                  </a:cubicBezTo>
                  <a:cubicBezTo>
                    <a:pt x="52" y="99"/>
                    <a:pt x="52" y="99"/>
                    <a:pt x="52" y="99"/>
                  </a:cubicBezTo>
                  <a:cubicBezTo>
                    <a:pt x="51" y="97"/>
                    <a:pt x="50" y="96"/>
                    <a:pt x="48" y="96"/>
                  </a:cubicBezTo>
                  <a:cubicBezTo>
                    <a:pt x="46" y="95"/>
                    <a:pt x="43" y="94"/>
                    <a:pt x="41" y="93"/>
                  </a:cubicBezTo>
                  <a:cubicBezTo>
                    <a:pt x="40" y="92"/>
                    <a:pt x="38" y="92"/>
                    <a:pt x="36" y="92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6" y="94"/>
                    <a:pt x="24" y="92"/>
                    <a:pt x="22" y="90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0"/>
                    <a:pt x="26" y="79"/>
                    <a:pt x="26" y="77"/>
                  </a:cubicBezTo>
                  <a:cubicBezTo>
                    <a:pt x="24" y="75"/>
                    <a:pt x="23" y="72"/>
                    <a:pt x="23" y="70"/>
                  </a:cubicBezTo>
                  <a:cubicBezTo>
                    <a:pt x="22" y="68"/>
                    <a:pt x="21" y="67"/>
                    <a:pt x="19" y="66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1" y="62"/>
                    <a:pt x="10" y="60"/>
                    <a:pt x="10" y="59"/>
                  </a:cubicBezTo>
                  <a:cubicBezTo>
                    <a:pt x="10" y="57"/>
                    <a:pt x="11" y="56"/>
                    <a:pt x="11" y="54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1" y="51"/>
                    <a:pt x="22" y="49"/>
                    <a:pt x="23" y="48"/>
                  </a:cubicBezTo>
                  <a:cubicBezTo>
                    <a:pt x="23" y="45"/>
                    <a:pt x="24" y="43"/>
                    <a:pt x="26" y="41"/>
                  </a:cubicBezTo>
                  <a:cubicBezTo>
                    <a:pt x="26" y="39"/>
                    <a:pt x="26" y="37"/>
                    <a:pt x="26" y="36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5"/>
                    <a:pt x="26" y="23"/>
                    <a:pt x="28" y="21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8" y="26"/>
                    <a:pt x="40" y="26"/>
                    <a:pt x="41" y="25"/>
                  </a:cubicBezTo>
                  <a:cubicBezTo>
                    <a:pt x="43" y="24"/>
                    <a:pt x="46" y="23"/>
                    <a:pt x="48" y="22"/>
                  </a:cubicBezTo>
                  <a:cubicBezTo>
                    <a:pt x="50" y="22"/>
                    <a:pt x="51" y="20"/>
                    <a:pt x="52" y="19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8" y="10"/>
                    <a:pt x="61" y="10"/>
                    <a:pt x="64" y="1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20"/>
                    <a:pt x="69" y="22"/>
                    <a:pt x="70" y="22"/>
                  </a:cubicBezTo>
                  <a:cubicBezTo>
                    <a:pt x="73" y="23"/>
                    <a:pt x="75" y="24"/>
                    <a:pt x="78" y="25"/>
                  </a:cubicBezTo>
                  <a:cubicBezTo>
                    <a:pt x="79" y="26"/>
                    <a:pt x="81" y="26"/>
                    <a:pt x="82" y="25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93" y="23"/>
                    <a:pt x="95" y="25"/>
                    <a:pt x="97" y="28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2" y="37"/>
                    <a:pt x="92" y="39"/>
                    <a:pt x="93" y="41"/>
                  </a:cubicBezTo>
                  <a:cubicBezTo>
                    <a:pt x="94" y="43"/>
                    <a:pt x="95" y="45"/>
                    <a:pt x="96" y="48"/>
                  </a:cubicBezTo>
                  <a:cubicBezTo>
                    <a:pt x="97" y="49"/>
                    <a:pt x="98" y="51"/>
                    <a:pt x="99" y="51"/>
                  </a:cubicBezTo>
                  <a:cubicBezTo>
                    <a:pt x="108" y="54"/>
                    <a:pt x="108" y="54"/>
                    <a:pt x="108" y="54"/>
                  </a:cubicBezTo>
                  <a:cubicBezTo>
                    <a:pt x="108" y="56"/>
                    <a:pt x="108" y="57"/>
                    <a:pt x="108" y="59"/>
                  </a:cubicBezTo>
                  <a:cubicBezTo>
                    <a:pt x="108" y="60"/>
                    <a:pt x="108" y="62"/>
                    <a:pt x="108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5" name="淘宝店chenying0907 25"/>
            <p:cNvSpPr>
              <a:spLocks noEditPoints="1"/>
            </p:cNvSpPr>
            <p:nvPr/>
          </p:nvSpPr>
          <p:spPr bwMode="auto">
            <a:xfrm>
              <a:off x="86" y="80"/>
              <a:ext cx="111" cy="111"/>
            </a:xfrm>
            <a:custGeom>
              <a:avLst/>
              <a:gdLst>
                <a:gd name="T0" fmla="*/ 23 w 47"/>
                <a:gd name="T1" fmla="*/ 0 h 47"/>
                <a:gd name="T2" fmla="*/ 0 w 47"/>
                <a:gd name="T3" fmla="*/ 24 h 47"/>
                <a:gd name="T4" fmla="*/ 23 w 47"/>
                <a:gd name="T5" fmla="*/ 47 h 47"/>
                <a:gd name="T6" fmla="*/ 47 w 47"/>
                <a:gd name="T7" fmla="*/ 24 h 47"/>
                <a:gd name="T8" fmla="*/ 23 w 47"/>
                <a:gd name="T9" fmla="*/ 0 h 47"/>
                <a:gd name="T10" fmla="*/ 23 w 47"/>
                <a:gd name="T11" fmla="*/ 37 h 47"/>
                <a:gd name="T12" fmla="*/ 10 w 47"/>
                <a:gd name="T13" fmla="*/ 24 h 47"/>
                <a:gd name="T14" fmla="*/ 23 w 47"/>
                <a:gd name="T15" fmla="*/ 10 h 47"/>
                <a:gd name="T16" fmla="*/ 37 w 47"/>
                <a:gd name="T17" fmla="*/ 24 h 47"/>
                <a:gd name="T18" fmla="*/ 23 w 47"/>
                <a:gd name="T19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23" y="37"/>
                  </a:moveTo>
                  <a:cubicBezTo>
                    <a:pt x="16" y="37"/>
                    <a:pt x="10" y="31"/>
                    <a:pt x="10" y="24"/>
                  </a:cubicBezTo>
                  <a:cubicBezTo>
                    <a:pt x="10" y="16"/>
                    <a:pt x="16" y="10"/>
                    <a:pt x="23" y="10"/>
                  </a:cubicBezTo>
                  <a:cubicBezTo>
                    <a:pt x="31" y="10"/>
                    <a:pt x="37" y="16"/>
                    <a:pt x="37" y="24"/>
                  </a:cubicBezTo>
                  <a:cubicBezTo>
                    <a:pt x="37" y="31"/>
                    <a:pt x="31" y="37"/>
                    <a:pt x="23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6" name="PA_淘宝店chenying0907 26"/>
          <p:cNvGrpSpPr/>
          <p:nvPr>
            <p:custDataLst>
              <p:tags r:id="rId3"/>
            </p:custDataLst>
          </p:nvPr>
        </p:nvGrpSpPr>
        <p:grpSpPr bwMode="auto">
          <a:xfrm>
            <a:off x="1344614" y="3092161"/>
            <a:ext cx="446087" cy="450989"/>
            <a:chOff x="0" y="0"/>
            <a:chExt cx="281" cy="284"/>
          </a:xfrm>
        </p:grpSpPr>
        <p:sp>
          <p:nvSpPr>
            <p:cNvPr id="35867" name="淘宝店chenying0907 27"/>
            <p:cNvSpPr/>
            <p:nvPr/>
          </p:nvSpPr>
          <p:spPr bwMode="auto">
            <a:xfrm>
              <a:off x="0" y="0"/>
              <a:ext cx="281" cy="206"/>
            </a:xfrm>
            <a:custGeom>
              <a:avLst/>
              <a:gdLst>
                <a:gd name="T0" fmla="*/ 91 w 119"/>
                <a:gd name="T1" fmla="*/ 32 h 87"/>
                <a:gd name="T2" fmla="*/ 86 w 119"/>
                <a:gd name="T3" fmla="*/ 32 h 87"/>
                <a:gd name="T4" fmla="*/ 86 w 119"/>
                <a:gd name="T5" fmla="*/ 30 h 87"/>
                <a:gd name="T6" fmla="*/ 56 w 119"/>
                <a:gd name="T7" fmla="*/ 0 h 87"/>
                <a:gd name="T8" fmla="*/ 27 w 119"/>
                <a:gd name="T9" fmla="*/ 25 h 87"/>
                <a:gd name="T10" fmla="*/ 19 w 119"/>
                <a:gd name="T11" fmla="*/ 26 h 87"/>
                <a:gd name="T12" fmla="*/ 19 w 119"/>
                <a:gd name="T13" fmla="*/ 26 h 87"/>
                <a:gd name="T14" fmla="*/ 7 w 119"/>
                <a:gd name="T15" fmla="*/ 43 h 87"/>
                <a:gd name="T16" fmla="*/ 9 w 119"/>
                <a:gd name="T17" fmla="*/ 52 h 87"/>
                <a:gd name="T18" fmla="*/ 0 w 119"/>
                <a:gd name="T19" fmla="*/ 68 h 87"/>
                <a:gd name="T20" fmla="*/ 19 w 119"/>
                <a:gd name="T21" fmla="*/ 87 h 87"/>
                <a:gd name="T22" fmla="*/ 39 w 119"/>
                <a:gd name="T23" fmla="*/ 87 h 87"/>
                <a:gd name="T24" fmla="*/ 44 w 119"/>
                <a:gd name="T25" fmla="*/ 81 h 87"/>
                <a:gd name="T26" fmla="*/ 39 w 119"/>
                <a:gd name="T27" fmla="*/ 76 h 87"/>
                <a:gd name="T28" fmla="*/ 19 w 119"/>
                <a:gd name="T29" fmla="*/ 76 h 87"/>
                <a:gd name="T30" fmla="*/ 10 w 119"/>
                <a:gd name="T31" fmla="*/ 68 h 87"/>
                <a:gd name="T32" fmla="*/ 18 w 119"/>
                <a:gd name="T33" fmla="*/ 59 h 87"/>
                <a:gd name="T34" fmla="*/ 22 w 119"/>
                <a:gd name="T35" fmla="*/ 55 h 87"/>
                <a:gd name="T36" fmla="*/ 20 w 119"/>
                <a:gd name="T37" fmla="*/ 50 h 87"/>
                <a:gd name="T38" fmla="*/ 17 w 119"/>
                <a:gd name="T39" fmla="*/ 43 h 87"/>
                <a:gd name="T40" fmla="*/ 22 w 119"/>
                <a:gd name="T41" fmla="*/ 35 h 87"/>
                <a:gd name="T42" fmla="*/ 22 w 119"/>
                <a:gd name="T43" fmla="*/ 35 h 87"/>
                <a:gd name="T44" fmla="*/ 30 w 119"/>
                <a:gd name="T45" fmla="*/ 36 h 87"/>
                <a:gd name="T46" fmla="*/ 35 w 119"/>
                <a:gd name="T47" fmla="*/ 36 h 87"/>
                <a:gd name="T48" fmla="*/ 37 w 119"/>
                <a:gd name="T49" fmla="*/ 31 h 87"/>
                <a:gd name="T50" fmla="*/ 37 w 119"/>
                <a:gd name="T51" fmla="*/ 30 h 87"/>
                <a:gd name="T52" fmla="*/ 37 w 119"/>
                <a:gd name="T53" fmla="*/ 30 h 87"/>
                <a:gd name="T54" fmla="*/ 56 w 119"/>
                <a:gd name="T55" fmla="*/ 11 h 87"/>
                <a:gd name="T56" fmla="*/ 75 w 119"/>
                <a:gd name="T57" fmla="*/ 30 h 87"/>
                <a:gd name="T58" fmla="*/ 73 w 119"/>
                <a:gd name="T59" fmla="*/ 40 h 87"/>
                <a:gd name="T60" fmla="*/ 74 w 119"/>
                <a:gd name="T61" fmla="*/ 46 h 87"/>
                <a:gd name="T62" fmla="*/ 80 w 119"/>
                <a:gd name="T63" fmla="*/ 46 h 87"/>
                <a:gd name="T64" fmla="*/ 91 w 119"/>
                <a:gd name="T65" fmla="*/ 42 h 87"/>
                <a:gd name="T66" fmla="*/ 108 w 119"/>
                <a:gd name="T67" fmla="*/ 59 h 87"/>
                <a:gd name="T68" fmla="*/ 91 w 119"/>
                <a:gd name="T69" fmla="*/ 76 h 87"/>
                <a:gd name="T70" fmla="*/ 80 w 119"/>
                <a:gd name="T71" fmla="*/ 76 h 87"/>
                <a:gd name="T72" fmla="*/ 75 w 119"/>
                <a:gd name="T73" fmla="*/ 81 h 87"/>
                <a:gd name="T74" fmla="*/ 80 w 119"/>
                <a:gd name="T75" fmla="*/ 87 h 87"/>
                <a:gd name="T76" fmla="*/ 91 w 119"/>
                <a:gd name="T77" fmla="*/ 87 h 87"/>
                <a:gd name="T78" fmla="*/ 119 w 119"/>
                <a:gd name="T79" fmla="*/ 59 h 87"/>
                <a:gd name="T80" fmla="*/ 91 w 119"/>
                <a:gd name="T81" fmla="*/ 3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9" h="87">
                  <a:moveTo>
                    <a:pt x="91" y="32"/>
                  </a:moveTo>
                  <a:cubicBezTo>
                    <a:pt x="89" y="32"/>
                    <a:pt x="87" y="32"/>
                    <a:pt x="86" y="32"/>
                  </a:cubicBezTo>
                  <a:cubicBezTo>
                    <a:pt x="86" y="31"/>
                    <a:pt x="86" y="31"/>
                    <a:pt x="86" y="30"/>
                  </a:cubicBezTo>
                  <a:cubicBezTo>
                    <a:pt x="86" y="13"/>
                    <a:pt x="72" y="0"/>
                    <a:pt x="56" y="0"/>
                  </a:cubicBezTo>
                  <a:cubicBezTo>
                    <a:pt x="42" y="0"/>
                    <a:pt x="30" y="11"/>
                    <a:pt x="27" y="25"/>
                  </a:cubicBezTo>
                  <a:cubicBezTo>
                    <a:pt x="24" y="24"/>
                    <a:pt x="21" y="25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1" y="29"/>
                    <a:pt x="7" y="36"/>
                    <a:pt x="7" y="43"/>
                  </a:cubicBezTo>
                  <a:cubicBezTo>
                    <a:pt x="7" y="46"/>
                    <a:pt x="7" y="49"/>
                    <a:pt x="9" y="52"/>
                  </a:cubicBezTo>
                  <a:cubicBezTo>
                    <a:pt x="3" y="55"/>
                    <a:pt x="0" y="61"/>
                    <a:pt x="0" y="68"/>
                  </a:cubicBezTo>
                  <a:cubicBezTo>
                    <a:pt x="0" y="78"/>
                    <a:pt x="8" y="87"/>
                    <a:pt x="19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41" y="87"/>
                    <a:pt x="44" y="84"/>
                    <a:pt x="44" y="81"/>
                  </a:cubicBezTo>
                  <a:cubicBezTo>
                    <a:pt x="44" y="79"/>
                    <a:pt x="41" y="76"/>
                    <a:pt x="39" y="76"/>
                  </a:cubicBezTo>
                  <a:cubicBezTo>
                    <a:pt x="19" y="76"/>
                    <a:pt x="19" y="76"/>
                    <a:pt x="19" y="76"/>
                  </a:cubicBezTo>
                  <a:cubicBezTo>
                    <a:pt x="14" y="76"/>
                    <a:pt x="10" y="72"/>
                    <a:pt x="10" y="68"/>
                  </a:cubicBezTo>
                  <a:cubicBezTo>
                    <a:pt x="10" y="63"/>
                    <a:pt x="13" y="60"/>
                    <a:pt x="18" y="59"/>
                  </a:cubicBezTo>
                  <a:cubicBezTo>
                    <a:pt x="20" y="59"/>
                    <a:pt x="21" y="57"/>
                    <a:pt x="22" y="55"/>
                  </a:cubicBezTo>
                  <a:cubicBezTo>
                    <a:pt x="22" y="53"/>
                    <a:pt x="22" y="51"/>
                    <a:pt x="20" y="50"/>
                  </a:cubicBezTo>
                  <a:cubicBezTo>
                    <a:pt x="18" y="48"/>
                    <a:pt x="17" y="46"/>
                    <a:pt x="17" y="43"/>
                  </a:cubicBezTo>
                  <a:cubicBezTo>
                    <a:pt x="17" y="40"/>
                    <a:pt x="19" y="37"/>
                    <a:pt x="22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5" y="34"/>
                    <a:pt x="27" y="35"/>
                    <a:pt x="30" y="36"/>
                  </a:cubicBezTo>
                  <a:cubicBezTo>
                    <a:pt x="31" y="37"/>
                    <a:pt x="33" y="37"/>
                    <a:pt x="35" y="36"/>
                  </a:cubicBezTo>
                  <a:cubicBezTo>
                    <a:pt x="37" y="35"/>
                    <a:pt x="37" y="33"/>
                    <a:pt x="37" y="31"/>
                  </a:cubicBezTo>
                  <a:cubicBezTo>
                    <a:pt x="37" y="31"/>
                    <a:pt x="37" y="30"/>
                    <a:pt x="37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19"/>
                    <a:pt x="46" y="11"/>
                    <a:pt x="56" y="11"/>
                  </a:cubicBezTo>
                  <a:cubicBezTo>
                    <a:pt x="67" y="11"/>
                    <a:pt x="75" y="19"/>
                    <a:pt x="75" y="30"/>
                  </a:cubicBezTo>
                  <a:cubicBezTo>
                    <a:pt x="75" y="33"/>
                    <a:pt x="74" y="36"/>
                    <a:pt x="73" y="40"/>
                  </a:cubicBezTo>
                  <a:cubicBezTo>
                    <a:pt x="71" y="42"/>
                    <a:pt x="72" y="44"/>
                    <a:pt x="74" y="46"/>
                  </a:cubicBezTo>
                  <a:cubicBezTo>
                    <a:pt x="75" y="48"/>
                    <a:pt x="78" y="48"/>
                    <a:pt x="80" y="46"/>
                  </a:cubicBezTo>
                  <a:cubicBezTo>
                    <a:pt x="82" y="44"/>
                    <a:pt x="86" y="42"/>
                    <a:pt x="91" y="42"/>
                  </a:cubicBezTo>
                  <a:cubicBezTo>
                    <a:pt x="101" y="42"/>
                    <a:pt x="108" y="50"/>
                    <a:pt x="108" y="59"/>
                  </a:cubicBezTo>
                  <a:cubicBezTo>
                    <a:pt x="108" y="69"/>
                    <a:pt x="101" y="76"/>
                    <a:pt x="9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77" y="76"/>
                    <a:pt x="75" y="79"/>
                    <a:pt x="75" y="81"/>
                  </a:cubicBezTo>
                  <a:cubicBezTo>
                    <a:pt x="75" y="84"/>
                    <a:pt x="77" y="87"/>
                    <a:pt x="80" y="87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106" y="87"/>
                    <a:pt x="119" y="74"/>
                    <a:pt x="119" y="59"/>
                  </a:cubicBezTo>
                  <a:cubicBezTo>
                    <a:pt x="119" y="44"/>
                    <a:pt x="106" y="32"/>
                    <a:pt x="91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8" name="淘宝店chenying0907 28"/>
            <p:cNvSpPr/>
            <p:nvPr/>
          </p:nvSpPr>
          <p:spPr bwMode="auto">
            <a:xfrm>
              <a:off x="85" y="116"/>
              <a:ext cx="108" cy="168"/>
            </a:xfrm>
            <a:custGeom>
              <a:avLst/>
              <a:gdLst>
                <a:gd name="T0" fmla="*/ 37 w 46"/>
                <a:gd name="T1" fmla="*/ 45 h 71"/>
                <a:gd name="T2" fmla="*/ 28 w 46"/>
                <a:gd name="T3" fmla="*/ 54 h 71"/>
                <a:gd name="T4" fmla="*/ 28 w 46"/>
                <a:gd name="T5" fmla="*/ 5 h 71"/>
                <a:gd name="T6" fmla="*/ 23 w 46"/>
                <a:gd name="T7" fmla="*/ 0 h 71"/>
                <a:gd name="T8" fmla="*/ 18 w 46"/>
                <a:gd name="T9" fmla="*/ 5 h 71"/>
                <a:gd name="T10" fmla="*/ 18 w 46"/>
                <a:gd name="T11" fmla="*/ 54 h 71"/>
                <a:gd name="T12" fmla="*/ 9 w 46"/>
                <a:gd name="T13" fmla="*/ 45 h 71"/>
                <a:gd name="T14" fmla="*/ 2 w 46"/>
                <a:gd name="T15" fmla="*/ 45 h 71"/>
                <a:gd name="T16" fmla="*/ 2 w 46"/>
                <a:gd name="T17" fmla="*/ 52 h 71"/>
                <a:gd name="T18" fmla="*/ 20 w 46"/>
                <a:gd name="T19" fmla="*/ 70 h 71"/>
                <a:gd name="T20" fmla="*/ 23 w 46"/>
                <a:gd name="T21" fmla="*/ 71 h 71"/>
                <a:gd name="T22" fmla="*/ 27 w 46"/>
                <a:gd name="T23" fmla="*/ 70 h 71"/>
                <a:gd name="T24" fmla="*/ 44 w 46"/>
                <a:gd name="T25" fmla="*/ 52 h 71"/>
                <a:gd name="T26" fmla="*/ 44 w 46"/>
                <a:gd name="T27" fmla="*/ 45 h 71"/>
                <a:gd name="T28" fmla="*/ 37 w 46"/>
                <a:gd name="T29" fmla="*/ 4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71">
                  <a:moveTo>
                    <a:pt x="37" y="45"/>
                  </a:moveTo>
                  <a:cubicBezTo>
                    <a:pt x="28" y="54"/>
                    <a:pt x="28" y="54"/>
                    <a:pt x="28" y="5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2"/>
                    <a:pt x="26" y="0"/>
                    <a:pt x="23" y="0"/>
                  </a:cubicBezTo>
                  <a:cubicBezTo>
                    <a:pt x="20" y="0"/>
                    <a:pt x="18" y="2"/>
                    <a:pt x="18" y="5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7" y="43"/>
                    <a:pt x="4" y="43"/>
                    <a:pt x="2" y="45"/>
                  </a:cubicBezTo>
                  <a:cubicBezTo>
                    <a:pt x="0" y="47"/>
                    <a:pt x="0" y="50"/>
                    <a:pt x="2" y="52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20" y="71"/>
                    <a:pt x="22" y="71"/>
                    <a:pt x="23" y="71"/>
                  </a:cubicBezTo>
                  <a:cubicBezTo>
                    <a:pt x="25" y="71"/>
                    <a:pt x="26" y="71"/>
                    <a:pt x="27" y="70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6" y="50"/>
                    <a:pt x="46" y="47"/>
                    <a:pt x="44" y="45"/>
                  </a:cubicBezTo>
                  <a:cubicBezTo>
                    <a:pt x="42" y="43"/>
                    <a:pt x="39" y="43"/>
                    <a:pt x="37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9" name="PA_淘宝店chenying0907 29"/>
          <p:cNvGrpSpPr/>
          <p:nvPr>
            <p:custDataLst>
              <p:tags r:id="rId4"/>
            </p:custDataLst>
          </p:nvPr>
        </p:nvGrpSpPr>
        <p:grpSpPr bwMode="auto">
          <a:xfrm>
            <a:off x="1362075" y="1783658"/>
            <a:ext cx="406400" cy="400173"/>
            <a:chOff x="0" y="0"/>
            <a:chExt cx="256" cy="252"/>
          </a:xfrm>
        </p:grpSpPr>
        <p:sp>
          <p:nvSpPr>
            <p:cNvPr id="35870" name="淘宝店chenying0907 30"/>
            <p:cNvSpPr>
              <a:spLocks noEditPoints="1"/>
            </p:cNvSpPr>
            <p:nvPr/>
          </p:nvSpPr>
          <p:spPr bwMode="auto">
            <a:xfrm>
              <a:off x="0" y="0"/>
              <a:ext cx="256" cy="252"/>
            </a:xfrm>
            <a:custGeom>
              <a:avLst/>
              <a:gdLst>
                <a:gd name="T0" fmla="*/ 234 w 256"/>
                <a:gd name="T1" fmla="*/ 186 h 252"/>
                <a:gd name="T2" fmla="*/ 69 w 256"/>
                <a:gd name="T3" fmla="*/ 186 h 252"/>
                <a:gd name="T4" fmla="*/ 69 w 256"/>
                <a:gd name="T5" fmla="*/ 21 h 252"/>
                <a:gd name="T6" fmla="*/ 126 w 256"/>
                <a:gd name="T7" fmla="*/ 21 h 252"/>
                <a:gd name="T8" fmla="*/ 126 w 256"/>
                <a:gd name="T9" fmla="*/ 0 h 252"/>
                <a:gd name="T10" fmla="*/ 48 w 256"/>
                <a:gd name="T11" fmla="*/ 0 h 252"/>
                <a:gd name="T12" fmla="*/ 48 w 256"/>
                <a:gd name="T13" fmla="*/ 45 h 252"/>
                <a:gd name="T14" fmla="*/ 0 w 256"/>
                <a:gd name="T15" fmla="*/ 45 h 252"/>
                <a:gd name="T16" fmla="*/ 0 w 256"/>
                <a:gd name="T17" fmla="*/ 252 h 252"/>
                <a:gd name="T18" fmla="*/ 208 w 256"/>
                <a:gd name="T19" fmla="*/ 252 h 252"/>
                <a:gd name="T20" fmla="*/ 208 w 256"/>
                <a:gd name="T21" fmla="*/ 208 h 252"/>
                <a:gd name="T22" fmla="*/ 256 w 256"/>
                <a:gd name="T23" fmla="*/ 208 h 252"/>
                <a:gd name="T24" fmla="*/ 256 w 256"/>
                <a:gd name="T25" fmla="*/ 130 h 252"/>
                <a:gd name="T26" fmla="*/ 234 w 256"/>
                <a:gd name="T27" fmla="*/ 130 h 252"/>
                <a:gd name="T28" fmla="*/ 234 w 256"/>
                <a:gd name="T29" fmla="*/ 186 h 252"/>
                <a:gd name="T30" fmla="*/ 187 w 256"/>
                <a:gd name="T31" fmla="*/ 231 h 252"/>
                <a:gd name="T32" fmla="*/ 24 w 256"/>
                <a:gd name="T33" fmla="*/ 231 h 252"/>
                <a:gd name="T34" fmla="*/ 24 w 256"/>
                <a:gd name="T35" fmla="*/ 68 h 252"/>
                <a:gd name="T36" fmla="*/ 48 w 256"/>
                <a:gd name="T37" fmla="*/ 68 h 252"/>
                <a:gd name="T38" fmla="*/ 48 w 256"/>
                <a:gd name="T39" fmla="*/ 208 h 252"/>
                <a:gd name="T40" fmla="*/ 187 w 256"/>
                <a:gd name="T41" fmla="*/ 208 h 252"/>
                <a:gd name="T42" fmla="*/ 187 w 256"/>
                <a:gd name="T43" fmla="*/ 23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6" h="252">
                  <a:moveTo>
                    <a:pt x="234" y="186"/>
                  </a:moveTo>
                  <a:lnTo>
                    <a:pt x="69" y="186"/>
                  </a:lnTo>
                  <a:lnTo>
                    <a:pt x="69" y="21"/>
                  </a:lnTo>
                  <a:lnTo>
                    <a:pt x="126" y="21"/>
                  </a:lnTo>
                  <a:lnTo>
                    <a:pt x="126" y="0"/>
                  </a:lnTo>
                  <a:lnTo>
                    <a:pt x="48" y="0"/>
                  </a:lnTo>
                  <a:lnTo>
                    <a:pt x="48" y="45"/>
                  </a:lnTo>
                  <a:lnTo>
                    <a:pt x="0" y="45"/>
                  </a:lnTo>
                  <a:lnTo>
                    <a:pt x="0" y="252"/>
                  </a:lnTo>
                  <a:lnTo>
                    <a:pt x="208" y="252"/>
                  </a:lnTo>
                  <a:lnTo>
                    <a:pt x="208" y="208"/>
                  </a:lnTo>
                  <a:lnTo>
                    <a:pt x="256" y="208"/>
                  </a:lnTo>
                  <a:lnTo>
                    <a:pt x="256" y="130"/>
                  </a:lnTo>
                  <a:lnTo>
                    <a:pt x="234" y="130"/>
                  </a:lnTo>
                  <a:lnTo>
                    <a:pt x="234" y="186"/>
                  </a:lnTo>
                  <a:close/>
                  <a:moveTo>
                    <a:pt x="187" y="231"/>
                  </a:moveTo>
                  <a:lnTo>
                    <a:pt x="24" y="231"/>
                  </a:lnTo>
                  <a:lnTo>
                    <a:pt x="24" y="68"/>
                  </a:lnTo>
                  <a:lnTo>
                    <a:pt x="48" y="68"/>
                  </a:lnTo>
                  <a:lnTo>
                    <a:pt x="48" y="208"/>
                  </a:lnTo>
                  <a:lnTo>
                    <a:pt x="187" y="208"/>
                  </a:lnTo>
                  <a:lnTo>
                    <a:pt x="187" y="2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71" name="淘宝店chenying0907 31"/>
            <p:cNvSpPr/>
            <p:nvPr/>
          </p:nvSpPr>
          <p:spPr bwMode="auto">
            <a:xfrm>
              <a:off x="145" y="0"/>
              <a:ext cx="111" cy="111"/>
            </a:xfrm>
            <a:custGeom>
              <a:avLst/>
              <a:gdLst>
                <a:gd name="T0" fmla="*/ 18 w 111"/>
                <a:gd name="T1" fmla="*/ 0 h 111"/>
                <a:gd name="T2" fmla="*/ 18 w 111"/>
                <a:gd name="T3" fmla="*/ 21 h 111"/>
                <a:gd name="T4" fmla="*/ 73 w 111"/>
                <a:gd name="T5" fmla="*/ 21 h 111"/>
                <a:gd name="T6" fmla="*/ 0 w 111"/>
                <a:gd name="T7" fmla="*/ 94 h 111"/>
                <a:gd name="T8" fmla="*/ 14 w 111"/>
                <a:gd name="T9" fmla="*/ 111 h 111"/>
                <a:gd name="T10" fmla="*/ 89 w 111"/>
                <a:gd name="T11" fmla="*/ 37 h 111"/>
                <a:gd name="T12" fmla="*/ 89 w 111"/>
                <a:gd name="T13" fmla="*/ 92 h 111"/>
                <a:gd name="T14" fmla="*/ 111 w 111"/>
                <a:gd name="T15" fmla="*/ 92 h 111"/>
                <a:gd name="T16" fmla="*/ 111 w 111"/>
                <a:gd name="T17" fmla="*/ 0 h 111"/>
                <a:gd name="T18" fmla="*/ 18 w 111"/>
                <a:gd name="T1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11">
                  <a:moveTo>
                    <a:pt x="18" y="0"/>
                  </a:moveTo>
                  <a:lnTo>
                    <a:pt x="18" y="21"/>
                  </a:lnTo>
                  <a:lnTo>
                    <a:pt x="73" y="21"/>
                  </a:lnTo>
                  <a:lnTo>
                    <a:pt x="0" y="94"/>
                  </a:lnTo>
                  <a:lnTo>
                    <a:pt x="14" y="111"/>
                  </a:lnTo>
                  <a:lnTo>
                    <a:pt x="89" y="37"/>
                  </a:lnTo>
                  <a:lnTo>
                    <a:pt x="89" y="92"/>
                  </a:lnTo>
                  <a:lnTo>
                    <a:pt x="111" y="92"/>
                  </a:lnTo>
                  <a:lnTo>
                    <a:pt x="111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5872" name="PA_淘宝店chenying0907 3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72001" y="1682026"/>
            <a:ext cx="1368425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b="1" dirty="0">
                <a:solidFill>
                  <a:schemeClr val="bg1"/>
                </a:solidFill>
              </a:rPr>
              <a:t>TOPIC HEAER ONE</a:t>
            </a:r>
            <a:endParaRPr lang="zh-CN" altLang="en-US" sz="10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800" dirty="0">
                <a:solidFill>
                  <a:schemeClr val="bg1"/>
                </a:solidFill>
              </a:rPr>
              <a:t>We have many PowerPoint </a:t>
            </a:r>
            <a:r>
              <a:rPr lang="zh-CN" altLang="en-US" sz="800" dirty="0">
                <a:solidFill>
                  <a:schemeClr val="bg1"/>
                </a:solidFill>
              </a:rPr>
              <a:t>templates</a:t>
            </a:r>
            <a:r>
              <a:rPr lang="en-US" altLang="zh-CN" sz="800" dirty="0">
                <a:solidFill>
                  <a:schemeClr val="bg1"/>
                </a:solidFill>
              </a:rPr>
              <a:t> that has bee specifically designed</a:t>
            </a:r>
            <a:r>
              <a:rPr lang="zh-CN" altLang="en-US" sz="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5873" name="PA_淘宝店chenying0907 33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55876" y="3698774"/>
            <a:ext cx="1368425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b="1">
                <a:solidFill>
                  <a:schemeClr val="bg1"/>
                </a:solidFill>
              </a:rPr>
              <a:t>TOPIC HEADER TWO</a:t>
            </a:r>
            <a:endParaRPr lang="zh-CN" altLang="en-US" sz="100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800">
                <a:solidFill>
                  <a:schemeClr val="bg1"/>
                </a:solidFill>
              </a:rPr>
              <a:t>We have many PowerPoint </a:t>
            </a:r>
            <a:r>
              <a:rPr lang="zh-CN" altLang="en-US" sz="800">
                <a:solidFill>
                  <a:schemeClr val="bg1"/>
                </a:solidFill>
              </a:rPr>
              <a:t>templates</a:t>
            </a:r>
            <a:r>
              <a:rPr lang="en-US" altLang="zh-CN" sz="800">
                <a:solidFill>
                  <a:schemeClr val="bg1"/>
                </a:solidFill>
              </a:rPr>
              <a:t> that has been specifically designed</a:t>
            </a:r>
            <a:r>
              <a:rPr lang="zh-CN" altLang="en-US" sz="80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45" name="PA_淘宝店chenying0907 44"/>
          <p:cNvGrpSpPr/>
          <p:nvPr>
            <p:custDataLst>
              <p:tags r:id="rId7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46" name="淘宝店chenying0907 37"/>
            <p:cNvSpPr/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淘宝店chenying0907 38"/>
            <p:cNvSpPr/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淘宝店chenying0907 39"/>
            <p:cNvSpPr/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9" name="PA_文本框 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35359" y="184337"/>
            <a:ext cx="86086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i="1" dirty="0"/>
              <a:t>IV.C. Empirical Strategy and Relationship with the Theoretical Framework</a:t>
            </a:r>
            <a:endParaRPr lang="en-US" altLang="zh-CN" sz="20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0B348EA2-800D-4F92-8FC8-5C7916BF0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083" y="502838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02C2049-D3B9-4552-8284-C43D2C8585DE}"/>
              </a:ext>
            </a:extLst>
          </p:cNvPr>
          <p:cNvSpPr/>
          <p:nvPr/>
        </p:nvSpPr>
        <p:spPr>
          <a:xfrm>
            <a:off x="521817" y="525862"/>
            <a:ext cx="6863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NewCenturySchlbk-Italic"/>
              </a:rPr>
              <a:t>Coverage Characteristics and Construction of the Cost Variable</a:t>
            </a:r>
            <a:endParaRPr lang="zh-CN" altLang="en-US" dirty="0"/>
          </a:p>
        </p:txBody>
      </p:sp>
      <p:sp>
        <p:nvSpPr>
          <p:cNvPr id="26" name="矩形 7">
            <a:extLst>
              <a:ext uri="{FF2B5EF4-FFF2-40B4-BE49-F238E27FC236}">
                <a16:creationId xmlns:a16="http://schemas.microsoft.com/office/drawing/2014/main" id="{D8ECB340-0E31-4902-9A7F-DDD10EF10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502495"/>
            <a:ext cx="2057400" cy="65087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57659FF5-85F1-4965-883F-1887153097B2}"/>
              </a:ext>
            </a:extLst>
          </p:cNvPr>
          <p:cNvGrpSpPr/>
          <p:nvPr/>
        </p:nvGrpSpPr>
        <p:grpSpPr>
          <a:xfrm>
            <a:off x="465189" y="920426"/>
            <a:ext cx="8767258" cy="2141292"/>
            <a:chOff x="5963740" y="2180924"/>
            <a:chExt cx="8144187" cy="21412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EEA1CE85-4C6F-4E78-9F13-CEA49379414E}"/>
                    </a:ext>
                  </a:extLst>
                </p:cNvPr>
                <p:cNvSpPr txBox="1"/>
                <p:nvPr/>
              </p:nvSpPr>
              <p:spPr>
                <a:xfrm>
                  <a:off x="6111084" y="2180924"/>
                  <a:ext cx="7996843" cy="21412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/>
                    <a:t>As before,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𝐻</m:t>
                          </m:r>
                        </m:sup>
                      </m:sSubSup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</m:oMath>
                  </a14:m>
                  <a:r>
                    <a:rPr lang="zh-CN" altLang="zh-CN" dirty="0"/>
                    <a:t>——个人</a:t>
                  </a:r>
                  <a14:m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𝑖</m:t>
                      </m:r>
                    </m:oMath>
                  </a14:m>
                  <a:r>
                    <a:rPr lang="zh-CN" altLang="zh-CN" dirty="0"/>
                    <a:t>面临的相对价格</a:t>
                  </a:r>
                </a:p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𝑗</m:t>
                          </m:r>
                        </m:sup>
                      </m:sSubSup>
                    </m:oMath>
                  </a14:m>
                  <a:r>
                    <a:rPr lang="zh-CN" altLang="zh-CN" dirty="0"/>
                    <a:t>——雇员</a:t>
                  </a:r>
                  <a14:m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𝑖</m:t>
                      </m:r>
                    </m:oMath>
                  </a14:m>
                  <a:r>
                    <a:rPr lang="zh-CN" altLang="zh-CN" dirty="0"/>
                    <a:t>选择保险</a:t>
                  </a:r>
                  <a14:m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𝑗</m:t>
                      </m:r>
                    </m:oMath>
                  </a14:m>
                  <a:r>
                    <a:rPr lang="zh-CN" altLang="zh-CN" dirty="0"/>
                    <a:t>的年保险费率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a14:m>
                  <a:r>
                    <a:rPr lang="zh-CN" altLang="zh-CN" dirty="0"/>
                    <a:t>——如果雇员 </a:t>
                  </a:r>
                  <a14:m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𝑖</m:t>
                      </m:r>
                    </m:oMath>
                  </a14:m>
                  <a:r>
                    <a:rPr lang="zh-CN" altLang="zh-CN" dirty="0"/>
                    <a:t>选择</a:t>
                  </a:r>
                  <a:r>
                    <a:rPr lang="en-US" altLang="zh-CN" dirty="0"/>
                    <a:t>contract H</a:t>
                  </a:r>
                  <a:endParaRPr lang="zh-CN" altLang="zh-CN" dirty="0"/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r>
                    <a:rPr lang="zh-CN" altLang="zh-CN" dirty="0"/>
                    <a:t>——如果雇员 </a:t>
                  </a:r>
                  <a14:m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𝑖</m:t>
                      </m:r>
                    </m:oMath>
                  </a14:m>
                  <a:r>
                    <a:rPr lang="zh-CN" altLang="zh-CN" dirty="0"/>
                    <a:t>选择</a:t>
                  </a:r>
                  <a:r>
                    <a:rPr lang="en-US" altLang="zh-CN" dirty="0"/>
                    <a:t>contract L</a:t>
                  </a:r>
                  <a:endParaRPr lang="zh-CN" altLang="zh-CN" dirty="0"/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zh-CN" altLang="zh-CN" dirty="0"/>
                    <a:t>——</a:t>
                  </a:r>
                  <a:r>
                    <a:rPr lang="en-US" altLang="zh-CN" dirty="0"/>
                    <a:t>2004</a:t>
                  </a:r>
                  <a:r>
                    <a:rPr lang="zh-CN" altLang="zh-CN" dirty="0"/>
                    <a:t>年雇员</a:t>
                  </a:r>
                  <a14:m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𝑖</m:t>
                      </m:r>
                    </m:oMath>
                  </a14:m>
                  <a:r>
                    <a:rPr lang="zh-CN" altLang="zh-CN" dirty="0"/>
                    <a:t>和任何被覆盖家庭成员的医疗支出总额</a:t>
                  </a:r>
                  <a:r>
                    <a:rPr lang="en-US" altLang="zh-CN" dirty="0"/>
                    <a:t>   </a:t>
                  </a:r>
                  <a:endParaRPr lang="zh-CN" altLang="zh-CN" dirty="0"/>
                </a:p>
                <a:p>
                  <a:endParaRPr lang="en-US" altLang="zh-CN" sz="2000" dirty="0"/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EEA1CE85-4C6F-4E78-9F13-CEA4937941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1084" y="2180924"/>
                  <a:ext cx="7996843" cy="2141292"/>
                </a:xfrm>
                <a:prstGeom prst="rect">
                  <a:avLst/>
                </a:prstGeom>
                <a:blipFill>
                  <a:blip r:embed="rId11"/>
                  <a:stretch>
                    <a:fillRect l="-566" t="-170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8EBE0114-EAC2-494A-A188-258D33B08E06}"/>
                </a:ext>
              </a:extLst>
            </p:cNvPr>
            <p:cNvSpPr/>
            <p:nvPr/>
          </p:nvSpPr>
          <p:spPr bwMode="auto">
            <a:xfrm>
              <a:off x="5963740" y="2299668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3D8E42F2-EBFA-4BFF-9454-AB697C37F6A2}"/>
              </a:ext>
            </a:extLst>
          </p:cNvPr>
          <p:cNvGrpSpPr/>
          <p:nvPr/>
        </p:nvGrpSpPr>
        <p:grpSpPr>
          <a:xfrm>
            <a:off x="465189" y="2752672"/>
            <a:ext cx="8767258" cy="400110"/>
            <a:chOff x="5963740" y="2180924"/>
            <a:chExt cx="8144187" cy="400110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CCAA75B5-8A5D-4718-AAA1-D1CC4EDC9548}"/>
                </a:ext>
              </a:extLst>
            </p:cNvPr>
            <p:cNvSpPr txBox="1"/>
            <p:nvPr/>
          </p:nvSpPr>
          <p:spPr>
            <a:xfrm>
              <a:off x="6111084" y="2180924"/>
              <a:ext cx="79968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zh-CN" sz="2000" dirty="0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4565424D-E9B6-4FC5-9732-9F7F51DA7189}"/>
                </a:ext>
              </a:extLst>
            </p:cNvPr>
            <p:cNvSpPr/>
            <p:nvPr/>
          </p:nvSpPr>
          <p:spPr bwMode="auto">
            <a:xfrm>
              <a:off x="5963740" y="2299668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2115AFC5-DAC5-401E-AE86-3326EA22210D}"/>
                  </a:ext>
                </a:extLst>
              </p:cNvPr>
              <p:cNvSpPr/>
              <p:nvPr/>
            </p:nvSpPr>
            <p:spPr>
              <a:xfrm>
                <a:off x="611559" y="2791367"/>
                <a:ext cx="8620887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/>
                  <a:t>In Section II</a:t>
                </a:r>
                <a:r>
                  <a:rPr lang="zh-CN" altLang="en-US" dirty="0"/>
                  <a:t>定义：</a:t>
                </a:r>
                <a:endParaRPr lang="en-US" altLang="zh-CN" dirty="0"/>
              </a:p>
              <a:p>
                <a:r>
                  <a:rPr lang="en-US" altLang="zh-CN" dirty="0"/>
                  <a:t>contract H——full coverage(</a:t>
                </a:r>
                <a:r>
                  <a:rPr lang="zh-CN" altLang="en-US" dirty="0"/>
                  <a:t>全险</a:t>
                </a:r>
                <a:r>
                  <a:rPr lang="en-US" altLang="zh-CN" dirty="0"/>
                  <a:t>)</a:t>
                </a:r>
              </a:p>
              <a:p>
                <a:r>
                  <a:rPr lang="en-US" altLang="zh-CN" dirty="0"/>
                  <a:t>contract L——no coverage(</a:t>
                </a:r>
                <a:r>
                  <a:rPr lang="zh-CN" altLang="en-US" dirty="0"/>
                  <a:t>无保险</a:t>
                </a:r>
                <a:r>
                  <a:rPr lang="en-US" altLang="zh-CN" dirty="0"/>
                  <a:t>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altLang="zh-CN" dirty="0"/>
                  <a:t>——</a:t>
                </a:r>
                <a:r>
                  <a:rPr lang="zh-CN" altLang="en-US" dirty="0"/>
                  <a:t>保险公司提供给雇员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zh-CN" altLang="en-US" dirty="0"/>
                  <a:t>的保险总成本</a:t>
                </a:r>
                <a:endParaRPr lang="en-US" altLang="zh-CN" dirty="0"/>
              </a:p>
              <a:p>
                <a:r>
                  <a:rPr lang="en-US" altLang="zh-CN" dirty="0"/>
                  <a:t>Now,</a:t>
                </a:r>
              </a:p>
              <a:p>
                <a:r>
                  <a:rPr lang="en-US" altLang="zh-CN" dirty="0"/>
                  <a:t>contract H——not full coverage(</a:t>
                </a:r>
                <a:r>
                  <a:rPr lang="zh-CN" altLang="en-US" dirty="0"/>
                  <a:t>不是全险</a:t>
                </a:r>
                <a:r>
                  <a:rPr lang="en-US" altLang="zh-CN" dirty="0"/>
                  <a:t>)</a:t>
                </a:r>
                <a:r>
                  <a:rPr lang="zh-CN" altLang="en-US" dirty="0"/>
                  <a:t> </a:t>
                </a:r>
                <a:endParaRPr lang="en-US" altLang="zh-CN" dirty="0"/>
              </a:p>
              <a:p>
                <a:r>
                  <a:rPr lang="en-US" altLang="zh-CN" dirty="0"/>
                  <a:t>contract L——some partial coverage(</a:t>
                </a:r>
                <a:r>
                  <a:rPr lang="zh-CN" altLang="en-US" dirty="0"/>
                  <a:t>部分保险</a:t>
                </a:r>
                <a:r>
                  <a:rPr lang="en-US" altLang="zh-CN" dirty="0"/>
                  <a:t>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altLang="zh-CN" dirty="0"/>
                  <a:t>——</a:t>
                </a:r>
                <a:r>
                  <a:rPr lang="zh-CN" altLang="en-US" dirty="0"/>
                  <a:t>保持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zh-CN" altLang="en-US" dirty="0"/>
                  <a:t>固定不变，保险公司提供</a:t>
                </a:r>
                <a:r>
                  <a:rPr lang="en-US" altLang="zh-CN" dirty="0"/>
                  <a:t>contract H</a:t>
                </a:r>
                <a:r>
                  <a:rPr lang="zh-CN" altLang="en-US" dirty="0"/>
                  <a:t>相对于</a:t>
                </a:r>
                <a:r>
                  <a:rPr lang="en-US" altLang="zh-CN" dirty="0"/>
                  <a:t>contract L</a:t>
                </a:r>
                <a:r>
                  <a:rPr lang="zh-CN" altLang="en-US" dirty="0"/>
                  <a:t>的</a:t>
                </a:r>
                <a:r>
                  <a:rPr lang="zh-CN" altLang="en-US" dirty="0">
                    <a:solidFill>
                      <a:schemeClr val="accent1">
                        <a:lumMod val="50000"/>
                      </a:schemeClr>
                    </a:solidFill>
                  </a:rPr>
                  <a:t>增量成本</a:t>
                </a:r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2115AFC5-DAC5-401E-AE86-3326EA2221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59" y="2791367"/>
                <a:ext cx="8620887" cy="2308324"/>
              </a:xfrm>
              <a:prstGeom prst="rect">
                <a:avLst/>
              </a:prstGeom>
              <a:blipFill>
                <a:blip r:embed="rId12"/>
                <a:stretch>
                  <a:fillRect l="-565" t="-2375" b="-34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2519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0" advClick="0">
        <p:wipe/>
      </p:transition>
    </mc:Choice>
    <mc:Fallback>
      <p:transition spd="slow" advClick="0">
        <p:wip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57" name="PA_淘宝店chenying0907 17"/>
          <p:cNvGrpSpPr/>
          <p:nvPr>
            <p:custDataLst>
              <p:tags r:id="rId1"/>
            </p:custDataLst>
          </p:nvPr>
        </p:nvGrpSpPr>
        <p:grpSpPr bwMode="auto">
          <a:xfrm>
            <a:off x="7385050" y="3088986"/>
            <a:ext cx="357188" cy="460517"/>
            <a:chOff x="0" y="0"/>
            <a:chExt cx="225" cy="290"/>
          </a:xfrm>
        </p:grpSpPr>
        <p:sp>
          <p:nvSpPr>
            <p:cNvPr id="35858" name="淘宝店chenying0907 18"/>
            <p:cNvSpPr/>
            <p:nvPr/>
          </p:nvSpPr>
          <p:spPr bwMode="auto">
            <a:xfrm>
              <a:off x="0" y="0"/>
              <a:ext cx="225" cy="290"/>
            </a:xfrm>
            <a:custGeom>
              <a:avLst/>
              <a:gdLst>
                <a:gd name="T0" fmla="*/ 21 w 95"/>
                <a:gd name="T1" fmla="*/ 112 h 123"/>
                <a:gd name="T2" fmla="*/ 11 w 95"/>
                <a:gd name="T3" fmla="*/ 112 h 123"/>
                <a:gd name="T4" fmla="*/ 11 w 95"/>
                <a:gd name="T5" fmla="*/ 10 h 123"/>
                <a:gd name="T6" fmla="*/ 90 w 95"/>
                <a:gd name="T7" fmla="*/ 10 h 123"/>
                <a:gd name="T8" fmla="*/ 95 w 95"/>
                <a:gd name="T9" fmla="*/ 5 h 123"/>
                <a:gd name="T10" fmla="*/ 90 w 95"/>
                <a:gd name="T11" fmla="*/ 0 h 123"/>
                <a:gd name="T12" fmla="*/ 5 w 95"/>
                <a:gd name="T13" fmla="*/ 0 h 123"/>
                <a:gd name="T14" fmla="*/ 0 w 95"/>
                <a:gd name="T15" fmla="*/ 5 h 123"/>
                <a:gd name="T16" fmla="*/ 0 w 95"/>
                <a:gd name="T17" fmla="*/ 118 h 123"/>
                <a:gd name="T18" fmla="*/ 5 w 95"/>
                <a:gd name="T19" fmla="*/ 123 h 123"/>
                <a:gd name="T20" fmla="*/ 21 w 95"/>
                <a:gd name="T21" fmla="*/ 123 h 123"/>
                <a:gd name="T22" fmla="*/ 26 w 95"/>
                <a:gd name="T23" fmla="*/ 118 h 123"/>
                <a:gd name="T24" fmla="*/ 21 w 95"/>
                <a:gd name="T25" fmla="*/ 11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21" y="112"/>
                  </a:moveTo>
                  <a:cubicBezTo>
                    <a:pt x="11" y="112"/>
                    <a:pt x="11" y="112"/>
                    <a:pt x="11" y="112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3" y="10"/>
                    <a:pt x="95" y="8"/>
                    <a:pt x="95" y="5"/>
                  </a:cubicBezTo>
                  <a:cubicBezTo>
                    <a:pt x="95" y="2"/>
                    <a:pt x="93" y="0"/>
                    <a:pt x="9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1"/>
                    <a:pt x="2" y="123"/>
                    <a:pt x="5" y="123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4" y="123"/>
                    <a:pt x="26" y="121"/>
                    <a:pt x="26" y="118"/>
                  </a:cubicBezTo>
                  <a:cubicBezTo>
                    <a:pt x="26" y="115"/>
                    <a:pt x="24" y="112"/>
                    <a:pt x="21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59" name="淘宝店chenying0907 19"/>
            <p:cNvSpPr/>
            <p:nvPr/>
          </p:nvSpPr>
          <p:spPr bwMode="auto">
            <a:xfrm>
              <a:off x="142" y="170"/>
              <a:ext cx="83" cy="120"/>
            </a:xfrm>
            <a:custGeom>
              <a:avLst/>
              <a:gdLst>
                <a:gd name="T0" fmla="*/ 30 w 35"/>
                <a:gd name="T1" fmla="*/ 0 h 51"/>
                <a:gd name="T2" fmla="*/ 25 w 35"/>
                <a:gd name="T3" fmla="*/ 5 h 51"/>
                <a:gd name="T4" fmla="*/ 25 w 35"/>
                <a:gd name="T5" fmla="*/ 40 h 51"/>
                <a:gd name="T6" fmla="*/ 5 w 35"/>
                <a:gd name="T7" fmla="*/ 40 h 51"/>
                <a:gd name="T8" fmla="*/ 0 w 35"/>
                <a:gd name="T9" fmla="*/ 46 h 51"/>
                <a:gd name="T10" fmla="*/ 5 w 35"/>
                <a:gd name="T11" fmla="*/ 51 h 51"/>
                <a:gd name="T12" fmla="*/ 30 w 35"/>
                <a:gd name="T13" fmla="*/ 51 h 51"/>
                <a:gd name="T14" fmla="*/ 34 w 35"/>
                <a:gd name="T15" fmla="*/ 49 h 51"/>
                <a:gd name="T16" fmla="*/ 35 w 35"/>
                <a:gd name="T17" fmla="*/ 46 h 51"/>
                <a:gd name="T18" fmla="*/ 35 w 35"/>
                <a:gd name="T19" fmla="*/ 5 h 51"/>
                <a:gd name="T20" fmla="*/ 30 w 35"/>
                <a:gd name="T2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51">
                  <a:moveTo>
                    <a:pt x="30" y="0"/>
                  </a:moveTo>
                  <a:cubicBezTo>
                    <a:pt x="27" y="0"/>
                    <a:pt x="25" y="2"/>
                    <a:pt x="25" y="5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2" y="40"/>
                    <a:pt x="0" y="43"/>
                    <a:pt x="0" y="46"/>
                  </a:cubicBezTo>
                  <a:cubicBezTo>
                    <a:pt x="0" y="49"/>
                    <a:pt x="2" y="51"/>
                    <a:pt x="5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2" y="51"/>
                    <a:pt x="33" y="50"/>
                    <a:pt x="34" y="49"/>
                  </a:cubicBezTo>
                  <a:cubicBezTo>
                    <a:pt x="35" y="48"/>
                    <a:pt x="35" y="47"/>
                    <a:pt x="35" y="46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2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0" name="淘宝店chenying0907 20"/>
            <p:cNvSpPr>
              <a:spLocks noEditPoints="1"/>
            </p:cNvSpPr>
            <p:nvPr/>
          </p:nvSpPr>
          <p:spPr bwMode="auto">
            <a:xfrm>
              <a:off x="81" y="59"/>
              <a:ext cx="141" cy="205"/>
            </a:xfrm>
            <a:custGeom>
              <a:avLst/>
              <a:gdLst>
                <a:gd name="T0" fmla="*/ 52 w 60"/>
                <a:gd name="T1" fmla="*/ 2 h 87"/>
                <a:gd name="T2" fmla="*/ 46 w 60"/>
                <a:gd name="T3" fmla="*/ 0 h 87"/>
                <a:gd name="T4" fmla="*/ 35 w 60"/>
                <a:gd name="T5" fmla="*/ 7 h 87"/>
                <a:gd name="T6" fmla="*/ 1 w 60"/>
                <a:gd name="T7" fmla="*/ 66 h 87"/>
                <a:gd name="T8" fmla="*/ 0 w 60"/>
                <a:gd name="T9" fmla="*/ 69 h 87"/>
                <a:gd name="T10" fmla="*/ 0 w 60"/>
                <a:gd name="T11" fmla="*/ 82 h 87"/>
                <a:gd name="T12" fmla="*/ 3 w 60"/>
                <a:gd name="T13" fmla="*/ 87 h 87"/>
                <a:gd name="T14" fmla="*/ 6 w 60"/>
                <a:gd name="T15" fmla="*/ 87 h 87"/>
                <a:gd name="T16" fmla="*/ 8 w 60"/>
                <a:gd name="T17" fmla="*/ 87 h 87"/>
                <a:gd name="T18" fmla="*/ 20 w 60"/>
                <a:gd name="T19" fmla="*/ 80 h 87"/>
                <a:gd name="T20" fmla="*/ 22 w 60"/>
                <a:gd name="T21" fmla="*/ 78 h 87"/>
                <a:gd name="T22" fmla="*/ 56 w 60"/>
                <a:gd name="T23" fmla="*/ 19 h 87"/>
                <a:gd name="T24" fmla="*/ 52 w 60"/>
                <a:gd name="T25" fmla="*/ 2 h 87"/>
                <a:gd name="T26" fmla="*/ 47 w 60"/>
                <a:gd name="T27" fmla="*/ 14 h 87"/>
                <a:gd name="T28" fmla="*/ 14 w 60"/>
                <a:gd name="T29" fmla="*/ 72 h 87"/>
                <a:gd name="T30" fmla="*/ 11 w 60"/>
                <a:gd name="T31" fmla="*/ 73 h 87"/>
                <a:gd name="T32" fmla="*/ 11 w 60"/>
                <a:gd name="T33" fmla="*/ 70 h 87"/>
                <a:gd name="T34" fmla="*/ 44 w 60"/>
                <a:gd name="T35" fmla="*/ 12 h 87"/>
                <a:gd name="T36" fmla="*/ 47 w 60"/>
                <a:gd name="T37" fmla="*/ 11 h 87"/>
                <a:gd name="T38" fmla="*/ 47 w 60"/>
                <a:gd name="T39" fmla="*/ 1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87">
                  <a:moveTo>
                    <a:pt x="52" y="2"/>
                  </a:moveTo>
                  <a:cubicBezTo>
                    <a:pt x="50" y="1"/>
                    <a:pt x="48" y="0"/>
                    <a:pt x="46" y="0"/>
                  </a:cubicBezTo>
                  <a:cubicBezTo>
                    <a:pt x="41" y="0"/>
                    <a:pt x="37" y="3"/>
                    <a:pt x="35" y="7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0" y="67"/>
                    <a:pt x="0" y="68"/>
                    <a:pt x="0" y="69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4"/>
                    <a:pt x="1" y="86"/>
                    <a:pt x="3" y="87"/>
                  </a:cubicBezTo>
                  <a:cubicBezTo>
                    <a:pt x="4" y="87"/>
                    <a:pt x="5" y="87"/>
                    <a:pt x="6" y="87"/>
                  </a:cubicBezTo>
                  <a:cubicBezTo>
                    <a:pt x="7" y="87"/>
                    <a:pt x="7" y="87"/>
                    <a:pt x="8" y="87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1" y="80"/>
                    <a:pt x="22" y="79"/>
                    <a:pt x="22" y="78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60" y="13"/>
                    <a:pt x="58" y="6"/>
                    <a:pt x="52" y="2"/>
                  </a:cubicBezTo>
                  <a:close/>
                  <a:moveTo>
                    <a:pt x="47" y="14"/>
                  </a:moveTo>
                  <a:cubicBezTo>
                    <a:pt x="14" y="72"/>
                    <a:pt x="14" y="72"/>
                    <a:pt x="14" y="72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1"/>
                    <a:pt x="46" y="11"/>
                    <a:pt x="47" y="11"/>
                  </a:cubicBezTo>
                  <a:cubicBezTo>
                    <a:pt x="47" y="12"/>
                    <a:pt x="48" y="13"/>
                    <a:pt x="47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1" name="淘宝店chenying0907 21"/>
            <p:cNvSpPr/>
            <p:nvPr/>
          </p:nvSpPr>
          <p:spPr bwMode="auto">
            <a:xfrm>
              <a:off x="41" y="83"/>
              <a:ext cx="89" cy="23"/>
            </a:xfrm>
            <a:custGeom>
              <a:avLst/>
              <a:gdLst>
                <a:gd name="T0" fmla="*/ 38 w 38"/>
                <a:gd name="T1" fmla="*/ 5 h 10"/>
                <a:gd name="T2" fmla="*/ 32 w 38"/>
                <a:gd name="T3" fmla="*/ 0 h 10"/>
                <a:gd name="T4" fmla="*/ 6 w 38"/>
                <a:gd name="T5" fmla="*/ 0 h 10"/>
                <a:gd name="T6" fmla="*/ 0 w 38"/>
                <a:gd name="T7" fmla="*/ 5 h 10"/>
                <a:gd name="T8" fmla="*/ 6 w 38"/>
                <a:gd name="T9" fmla="*/ 10 h 10"/>
                <a:gd name="T10" fmla="*/ 32 w 38"/>
                <a:gd name="T11" fmla="*/ 10 h 10"/>
                <a:gd name="T12" fmla="*/ 38 w 38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0">
                  <a:moveTo>
                    <a:pt x="38" y="5"/>
                  </a:moveTo>
                  <a:cubicBezTo>
                    <a:pt x="38" y="2"/>
                    <a:pt x="35" y="0"/>
                    <a:pt x="3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5" y="10"/>
                    <a:pt x="38" y="8"/>
                    <a:pt x="38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2" name="淘宝店chenying0907 22"/>
            <p:cNvSpPr/>
            <p:nvPr/>
          </p:nvSpPr>
          <p:spPr bwMode="auto">
            <a:xfrm>
              <a:off x="41" y="132"/>
              <a:ext cx="56" cy="24"/>
            </a:xfrm>
            <a:custGeom>
              <a:avLst/>
              <a:gdLst>
                <a:gd name="T0" fmla="*/ 6 w 24"/>
                <a:gd name="T1" fmla="*/ 0 h 10"/>
                <a:gd name="T2" fmla="*/ 0 w 24"/>
                <a:gd name="T3" fmla="*/ 5 h 10"/>
                <a:gd name="T4" fmla="*/ 6 w 24"/>
                <a:gd name="T5" fmla="*/ 10 h 10"/>
                <a:gd name="T6" fmla="*/ 19 w 24"/>
                <a:gd name="T7" fmla="*/ 10 h 10"/>
                <a:gd name="T8" fmla="*/ 24 w 24"/>
                <a:gd name="T9" fmla="*/ 5 h 10"/>
                <a:gd name="T10" fmla="*/ 19 w 24"/>
                <a:gd name="T11" fmla="*/ 0 h 10"/>
                <a:gd name="T12" fmla="*/ 6 w 2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0"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10"/>
                    <a:pt x="24" y="8"/>
                    <a:pt x="24" y="5"/>
                  </a:cubicBezTo>
                  <a:cubicBezTo>
                    <a:pt x="24" y="2"/>
                    <a:pt x="22" y="0"/>
                    <a:pt x="19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3" name="PA_淘宝店chenying0907 23"/>
          <p:cNvGrpSpPr/>
          <p:nvPr>
            <p:custDataLst>
              <p:tags r:id="rId2"/>
            </p:custDataLst>
          </p:nvPr>
        </p:nvGrpSpPr>
        <p:grpSpPr bwMode="auto">
          <a:xfrm>
            <a:off x="6661151" y="1734430"/>
            <a:ext cx="442913" cy="443049"/>
            <a:chOff x="0" y="0"/>
            <a:chExt cx="279" cy="279"/>
          </a:xfrm>
        </p:grpSpPr>
        <p:sp>
          <p:nvSpPr>
            <p:cNvPr id="35864" name="淘宝店chenying0907 24"/>
            <p:cNvSpPr>
              <a:spLocks noEditPoints="1"/>
            </p:cNvSpPr>
            <p:nvPr/>
          </p:nvSpPr>
          <p:spPr bwMode="auto">
            <a:xfrm>
              <a:off x="0" y="0"/>
              <a:ext cx="279" cy="279"/>
            </a:xfrm>
            <a:custGeom>
              <a:avLst/>
              <a:gdLst>
                <a:gd name="T0" fmla="*/ 114 w 118"/>
                <a:gd name="T1" fmla="*/ 46 h 118"/>
                <a:gd name="T2" fmla="*/ 103 w 118"/>
                <a:gd name="T3" fmla="*/ 38 h 118"/>
                <a:gd name="T4" fmla="*/ 107 w 118"/>
                <a:gd name="T5" fmla="*/ 24 h 118"/>
                <a:gd name="T6" fmla="*/ 89 w 118"/>
                <a:gd name="T7" fmla="*/ 11 h 118"/>
                <a:gd name="T8" fmla="*/ 76 w 118"/>
                <a:gd name="T9" fmla="*/ 13 h 118"/>
                <a:gd name="T10" fmla="*/ 68 w 118"/>
                <a:gd name="T11" fmla="*/ 1 h 118"/>
                <a:gd name="T12" fmla="*/ 46 w 118"/>
                <a:gd name="T13" fmla="*/ 4 h 118"/>
                <a:gd name="T14" fmla="*/ 39 w 118"/>
                <a:gd name="T15" fmla="*/ 15 h 118"/>
                <a:gd name="T16" fmla="*/ 24 w 118"/>
                <a:gd name="T17" fmla="*/ 11 h 118"/>
                <a:gd name="T18" fmla="*/ 11 w 118"/>
                <a:gd name="T19" fmla="*/ 29 h 118"/>
                <a:gd name="T20" fmla="*/ 14 w 118"/>
                <a:gd name="T21" fmla="*/ 43 h 118"/>
                <a:gd name="T22" fmla="*/ 1 w 118"/>
                <a:gd name="T23" fmla="*/ 50 h 118"/>
                <a:gd name="T24" fmla="*/ 1 w 118"/>
                <a:gd name="T25" fmla="*/ 68 h 118"/>
                <a:gd name="T26" fmla="*/ 14 w 118"/>
                <a:gd name="T27" fmla="*/ 75 h 118"/>
                <a:gd name="T28" fmla="*/ 11 w 118"/>
                <a:gd name="T29" fmla="*/ 89 h 118"/>
                <a:gd name="T30" fmla="*/ 24 w 118"/>
                <a:gd name="T31" fmla="*/ 106 h 118"/>
                <a:gd name="T32" fmla="*/ 39 w 118"/>
                <a:gd name="T33" fmla="*/ 103 h 118"/>
                <a:gd name="T34" fmla="*/ 46 w 118"/>
                <a:gd name="T35" fmla="*/ 114 h 118"/>
                <a:gd name="T36" fmla="*/ 59 w 118"/>
                <a:gd name="T37" fmla="*/ 118 h 118"/>
                <a:gd name="T38" fmla="*/ 72 w 118"/>
                <a:gd name="T39" fmla="*/ 114 h 118"/>
                <a:gd name="T40" fmla="*/ 80 w 118"/>
                <a:gd name="T41" fmla="*/ 103 h 118"/>
                <a:gd name="T42" fmla="*/ 94 w 118"/>
                <a:gd name="T43" fmla="*/ 106 h 118"/>
                <a:gd name="T44" fmla="*/ 107 w 118"/>
                <a:gd name="T45" fmla="*/ 89 h 118"/>
                <a:gd name="T46" fmla="*/ 105 w 118"/>
                <a:gd name="T47" fmla="*/ 75 h 118"/>
                <a:gd name="T48" fmla="*/ 118 w 118"/>
                <a:gd name="T49" fmla="*/ 68 h 118"/>
                <a:gd name="T50" fmla="*/ 118 w 118"/>
                <a:gd name="T51" fmla="*/ 50 h 118"/>
                <a:gd name="T52" fmla="*/ 99 w 118"/>
                <a:gd name="T53" fmla="*/ 66 h 118"/>
                <a:gd name="T54" fmla="*/ 93 w 118"/>
                <a:gd name="T55" fmla="*/ 77 h 118"/>
                <a:gd name="T56" fmla="*/ 97 w 118"/>
                <a:gd name="T57" fmla="*/ 90 h 118"/>
                <a:gd name="T58" fmla="*/ 82 w 118"/>
                <a:gd name="T59" fmla="*/ 92 h 118"/>
                <a:gd name="T60" fmla="*/ 70 w 118"/>
                <a:gd name="T61" fmla="*/ 96 h 118"/>
                <a:gd name="T62" fmla="*/ 64 w 118"/>
                <a:gd name="T63" fmla="*/ 107 h 118"/>
                <a:gd name="T64" fmla="*/ 52 w 118"/>
                <a:gd name="T65" fmla="*/ 99 h 118"/>
                <a:gd name="T66" fmla="*/ 41 w 118"/>
                <a:gd name="T67" fmla="*/ 93 h 118"/>
                <a:gd name="T68" fmla="*/ 28 w 118"/>
                <a:gd name="T69" fmla="*/ 96 h 118"/>
                <a:gd name="T70" fmla="*/ 26 w 118"/>
                <a:gd name="T71" fmla="*/ 82 h 118"/>
                <a:gd name="T72" fmla="*/ 23 w 118"/>
                <a:gd name="T73" fmla="*/ 70 h 118"/>
                <a:gd name="T74" fmla="*/ 11 w 118"/>
                <a:gd name="T75" fmla="*/ 63 h 118"/>
                <a:gd name="T76" fmla="*/ 11 w 118"/>
                <a:gd name="T77" fmla="*/ 54 h 118"/>
                <a:gd name="T78" fmla="*/ 23 w 118"/>
                <a:gd name="T79" fmla="*/ 48 h 118"/>
                <a:gd name="T80" fmla="*/ 26 w 118"/>
                <a:gd name="T81" fmla="*/ 36 h 118"/>
                <a:gd name="T82" fmla="*/ 28 w 118"/>
                <a:gd name="T83" fmla="*/ 21 h 118"/>
                <a:gd name="T84" fmla="*/ 41 w 118"/>
                <a:gd name="T85" fmla="*/ 25 h 118"/>
                <a:gd name="T86" fmla="*/ 52 w 118"/>
                <a:gd name="T87" fmla="*/ 19 h 118"/>
                <a:gd name="T88" fmla="*/ 64 w 118"/>
                <a:gd name="T89" fmla="*/ 10 h 118"/>
                <a:gd name="T90" fmla="*/ 70 w 118"/>
                <a:gd name="T91" fmla="*/ 22 h 118"/>
                <a:gd name="T92" fmla="*/ 82 w 118"/>
                <a:gd name="T93" fmla="*/ 25 h 118"/>
                <a:gd name="T94" fmla="*/ 97 w 118"/>
                <a:gd name="T95" fmla="*/ 28 h 118"/>
                <a:gd name="T96" fmla="*/ 93 w 118"/>
                <a:gd name="T97" fmla="*/ 41 h 118"/>
                <a:gd name="T98" fmla="*/ 99 w 118"/>
                <a:gd name="T99" fmla="*/ 51 h 118"/>
                <a:gd name="T100" fmla="*/ 108 w 118"/>
                <a:gd name="T101" fmla="*/ 5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8" h="118">
                  <a:moveTo>
                    <a:pt x="118" y="50"/>
                  </a:moveTo>
                  <a:cubicBezTo>
                    <a:pt x="117" y="48"/>
                    <a:pt x="116" y="46"/>
                    <a:pt x="114" y="46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4" y="41"/>
                    <a:pt x="104" y="39"/>
                    <a:pt x="103" y="38"/>
                  </a:cubicBezTo>
                  <a:cubicBezTo>
                    <a:pt x="107" y="29"/>
                    <a:pt x="107" y="29"/>
                    <a:pt x="107" y="29"/>
                  </a:cubicBezTo>
                  <a:cubicBezTo>
                    <a:pt x="108" y="27"/>
                    <a:pt x="108" y="25"/>
                    <a:pt x="107" y="24"/>
                  </a:cubicBezTo>
                  <a:cubicBezTo>
                    <a:pt x="103" y="19"/>
                    <a:pt x="99" y="15"/>
                    <a:pt x="94" y="11"/>
                  </a:cubicBezTo>
                  <a:cubicBezTo>
                    <a:pt x="93" y="10"/>
                    <a:pt x="91" y="10"/>
                    <a:pt x="89" y="11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79" y="14"/>
                    <a:pt x="77" y="14"/>
                    <a:pt x="76" y="13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2"/>
                    <a:pt x="70" y="1"/>
                    <a:pt x="68" y="1"/>
                  </a:cubicBezTo>
                  <a:cubicBezTo>
                    <a:pt x="62" y="0"/>
                    <a:pt x="57" y="0"/>
                    <a:pt x="50" y="1"/>
                  </a:cubicBezTo>
                  <a:cubicBezTo>
                    <a:pt x="49" y="1"/>
                    <a:pt x="47" y="2"/>
                    <a:pt x="46" y="4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2" y="14"/>
                    <a:pt x="40" y="14"/>
                    <a:pt x="39" y="15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8" y="10"/>
                    <a:pt x="26" y="10"/>
                    <a:pt x="24" y="11"/>
                  </a:cubicBezTo>
                  <a:cubicBezTo>
                    <a:pt x="20" y="15"/>
                    <a:pt x="15" y="19"/>
                    <a:pt x="12" y="24"/>
                  </a:cubicBezTo>
                  <a:cubicBezTo>
                    <a:pt x="11" y="25"/>
                    <a:pt x="11" y="27"/>
                    <a:pt x="11" y="2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5" y="39"/>
                    <a:pt x="14" y="41"/>
                    <a:pt x="14" y="43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3" y="46"/>
                    <a:pt x="1" y="48"/>
                    <a:pt x="1" y="50"/>
                  </a:cubicBezTo>
                  <a:cubicBezTo>
                    <a:pt x="1" y="53"/>
                    <a:pt x="0" y="56"/>
                    <a:pt x="0" y="59"/>
                  </a:cubicBezTo>
                  <a:cubicBezTo>
                    <a:pt x="0" y="62"/>
                    <a:pt x="1" y="64"/>
                    <a:pt x="1" y="68"/>
                  </a:cubicBezTo>
                  <a:cubicBezTo>
                    <a:pt x="1" y="70"/>
                    <a:pt x="3" y="71"/>
                    <a:pt x="4" y="72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7"/>
                    <a:pt x="15" y="78"/>
                    <a:pt x="16" y="80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11" y="90"/>
                    <a:pt x="11" y="92"/>
                    <a:pt x="12" y="94"/>
                  </a:cubicBezTo>
                  <a:cubicBezTo>
                    <a:pt x="15" y="99"/>
                    <a:pt x="20" y="103"/>
                    <a:pt x="24" y="106"/>
                  </a:cubicBezTo>
                  <a:cubicBezTo>
                    <a:pt x="26" y="107"/>
                    <a:pt x="28" y="108"/>
                    <a:pt x="30" y="107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40" y="103"/>
                    <a:pt x="42" y="104"/>
                    <a:pt x="43" y="10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7" y="116"/>
                    <a:pt x="49" y="117"/>
                    <a:pt x="50" y="117"/>
                  </a:cubicBezTo>
                  <a:cubicBezTo>
                    <a:pt x="54" y="118"/>
                    <a:pt x="57" y="118"/>
                    <a:pt x="59" y="118"/>
                  </a:cubicBezTo>
                  <a:cubicBezTo>
                    <a:pt x="62" y="118"/>
                    <a:pt x="65" y="118"/>
                    <a:pt x="68" y="117"/>
                  </a:cubicBezTo>
                  <a:cubicBezTo>
                    <a:pt x="70" y="117"/>
                    <a:pt x="72" y="116"/>
                    <a:pt x="72" y="114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77" y="104"/>
                    <a:pt x="79" y="103"/>
                    <a:pt x="80" y="103"/>
                  </a:cubicBezTo>
                  <a:cubicBezTo>
                    <a:pt x="89" y="107"/>
                    <a:pt x="89" y="107"/>
                    <a:pt x="89" y="107"/>
                  </a:cubicBezTo>
                  <a:cubicBezTo>
                    <a:pt x="91" y="108"/>
                    <a:pt x="93" y="107"/>
                    <a:pt x="94" y="106"/>
                  </a:cubicBezTo>
                  <a:cubicBezTo>
                    <a:pt x="99" y="103"/>
                    <a:pt x="103" y="99"/>
                    <a:pt x="107" y="94"/>
                  </a:cubicBezTo>
                  <a:cubicBezTo>
                    <a:pt x="108" y="92"/>
                    <a:pt x="108" y="90"/>
                    <a:pt x="107" y="8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4" y="78"/>
                    <a:pt x="104" y="77"/>
                    <a:pt x="105" y="75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6" y="71"/>
                    <a:pt x="117" y="70"/>
                    <a:pt x="118" y="68"/>
                  </a:cubicBezTo>
                  <a:cubicBezTo>
                    <a:pt x="118" y="64"/>
                    <a:pt x="118" y="62"/>
                    <a:pt x="118" y="59"/>
                  </a:cubicBezTo>
                  <a:cubicBezTo>
                    <a:pt x="118" y="56"/>
                    <a:pt x="118" y="53"/>
                    <a:pt x="118" y="50"/>
                  </a:cubicBezTo>
                  <a:close/>
                  <a:moveTo>
                    <a:pt x="108" y="63"/>
                  </a:moveTo>
                  <a:cubicBezTo>
                    <a:pt x="99" y="66"/>
                    <a:pt x="99" y="66"/>
                    <a:pt x="99" y="66"/>
                  </a:cubicBezTo>
                  <a:cubicBezTo>
                    <a:pt x="98" y="67"/>
                    <a:pt x="97" y="68"/>
                    <a:pt x="96" y="70"/>
                  </a:cubicBezTo>
                  <a:cubicBezTo>
                    <a:pt x="95" y="72"/>
                    <a:pt x="94" y="75"/>
                    <a:pt x="93" y="77"/>
                  </a:cubicBezTo>
                  <a:cubicBezTo>
                    <a:pt x="92" y="79"/>
                    <a:pt x="92" y="80"/>
                    <a:pt x="93" y="82"/>
                  </a:cubicBezTo>
                  <a:cubicBezTo>
                    <a:pt x="97" y="90"/>
                    <a:pt x="97" y="90"/>
                    <a:pt x="97" y="90"/>
                  </a:cubicBezTo>
                  <a:cubicBezTo>
                    <a:pt x="95" y="92"/>
                    <a:pt x="93" y="94"/>
                    <a:pt x="91" y="96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1" y="92"/>
                    <a:pt x="79" y="92"/>
                    <a:pt x="78" y="93"/>
                  </a:cubicBezTo>
                  <a:cubicBezTo>
                    <a:pt x="75" y="94"/>
                    <a:pt x="73" y="95"/>
                    <a:pt x="70" y="96"/>
                  </a:cubicBezTo>
                  <a:cubicBezTo>
                    <a:pt x="69" y="96"/>
                    <a:pt x="67" y="97"/>
                    <a:pt x="67" y="99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1" y="108"/>
                    <a:pt x="58" y="108"/>
                    <a:pt x="55" y="107"/>
                  </a:cubicBezTo>
                  <a:cubicBezTo>
                    <a:pt x="52" y="99"/>
                    <a:pt x="52" y="99"/>
                    <a:pt x="52" y="99"/>
                  </a:cubicBezTo>
                  <a:cubicBezTo>
                    <a:pt x="51" y="97"/>
                    <a:pt x="50" y="96"/>
                    <a:pt x="48" y="96"/>
                  </a:cubicBezTo>
                  <a:cubicBezTo>
                    <a:pt x="46" y="95"/>
                    <a:pt x="43" y="94"/>
                    <a:pt x="41" y="93"/>
                  </a:cubicBezTo>
                  <a:cubicBezTo>
                    <a:pt x="40" y="92"/>
                    <a:pt x="38" y="92"/>
                    <a:pt x="36" y="92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6" y="94"/>
                    <a:pt x="24" y="92"/>
                    <a:pt x="22" y="90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0"/>
                    <a:pt x="26" y="79"/>
                    <a:pt x="26" y="77"/>
                  </a:cubicBezTo>
                  <a:cubicBezTo>
                    <a:pt x="24" y="75"/>
                    <a:pt x="23" y="72"/>
                    <a:pt x="23" y="70"/>
                  </a:cubicBezTo>
                  <a:cubicBezTo>
                    <a:pt x="22" y="68"/>
                    <a:pt x="21" y="67"/>
                    <a:pt x="19" y="66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1" y="62"/>
                    <a:pt x="10" y="60"/>
                    <a:pt x="10" y="59"/>
                  </a:cubicBezTo>
                  <a:cubicBezTo>
                    <a:pt x="10" y="57"/>
                    <a:pt x="11" y="56"/>
                    <a:pt x="11" y="54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1" y="51"/>
                    <a:pt x="22" y="49"/>
                    <a:pt x="23" y="48"/>
                  </a:cubicBezTo>
                  <a:cubicBezTo>
                    <a:pt x="23" y="45"/>
                    <a:pt x="24" y="43"/>
                    <a:pt x="26" y="41"/>
                  </a:cubicBezTo>
                  <a:cubicBezTo>
                    <a:pt x="26" y="39"/>
                    <a:pt x="26" y="37"/>
                    <a:pt x="26" y="36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5"/>
                    <a:pt x="26" y="23"/>
                    <a:pt x="28" y="21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8" y="26"/>
                    <a:pt x="40" y="26"/>
                    <a:pt x="41" y="25"/>
                  </a:cubicBezTo>
                  <a:cubicBezTo>
                    <a:pt x="43" y="24"/>
                    <a:pt x="46" y="23"/>
                    <a:pt x="48" y="22"/>
                  </a:cubicBezTo>
                  <a:cubicBezTo>
                    <a:pt x="50" y="22"/>
                    <a:pt x="51" y="20"/>
                    <a:pt x="52" y="19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8" y="10"/>
                    <a:pt x="61" y="10"/>
                    <a:pt x="64" y="1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20"/>
                    <a:pt x="69" y="22"/>
                    <a:pt x="70" y="22"/>
                  </a:cubicBezTo>
                  <a:cubicBezTo>
                    <a:pt x="73" y="23"/>
                    <a:pt x="75" y="24"/>
                    <a:pt x="78" y="25"/>
                  </a:cubicBezTo>
                  <a:cubicBezTo>
                    <a:pt x="79" y="26"/>
                    <a:pt x="81" y="26"/>
                    <a:pt x="82" y="25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93" y="23"/>
                    <a:pt x="95" y="25"/>
                    <a:pt x="97" y="28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2" y="37"/>
                    <a:pt x="92" y="39"/>
                    <a:pt x="93" y="41"/>
                  </a:cubicBezTo>
                  <a:cubicBezTo>
                    <a:pt x="94" y="43"/>
                    <a:pt x="95" y="45"/>
                    <a:pt x="96" y="48"/>
                  </a:cubicBezTo>
                  <a:cubicBezTo>
                    <a:pt x="97" y="49"/>
                    <a:pt x="98" y="51"/>
                    <a:pt x="99" y="51"/>
                  </a:cubicBezTo>
                  <a:cubicBezTo>
                    <a:pt x="108" y="54"/>
                    <a:pt x="108" y="54"/>
                    <a:pt x="108" y="54"/>
                  </a:cubicBezTo>
                  <a:cubicBezTo>
                    <a:pt x="108" y="56"/>
                    <a:pt x="108" y="57"/>
                    <a:pt x="108" y="59"/>
                  </a:cubicBezTo>
                  <a:cubicBezTo>
                    <a:pt x="108" y="60"/>
                    <a:pt x="108" y="62"/>
                    <a:pt x="108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5" name="淘宝店chenying0907 25"/>
            <p:cNvSpPr>
              <a:spLocks noEditPoints="1"/>
            </p:cNvSpPr>
            <p:nvPr/>
          </p:nvSpPr>
          <p:spPr bwMode="auto">
            <a:xfrm>
              <a:off x="86" y="80"/>
              <a:ext cx="111" cy="111"/>
            </a:xfrm>
            <a:custGeom>
              <a:avLst/>
              <a:gdLst>
                <a:gd name="T0" fmla="*/ 23 w 47"/>
                <a:gd name="T1" fmla="*/ 0 h 47"/>
                <a:gd name="T2" fmla="*/ 0 w 47"/>
                <a:gd name="T3" fmla="*/ 24 h 47"/>
                <a:gd name="T4" fmla="*/ 23 w 47"/>
                <a:gd name="T5" fmla="*/ 47 h 47"/>
                <a:gd name="T6" fmla="*/ 47 w 47"/>
                <a:gd name="T7" fmla="*/ 24 h 47"/>
                <a:gd name="T8" fmla="*/ 23 w 47"/>
                <a:gd name="T9" fmla="*/ 0 h 47"/>
                <a:gd name="T10" fmla="*/ 23 w 47"/>
                <a:gd name="T11" fmla="*/ 37 h 47"/>
                <a:gd name="T12" fmla="*/ 10 w 47"/>
                <a:gd name="T13" fmla="*/ 24 h 47"/>
                <a:gd name="T14" fmla="*/ 23 w 47"/>
                <a:gd name="T15" fmla="*/ 10 h 47"/>
                <a:gd name="T16" fmla="*/ 37 w 47"/>
                <a:gd name="T17" fmla="*/ 24 h 47"/>
                <a:gd name="T18" fmla="*/ 23 w 47"/>
                <a:gd name="T19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23" y="37"/>
                  </a:moveTo>
                  <a:cubicBezTo>
                    <a:pt x="16" y="37"/>
                    <a:pt x="10" y="31"/>
                    <a:pt x="10" y="24"/>
                  </a:cubicBezTo>
                  <a:cubicBezTo>
                    <a:pt x="10" y="16"/>
                    <a:pt x="16" y="10"/>
                    <a:pt x="23" y="10"/>
                  </a:cubicBezTo>
                  <a:cubicBezTo>
                    <a:pt x="31" y="10"/>
                    <a:pt x="37" y="16"/>
                    <a:pt x="37" y="24"/>
                  </a:cubicBezTo>
                  <a:cubicBezTo>
                    <a:pt x="37" y="31"/>
                    <a:pt x="31" y="37"/>
                    <a:pt x="23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6" name="PA_淘宝店chenying0907 26"/>
          <p:cNvGrpSpPr/>
          <p:nvPr>
            <p:custDataLst>
              <p:tags r:id="rId3"/>
            </p:custDataLst>
          </p:nvPr>
        </p:nvGrpSpPr>
        <p:grpSpPr bwMode="auto">
          <a:xfrm>
            <a:off x="1344614" y="3092161"/>
            <a:ext cx="446087" cy="450989"/>
            <a:chOff x="0" y="0"/>
            <a:chExt cx="281" cy="284"/>
          </a:xfrm>
        </p:grpSpPr>
        <p:sp>
          <p:nvSpPr>
            <p:cNvPr id="35867" name="淘宝店chenying0907 27"/>
            <p:cNvSpPr/>
            <p:nvPr/>
          </p:nvSpPr>
          <p:spPr bwMode="auto">
            <a:xfrm>
              <a:off x="0" y="0"/>
              <a:ext cx="281" cy="206"/>
            </a:xfrm>
            <a:custGeom>
              <a:avLst/>
              <a:gdLst>
                <a:gd name="T0" fmla="*/ 91 w 119"/>
                <a:gd name="T1" fmla="*/ 32 h 87"/>
                <a:gd name="T2" fmla="*/ 86 w 119"/>
                <a:gd name="T3" fmla="*/ 32 h 87"/>
                <a:gd name="T4" fmla="*/ 86 w 119"/>
                <a:gd name="T5" fmla="*/ 30 h 87"/>
                <a:gd name="T6" fmla="*/ 56 w 119"/>
                <a:gd name="T7" fmla="*/ 0 h 87"/>
                <a:gd name="T8" fmla="*/ 27 w 119"/>
                <a:gd name="T9" fmla="*/ 25 h 87"/>
                <a:gd name="T10" fmla="*/ 19 w 119"/>
                <a:gd name="T11" fmla="*/ 26 h 87"/>
                <a:gd name="T12" fmla="*/ 19 w 119"/>
                <a:gd name="T13" fmla="*/ 26 h 87"/>
                <a:gd name="T14" fmla="*/ 7 w 119"/>
                <a:gd name="T15" fmla="*/ 43 h 87"/>
                <a:gd name="T16" fmla="*/ 9 w 119"/>
                <a:gd name="T17" fmla="*/ 52 h 87"/>
                <a:gd name="T18" fmla="*/ 0 w 119"/>
                <a:gd name="T19" fmla="*/ 68 h 87"/>
                <a:gd name="T20" fmla="*/ 19 w 119"/>
                <a:gd name="T21" fmla="*/ 87 h 87"/>
                <a:gd name="T22" fmla="*/ 39 w 119"/>
                <a:gd name="T23" fmla="*/ 87 h 87"/>
                <a:gd name="T24" fmla="*/ 44 w 119"/>
                <a:gd name="T25" fmla="*/ 81 h 87"/>
                <a:gd name="T26" fmla="*/ 39 w 119"/>
                <a:gd name="T27" fmla="*/ 76 h 87"/>
                <a:gd name="T28" fmla="*/ 19 w 119"/>
                <a:gd name="T29" fmla="*/ 76 h 87"/>
                <a:gd name="T30" fmla="*/ 10 w 119"/>
                <a:gd name="T31" fmla="*/ 68 h 87"/>
                <a:gd name="T32" fmla="*/ 18 w 119"/>
                <a:gd name="T33" fmla="*/ 59 h 87"/>
                <a:gd name="T34" fmla="*/ 22 w 119"/>
                <a:gd name="T35" fmla="*/ 55 h 87"/>
                <a:gd name="T36" fmla="*/ 20 w 119"/>
                <a:gd name="T37" fmla="*/ 50 h 87"/>
                <a:gd name="T38" fmla="*/ 17 w 119"/>
                <a:gd name="T39" fmla="*/ 43 h 87"/>
                <a:gd name="T40" fmla="*/ 22 w 119"/>
                <a:gd name="T41" fmla="*/ 35 h 87"/>
                <a:gd name="T42" fmla="*/ 22 w 119"/>
                <a:gd name="T43" fmla="*/ 35 h 87"/>
                <a:gd name="T44" fmla="*/ 30 w 119"/>
                <a:gd name="T45" fmla="*/ 36 h 87"/>
                <a:gd name="T46" fmla="*/ 35 w 119"/>
                <a:gd name="T47" fmla="*/ 36 h 87"/>
                <a:gd name="T48" fmla="*/ 37 w 119"/>
                <a:gd name="T49" fmla="*/ 31 h 87"/>
                <a:gd name="T50" fmla="*/ 37 w 119"/>
                <a:gd name="T51" fmla="*/ 30 h 87"/>
                <a:gd name="T52" fmla="*/ 37 w 119"/>
                <a:gd name="T53" fmla="*/ 30 h 87"/>
                <a:gd name="T54" fmla="*/ 56 w 119"/>
                <a:gd name="T55" fmla="*/ 11 h 87"/>
                <a:gd name="T56" fmla="*/ 75 w 119"/>
                <a:gd name="T57" fmla="*/ 30 h 87"/>
                <a:gd name="T58" fmla="*/ 73 w 119"/>
                <a:gd name="T59" fmla="*/ 40 h 87"/>
                <a:gd name="T60" fmla="*/ 74 w 119"/>
                <a:gd name="T61" fmla="*/ 46 h 87"/>
                <a:gd name="T62" fmla="*/ 80 w 119"/>
                <a:gd name="T63" fmla="*/ 46 h 87"/>
                <a:gd name="T64" fmla="*/ 91 w 119"/>
                <a:gd name="T65" fmla="*/ 42 h 87"/>
                <a:gd name="T66" fmla="*/ 108 w 119"/>
                <a:gd name="T67" fmla="*/ 59 h 87"/>
                <a:gd name="T68" fmla="*/ 91 w 119"/>
                <a:gd name="T69" fmla="*/ 76 h 87"/>
                <a:gd name="T70" fmla="*/ 80 w 119"/>
                <a:gd name="T71" fmla="*/ 76 h 87"/>
                <a:gd name="T72" fmla="*/ 75 w 119"/>
                <a:gd name="T73" fmla="*/ 81 h 87"/>
                <a:gd name="T74" fmla="*/ 80 w 119"/>
                <a:gd name="T75" fmla="*/ 87 h 87"/>
                <a:gd name="T76" fmla="*/ 91 w 119"/>
                <a:gd name="T77" fmla="*/ 87 h 87"/>
                <a:gd name="T78" fmla="*/ 119 w 119"/>
                <a:gd name="T79" fmla="*/ 59 h 87"/>
                <a:gd name="T80" fmla="*/ 91 w 119"/>
                <a:gd name="T81" fmla="*/ 3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9" h="87">
                  <a:moveTo>
                    <a:pt x="91" y="32"/>
                  </a:moveTo>
                  <a:cubicBezTo>
                    <a:pt x="89" y="32"/>
                    <a:pt x="87" y="32"/>
                    <a:pt x="86" y="32"/>
                  </a:cubicBezTo>
                  <a:cubicBezTo>
                    <a:pt x="86" y="31"/>
                    <a:pt x="86" y="31"/>
                    <a:pt x="86" y="30"/>
                  </a:cubicBezTo>
                  <a:cubicBezTo>
                    <a:pt x="86" y="13"/>
                    <a:pt x="72" y="0"/>
                    <a:pt x="56" y="0"/>
                  </a:cubicBezTo>
                  <a:cubicBezTo>
                    <a:pt x="42" y="0"/>
                    <a:pt x="30" y="11"/>
                    <a:pt x="27" y="25"/>
                  </a:cubicBezTo>
                  <a:cubicBezTo>
                    <a:pt x="24" y="24"/>
                    <a:pt x="21" y="25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1" y="29"/>
                    <a:pt x="7" y="36"/>
                    <a:pt x="7" y="43"/>
                  </a:cubicBezTo>
                  <a:cubicBezTo>
                    <a:pt x="7" y="46"/>
                    <a:pt x="7" y="49"/>
                    <a:pt x="9" y="52"/>
                  </a:cubicBezTo>
                  <a:cubicBezTo>
                    <a:pt x="3" y="55"/>
                    <a:pt x="0" y="61"/>
                    <a:pt x="0" y="68"/>
                  </a:cubicBezTo>
                  <a:cubicBezTo>
                    <a:pt x="0" y="78"/>
                    <a:pt x="8" y="87"/>
                    <a:pt x="19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41" y="87"/>
                    <a:pt x="44" y="84"/>
                    <a:pt x="44" y="81"/>
                  </a:cubicBezTo>
                  <a:cubicBezTo>
                    <a:pt x="44" y="79"/>
                    <a:pt x="41" y="76"/>
                    <a:pt x="39" y="76"/>
                  </a:cubicBezTo>
                  <a:cubicBezTo>
                    <a:pt x="19" y="76"/>
                    <a:pt x="19" y="76"/>
                    <a:pt x="19" y="76"/>
                  </a:cubicBezTo>
                  <a:cubicBezTo>
                    <a:pt x="14" y="76"/>
                    <a:pt x="10" y="72"/>
                    <a:pt x="10" y="68"/>
                  </a:cubicBezTo>
                  <a:cubicBezTo>
                    <a:pt x="10" y="63"/>
                    <a:pt x="13" y="60"/>
                    <a:pt x="18" y="59"/>
                  </a:cubicBezTo>
                  <a:cubicBezTo>
                    <a:pt x="20" y="59"/>
                    <a:pt x="21" y="57"/>
                    <a:pt x="22" y="55"/>
                  </a:cubicBezTo>
                  <a:cubicBezTo>
                    <a:pt x="22" y="53"/>
                    <a:pt x="22" y="51"/>
                    <a:pt x="20" y="50"/>
                  </a:cubicBezTo>
                  <a:cubicBezTo>
                    <a:pt x="18" y="48"/>
                    <a:pt x="17" y="46"/>
                    <a:pt x="17" y="43"/>
                  </a:cubicBezTo>
                  <a:cubicBezTo>
                    <a:pt x="17" y="40"/>
                    <a:pt x="19" y="37"/>
                    <a:pt x="22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5" y="34"/>
                    <a:pt x="27" y="35"/>
                    <a:pt x="30" y="36"/>
                  </a:cubicBezTo>
                  <a:cubicBezTo>
                    <a:pt x="31" y="37"/>
                    <a:pt x="33" y="37"/>
                    <a:pt x="35" y="36"/>
                  </a:cubicBezTo>
                  <a:cubicBezTo>
                    <a:pt x="37" y="35"/>
                    <a:pt x="37" y="33"/>
                    <a:pt x="37" y="31"/>
                  </a:cubicBezTo>
                  <a:cubicBezTo>
                    <a:pt x="37" y="31"/>
                    <a:pt x="37" y="30"/>
                    <a:pt x="37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19"/>
                    <a:pt x="46" y="11"/>
                    <a:pt x="56" y="11"/>
                  </a:cubicBezTo>
                  <a:cubicBezTo>
                    <a:pt x="67" y="11"/>
                    <a:pt x="75" y="19"/>
                    <a:pt x="75" y="30"/>
                  </a:cubicBezTo>
                  <a:cubicBezTo>
                    <a:pt x="75" y="33"/>
                    <a:pt x="74" y="36"/>
                    <a:pt x="73" y="40"/>
                  </a:cubicBezTo>
                  <a:cubicBezTo>
                    <a:pt x="71" y="42"/>
                    <a:pt x="72" y="44"/>
                    <a:pt x="74" y="46"/>
                  </a:cubicBezTo>
                  <a:cubicBezTo>
                    <a:pt x="75" y="48"/>
                    <a:pt x="78" y="48"/>
                    <a:pt x="80" y="46"/>
                  </a:cubicBezTo>
                  <a:cubicBezTo>
                    <a:pt x="82" y="44"/>
                    <a:pt x="86" y="42"/>
                    <a:pt x="91" y="42"/>
                  </a:cubicBezTo>
                  <a:cubicBezTo>
                    <a:pt x="101" y="42"/>
                    <a:pt x="108" y="50"/>
                    <a:pt x="108" y="59"/>
                  </a:cubicBezTo>
                  <a:cubicBezTo>
                    <a:pt x="108" y="69"/>
                    <a:pt x="101" y="76"/>
                    <a:pt x="9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77" y="76"/>
                    <a:pt x="75" y="79"/>
                    <a:pt x="75" y="81"/>
                  </a:cubicBezTo>
                  <a:cubicBezTo>
                    <a:pt x="75" y="84"/>
                    <a:pt x="77" y="87"/>
                    <a:pt x="80" y="87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106" y="87"/>
                    <a:pt x="119" y="74"/>
                    <a:pt x="119" y="59"/>
                  </a:cubicBezTo>
                  <a:cubicBezTo>
                    <a:pt x="119" y="44"/>
                    <a:pt x="106" y="32"/>
                    <a:pt x="91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8" name="淘宝店chenying0907 28"/>
            <p:cNvSpPr/>
            <p:nvPr/>
          </p:nvSpPr>
          <p:spPr bwMode="auto">
            <a:xfrm>
              <a:off x="85" y="116"/>
              <a:ext cx="108" cy="168"/>
            </a:xfrm>
            <a:custGeom>
              <a:avLst/>
              <a:gdLst>
                <a:gd name="T0" fmla="*/ 37 w 46"/>
                <a:gd name="T1" fmla="*/ 45 h 71"/>
                <a:gd name="T2" fmla="*/ 28 w 46"/>
                <a:gd name="T3" fmla="*/ 54 h 71"/>
                <a:gd name="T4" fmla="*/ 28 w 46"/>
                <a:gd name="T5" fmla="*/ 5 h 71"/>
                <a:gd name="T6" fmla="*/ 23 w 46"/>
                <a:gd name="T7" fmla="*/ 0 h 71"/>
                <a:gd name="T8" fmla="*/ 18 w 46"/>
                <a:gd name="T9" fmla="*/ 5 h 71"/>
                <a:gd name="T10" fmla="*/ 18 w 46"/>
                <a:gd name="T11" fmla="*/ 54 h 71"/>
                <a:gd name="T12" fmla="*/ 9 w 46"/>
                <a:gd name="T13" fmla="*/ 45 h 71"/>
                <a:gd name="T14" fmla="*/ 2 w 46"/>
                <a:gd name="T15" fmla="*/ 45 h 71"/>
                <a:gd name="T16" fmla="*/ 2 w 46"/>
                <a:gd name="T17" fmla="*/ 52 h 71"/>
                <a:gd name="T18" fmla="*/ 20 w 46"/>
                <a:gd name="T19" fmla="*/ 70 h 71"/>
                <a:gd name="T20" fmla="*/ 23 w 46"/>
                <a:gd name="T21" fmla="*/ 71 h 71"/>
                <a:gd name="T22" fmla="*/ 27 w 46"/>
                <a:gd name="T23" fmla="*/ 70 h 71"/>
                <a:gd name="T24" fmla="*/ 44 w 46"/>
                <a:gd name="T25" fmla="*/ 52 h 71"/>
                <a:gd name="T26" fmla="*/ 44 w 46"/>
                <a:gd name="T27" fmla="*/ 45 h 71"/>
                <a:gd name="T28" fmla="*/ 37 w 46"/>
                <a:gd name="T29" fmla="*/ 4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71">
                  <a:moveTo>
                    <a:pt x="37" y="45"/>
                  </a:moveTo>
                  <a:cubicBezTo>
                    <a:pt x="28" y="54"/>
                    <a:pt x="28" y="54"/>
                    <a:pt x="28" y="5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2"/>
                    <a:pt x="26" y="0"/>
                    <a:pt x="23" y="0"/>
                  </a:cubicBezTo>
                  <a:cubicBezTo>
                    <a:pt x="20" y="0"/>
                    <a:pt x="18" y="2"/>
                    <a:pt x="18" y="5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7" y="43"/>
                    <a:pt x="4" y="43"/>
                    <a:pt x="2" y="45"/>
                  </a:cubicBezTo>
                  <a:cubicBezTo>
                    <a:pt x="0" y="47"/>
                    <a:pt x="0" y="50"/>
                    <a:pt x="2" y="52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20" y="71"/>
                    <a:pt x="22" y="71"/>
                    <a:pt x="23" y="71"/>
                  </a:cubicBezTo>
                  <a:cubicBezTo>
                    <a:pt x="25" y="71"/>
                    <a:pt x="26" y="71"/>
                    <a:pt x="27" y="70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6" y="50"/>
                    <a:pt x="46" y="47"/>
                    <a:pt x="44" y="45"/>
                  </a:cubicBezTo>
                  <a:cubicBezTo>
                    <a:pt x="42" y="43"/>
                    <a:pt x="39" y="43"/>
                    <a:pt x="37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9" name="PA_淘宝店chenying0907 29"/>
          <p:cNvGrpSpPr/>
          <p:nvPr>
            <p:custDataLst>
              <p:tags r:id="rId4"/>
            </p:custDataLst>
          </p:nvPr>
        </p:nvGrpSpPr>
        <p:grpSpPr bwMode="auto">
          <a:xfrm>
            <a:off x="1362075" y="1783658"/>
            <a:ext cx="406400" cy="400173"/>
            <a:chOff x="0" y="0"/>
            <a:chExt cx="256" cy="252"/>
          </a:xfrm>
        </p:grpSpPr>
        <p:sp>
          <p:nvSpPr>
            <p:cNvPr id="35870" name="淘宝店chenying0907 30"/>
            <p:cNvSpPr>
              <a:spLocks noEditPoints="1"/>
            </p:cNvSpPr>
            <p:nvPr/>
          </p:nvSpPr>
          <p:spPr bwMode="auto">
            <a:xfrm>
              <a:off x="0" y="0"/>
              <a:ext cx="256" cy="252"/>
            </a:xfrm>
            <a:custGeom>
              <a:avLst/>
              <a:gdLst>
                <a:gd name="T0" fmla="*/ 234 w 256"/>
                <a:gd name="T1" fmla="*/ 186 h 252"/>
                <a:gd name="T2" fmla="*/ 69 w 256"/>
                <a:gd name="T3" fmla="*/ 186 h 252"/>
                <a:gd name="T4" fmla="*/ 69 w 256"/>
                <a:gd name="T5" fmla="*/ 21 h 252"/>
                <a:gd name="T6" fmla="*/ 126 w 256"/>
                <a:gd name="T7" fmla="*/ 21 h 252"/>
                <a:gd name="T8" fmla="*/ 126 w 256"/>
                <a:gd name="T9" fmla="*/ 0 h 252"/>
                <a:gd name="T10" fmla="*/ 48 w 256"/>
                <a:gd name="T11" fmla="*/ 0 h 252"/>
                <a:gd name="T12" fmla="*/ 48 w 256"/>
                <a:gd name="T13" fmla="*/ 45 h 252"/>
                <a:gd name="T14" fmla="*/ 0 w 256"/>
                <a:gd name="T15" fmla="*/ 45 h 252"/>
                <a:gd name="T16" fmla="*/ 0 w 256"/>
                <a:gd name="T17" fmla="*/ 252 h 252"/>
                <a:gd name="T18" fmla="*/ 208 w 256"/>
                <a:gd name="T19" fmla="*/ 252 h 252"/>
                <a:gd name="T20" fmla="*/ 208 w 256"/>
                <a:gd name="T21" fmla="*/ 208 h 252"/>
                <a:gd name="T22" fmla="*/ 256 w 256"/>
                <a:gd name="T23" fmla="*/ 208 h 252"/>
                <a:gd name="T24" fmla="*/ 256 w 256"/>
                <a:gd name="T25" fmla="*/ 130 h 252"/>
                <a:gd name="T26" fmla="*/ 234 w 256"/>
                <a:gd name="T27" fmla="*/ 130 h 252"/>
                <a:gd name="T28" fmla="*/ 234 w 256"/>
                <a:gd name="T29" fmla="*/ 186 h 252"/>
                <a:gd name="T30" fmla="*/ 187 w 256"/>
                <a:gd name="T31" fmla="*/ 231 h 252"/>
                <a:gd name="T32" fmla="*/ 24 w 256"/>
                <a:gd name="T33" fmla="*/ 231 h 252"/>
                <a:gd name="T34" fmla="*/ 24 w 256"/>
                <a:gd name="T35" fmla="*/ 68 h 252"/>
                <a:gd name="T36" fmla="*/ 48 w 256"/>
                <a:gd name="T37" fmla="*/ 68 h 252"/>
                <a:gd name="T38" fmla="*/ 48 w 256"/>
                <a:gd name="T39" fmla="*/ 208 h 252"/>
                <a:gd name="T40" fmla="*/ 187 w 256"/>
                <a:gd name="T41" fmla="*/ 208 h 252"/>
                <a:gd name="T42" fmla="*/ 187 w 256"/>
                <a:gd name="T43" fmla="*/ 23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6" h="252">
                  <a:moveTo>
                    <a:pt x="234" y="186"/>
                  </a:moveTo>
                  <a:lnTo>
                    <a:pt x="69" y="186"/>
                  </a:lnTo>
                  <a:lnTo>
                    <a:pt x="69" y="21"/>
                  </a:lnTo>
                  <a:lnTo>
                    <a:pt x="126" y="21"/>
                  </a:lnTo>
                  <a:lnTo>
                    <a:pt x="126" y="0"/>
                  </a:lnTo>
                  <a:lnTo>
                    <a:pt x="48" y="0"/>
                  </a:lnTo>
                  <a:lnTo>
                    <a:pt x="48" y="45"/>
                  </a:lnTo>
                  <a:lnTo>
                    <a:pt x="0" y="45"/>
                  </a:lnTo>
                  <a:lnTo>
                    <a:pt x="0" y="252"/>
                  </a:lnTo>
                  <a:lnTo>
                    <a:pt x="208" y="252"/>
                  </a:lnTo>
                  <a:lnTo>
                    <a:pt x="208" y="208"/>
                  </a:lnTo>
                  <a:lnTo>
                    <a:pt x="256" y="208"/>
                  </a:lnTo>
                  <a:lnTo>
                    <a:pt x="256" y="130"/>
                  </a:lnTo>
                  <a:lnTo>
                    <a:pt x="234" y="130"/>
                  </a:lnTo>
                  <a:lnTo>
                    <a:pt x="234" y="186"/>
                  </a:lnTo>
                  <a:close/>
                  <a:moveTo>
                    <a:pt x="187" y="231"/>
                  </a:moveTo>
                  <a:lnTo>
                    <a:pt x="24" y="231"/>
                  </a:lnTo>
                  <a:lnTo>
                    <a:pt x="24" y="68"/>
                  </a:lnTo>
                  <a:lnTo>
                    <a:pt x="48" y="68"/>
                  </a:lnTo>
                  <a:lnTo>
                    <a:pt x="48" y="208"/>
                  </a:lnTo>
                  <a:lnTo>
                    <a:pt x="187" y="208"/>
                  </a:lnTo>
                  <a:lnTo>
                    <a:pt x="187" y="2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71" name="淘宝店chenying0907 31"/>
            <p:cNvSpPr/>
            <p:nvPr/>
          </p:nvSpPr>
          <p:spPr bwMode="auto">
            <a:xfrm>
              <a:off x="145" y="0"/>
              <a:ext cx="111" cy="111"/>
            </a:xfrm>
            <a:custGeom>
              <a:avLst/>
              <a:gdLst>
                <a:gd name="T0" fmla="*/ 18 w 111"/>
                <a:gd name="T1" fmla="*/ 0 h 111"/>
                <a:gd name="T2" fmla="*/ 18 w 111"/>
                <a:gd name="T3" fmla="*/ 21 h 111"/>
                <a:gd name="T4" fmla="*/ 73 w 111"/>
                <a:gd name="T5" fmla="*/ 21 h 111"/>
                <a:gd name="T6" fmla="*/ 0 w 111"/>
                <a:gd name="T7" fmla="*/ 94 h 111"/>
                <a:gd name="T8" fmla="*/ 14 w 111"/>
                <a:gd name="T9" fmla="*/ 111 h 111"/>
                <a:gd name="T10" fmla="*/ 89 w 111"/>
                <a:gd name="T11" fmla="*/ 37 h 111"/>
                <a:gd name="T12" fmla="*/ 89 w 111"/>
                <a:gd name="T13" fmla="*/ 92 h 111"/>
                <a:gd name="T14" fmla="*/ 111 w 111"/>
                <a:gd name="T15" fmla="*/ 92 h 111"/>
                <a:gd name="T16" fmla="*/ 111 w 111"/>
                <a:gd name="T17" fmla="*/ 0 h 111"/>
                <a:gd name="T18" fmla="*/ 18 w 111"/>
                <a:gd name="T1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11">
                  <a:moveTo>
                    <a:pt x="18" y="0"/>
                  </a:moveTo>
                  <a:lnTo>
                    <a:pt x="18" y="21"/>
                  </a:lnTo>
                  <a:lnTo>
                    <a:pt x="73" y="21"/>
                  </a:lnTo>
                  <a:lnTo>
                    <a:pt x="0" y="94"/>
                  </a:lnTo>
                  <a:lnTo>
                    <a:pt x="14" y="111"/>
                  </a:lnTo>
                  <a:lnTo>
                    <a:pt x="89" y="37"/>
                  </a:lnTo>
                  <a:lnTo>
                    <a:pt x="89" y="92"/>
                  </a:lnTo>
                  <a:lnTo>
                    <a:pt x="111" y="92"/>
                  </a:lnTo>
                  <a:lnTo>
                    <a:pt x="111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5872" name="PA_淘宝店chenying0907 3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72001" y="1682026"/>
            <a:ext cx="1368425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b="1" dirty="0">
                <a:solidFill>
                  <a:schemeClr val="bg1"/>
                </a:solidFill>
              </a:rPr>
              <a:t>TOPIC HEAER ONE</a:t>
            </a:r>
            <a:endParaRPr lang="zh-CN" altLang="en-US" sz="10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800" dirty="0">
                <a:solidFill>
                  <a:schemeClr val="bg1"/>
                </a:solidFill>
              </a:rPr>
              <a:t>We have many PowerPoint </a:t>
            </a:r>
            <a:r>
              <a:rPr lang="zh-CN" altLang="en-US" sz="800" dirty="0">
                <a:solidFill>
                  <a:schemeClr val="bg1"/>
                </a:solidFill>
              </a:rPr>
              <a:t>templates</a:t>
            </a:r>
            <a:r>
              <a:rPr lang="en-US" altLang="zh-CN" sz="800" dirty="0">
                <a:solidFill>
                  <a:schemeClr val="bg1"/>
                </a:solidFill>
              </a:rPr>
              <a:t> that has bee specifically designed</a:t>
            </a:r>
            <a:r>
              <a:rPr lang="zh-CN" altLang="en-US" sz="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5873" name="PA_淘宝店chenying0907 33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55876" y="3698774"/>
            <a:ext cx="1368425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b="1" dirty="0">
                <a:solidFill>
                  <a:schemeClr val="bg1"/>
                </a:solidFill>
              </a:rPr>
              <a:t>TOPIC HEADER TWO</a:t>
            </a:r>
            <a:endParaRPr lang="zh-CN" altLang="en-US" sz="10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800" dirty="0">
                <a:solidFill>
                  <a:schemeClr val="bg1"/>
                </a:solidFill>
              </a:rPr>
              <a:t>We have many PowerPoint </a:t>
            </a:r>
            <a:r>
              <a:rPr lang="zh-CN" altLang="en-US" sz="800" dirty="0">
                <a:solidFill>
                  <a:schemeClr val="bg1"/>
                </a:solidFill>
              </a:rPr>
              <a:t>templates</a:t>
            </a:r>
            <a:r>
              <a:rPr lang="en-US" altLang="zh-CN" sz="800" dirty="0">
                <a:solidFill>
                  <a:schemeClr val="bg1"/>
                </a:solidFill>
              </a:rPr>
              <a:t> that has been specifically designed</a:t>
            </a:r>
            <a:r>
              <a:rPr lang="zh-CN" altLang="en-US" sz="800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45" name="PA_淘宝店chenying0907 44"/>
          <p:cNvGrpSpPr/>
          <p:nvPr>
            <p:custDataLst>
              <p:tags r:id="rId7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46" name="淘宝店chenying0907 37"/>
            <p:cNvSpPr/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淘宝店chenying0907 38"/>
            <p:cNvSpPr/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淘宝店chenying0907 39"/>
            <p:cNvSpPr/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9" name="PA_文本框 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35359" y="184337"/>
            <a:ext cx="86086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i="1" dirty="0"/>
              <a:t>IV.C. Empirical Strategy and Relationship with the Theoretical Framework</a:t>
            </a:r>
            <a:endParaRPr lang="en-US" altLang="zh-CN" sz="20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0B348EA2-800D-4F92-8FC8-5C7916BF0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083" y="502838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02C2049-D3B9-4552-8284-C43D2C8585DE}"/>
              </a:ext>
            </a:extLst>
          </p:cNvPr>
          <p:cNvSpPr/>
          <p:nvPr/>
        </p:nvSpPr>
        <p:spPr>
          <a:xfrm>
            <a:off x="521817" y="525862"/>
            <a:ext cx="6863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NewCenturySchlbk-Italic"/>
              </a:rPr>
              <a:t>Coverage Characteristics and Construction of the Cost Variable</a:t>
            </a:r>
            <a:endParaRPr lang="zh-CN" altLang="en-US" dirty="0"/>
          </a:p>
        </p:txBody>
      </p:sp>
      <p:sp>
        <p:nvSpPr>
          <p:cNvPr id="26" name="矩形 7">
            <a:extLst>
              <a:ext uri="{FF2B5EF4-FFF2-40B4-BE49-F238E27FC236}">
                <a16:creationId xmlns:a16="http://schemas.microsoft.com/office/drawing/2014/main" id="{D8ECB340-0E31-4902-9A7F-DDD10EF10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502495"/>
            <a:ext cx="2057400" cy="65087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57659FF5-85F1-4965-883F-1887153097B2}"/>
              </a:ext>
            </a:extLst>
          </p:cNvPr>
          <p:cNvGrpSpPr/>
          <p:nvPr/>
        </p:nvGrpSpPr>
        <p:grpSpPr>
          <a:xfrm>
            <a:off x="465189" y="920426"/>
            <a:ext cx="8767258" cy="2526974"/>
            <a:chOff x="5963740" y="2180924"/>
            <a:chExt cx="8144187" cy="28710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EEA1CE85-4C6F-4E78-9F13-CEA49379414E}"/>
                    </a:ext>
                  </a:extLst>
                </p:cNvPr>
                <p:cNvSpPr txBox="1"/>
                <p:nvPr/>
              </p:nvSpPr>
              <p:spPr>
                <a:xfrm>
                  <a:off x="6111084" y="2180924"/>
                  <a:ext cx="7996843" cy="28710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</m:oMath>
                  </a14:m>
                  <a:r>
                    <a:rPr lang="zh-CN" altLang="zh-CN" dirty="0"/>
                    <a:t>和</a:t>
                  </a:r>
                  <a14:m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</m:oMath>
                  </a14:m>
                  <a:r>
                    <a:rPr lang="zh-CN" altLang="zh-CN" dirty="0"/>
                    <a:t>——</a:t>
                  </a:r>
                  <a:r>
                    <a:rPr lang="zh-CN" altLang="en-US" dirty="0"/>
                    <a:t>分别是</a:t>
                  </a:r>
                  <a:r>
                    <a:rPr lang="zh-CN" altLang="zh-CN" dirty="0"/>
                    <a:t>来自医疗支出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lang="zh-CN" altLang="zh-CN" dirty="0"/>
                    <a:t>的保险公司在</a:t>
                  </a:r>
                  <a:r>
                    <a:rPr lang="en-US" altLang="zh-CN" dirty="0"/>
                    <a:t>contract H</a:t>
                  </a:r>
                  <a:r>
                    <a:rPr lang="zh-CN" altLang="zh-CN" dirty="0"/>
                    <a:t>和</a:t>
                  </a:r>
                  <a:r>
                    <a:rPr lang="en-US" altLang="zh-CN" dirty="0"/>
                    <a:t>L</a:t>
                  </a:r>
                  <a:r>
                    <a:rPr lang="zh-CN" altLang="zh-CN" dirty="0"/>
                    <a:t>之下的成本。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d>
                      <m:r>
                        <a:rPr lang="zh-CN" alt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</m:oMath>
                  </a14:m>
                  <a:r>
                    <a:rPr lang="zh-CN" altLang="zh-CN" dirty="0"/>
                    <a:t>——</a:t>
                  </a:r>
                  <a:r>
                    <a:rPr lang="zh-CN" altLang="zh-CN" b="1" dirty="0"/>
                    <a:t>成本增量</a:t>
                  </a:r>
                </a:p>
                <a:p>
                  <a:r>
                    <a:rPr lang="en-US" altLang="zh-CN" dirty="0"/>
                    <a:t>AC curve</a:t>
                  </a:r>
                  <a:r>
                    <a:rPr lang="zh-CN" altLang="zh-CN" dirty="0"/>
                    <a:t>——计算给定价格</a:t>
                  </a:r>
                  <a:r>
                    <a:rPr lang="en-US" altLang="zh-CN" dirty="0"/>
                    <a:t>p</a:t>
                  </a:r>
                  <a:r>
                    <a:rPr lang="zh-CN" altLang="zh-CN" dirty="0"/>
                    <a:t>选择</a:t>
                  </a:r>
                  <a:r>
                    <a:rPr lang="en-US" altLang="zh-CN" dirty="0"/>
                    <a:t>contract H</a:t>
                  </a:r>
                  <a:r>
                    <a:rPr lang="zh-CN" altLang="zh-CN" dirty="0"/>
                    <a:t>的全部个体的</a:t>
                  </a:r>
                  <a:r>
                    <a:rPr lang="en-US" altLang="zh-CN" b="1" dirty="0"/>
                    <a:t>average</a:t>
                  </a:r>
                  <a14:m>
                    <m:oMath xmlns:m="http://schemas.openxmlformats.org/officeDocument/2006/math">
                      <m:r>
                        <a:rPr lang="en-US" altLang="zh-CN" b="1" i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zh-CN" altLang="zh-CN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a14:m>
                  <a:r>
                    <a:rPr lang="zh-CN" altLang="en-US" sz="2000" dirty="0"/>
                    <a:t>，</a:t>
                  </a:r>
                  <a:r>
                    <a:rPr lang="zh-CN" altLang="zh-CN" dirty="0"/>
                    <a:t>并估计这个</a:t>
                  </a:r>
                  <a:r>
                    <a:rPr lang="en-US" altLang="zh-CN" b="1" dirty="0"/>
                    <a:t>average</a:t>
                  </a:r>
                  <a14:m>
                    <m:oMath xmlns:m="http://schemas.openxmlformats.org/officeDocument/2006/math">
                      <m:r>
                        <a:rPr lang="en-US" altLang="zh-CN" b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zh-CN" altLang="zh-CN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a14:m>
                  <a:r>
                    <a:rPr lang="zh-CN" altLang="zh-CN" dirty="0"/>
                    <a:t>如何随相对价格变化而变化。</a:t>
                  </a:r>
                  <a:endParaRPr lang="en-US" altLang="zh-CN" dirty="0"/>
                </a:p>
                <a:p>
                  <a:r>
                    <a:rPr lang="en-US" altLang="zh-CN" dirty="0"/>
                    <a:t>(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</a:rPr>
                        <m:t>AC</m:t>
                      </m:r>
                      <m:d>
                        <m:d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𝑐</m:t>
                          </m:r>
                          <m:d>
                            <m:d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𝜁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1</m:t>
                          </m:r>
                          <m:d>
                            <m:d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zh-CN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𝜁</m:t>
                                  </m:r>
                                </m:e>
                              </m:d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𝑑𝐺</m:t>
                          </m:r>
                          <m:d>
                            <m:d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𝜁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d>
                                <m:dPr>
                                  <m:ctrlPr>
                                    <a:rPr lang="zh-CN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𝜁</m:t>
                                  </m:r>
                                </m:e>
                              </m:d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d>
                                <m:dPr>
                                  <m:ctrlPr>
                                    <a:rPr lang="zh-CN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d>
                                    <m:dPr>
                                      <m:ctrlPr>
                                        <a:rPr lang="zh-CN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𝜁</m:t>
                                      </m:r>
                                    </m:e>
                                  </m:d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≥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nary>
                    </m:oMath>
                  </a14:m>
                  <a:endParaRPr lang="en-US" altLang="zh-CN" dirty="0"/>
                </a:p>
                <a:p>
                  <a14:m>
                    <m:oMath xmlns:m="http://schemas.openxmlformats.org/officeDocument/2006/math">
                      <m:r>
                        <a:rPr lang="en-US" altLang="zh-CN" b="1" i="1">
                          <a:latin typeface="Cambria Math" panose="02040503050406030204" pitchFamily="18" charset="0"/>
                        </a:rPr>
                        <m:t>𝒄</m:t>
                      </m:r>
                      <m:d>
                        <m:dPr>
                          <m:ctrlPr>
                            <a:rPr lang="zh-CN" altLang="zh-CN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zh-CN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altLang="zh-CN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</m:d>
                    </m:oMath>
                  </a14:m>
                  <a:r>
                    <a:rPr lang="zh-CN" altLang="zh-CN" b="1" dirty="0"/>
                    <a:t>直接在数据中</a:t>
                  </a:r>
                  <a:r>
                    <a:rPr lang="zh-CN" altLang="en-US" b="1" dirty="0"/>
                    <a:t>观察到</a:t>
                  </a:r>
                  <a:r>
                    <a:rPr lang="zh-CN" altLang="zh-CN" dirty="0"/>
                    <a:t>，</a:t>
                  </a:r>
                  <a:r>
                    <a:rPr lang="zh-CN" altLang="en-US" dirty="0"/>
                    <a:t>而</a:t>
                  </a:r>
                  <a14:m>
                    <m:oMath xmlns:m="http://schemas.openxmlformats.org/officeDocument/2006/math">
                      <m:r>
                        <a:rPr lang="en-US" altLang="zh-CN" b="1" i="1">
                          <a:latin typeface="Cambria Math" panose="02040503050406030204" pitchFamily="18" charset="0"/>
                        </a:rPr>
                        <m:t>𝒄</m:t>
                      </m:r>
                      <m:d>
                        <m:dPr>
                          <m:ctrlPr>
                            <a:rPr lang="zh-CN" altLang="zh-CN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zh-CN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altLang="zh-CN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</m:d>
                    </m:oMath>
                  </a14:m>
                  <a:r>
                    <a:rPr lang="zh-CN" altLang="zh-CN" b="1" dirty="0"/>
                    <a:t>必须使用索赔数据</a:t>
                  </a:r>
                  <a:r>
                    <a:rPr lang="en-US" altLang="zh-CN" b="1" dirty="0"/>
                    <a:t>(</a:t>
                  </a:r>
                  <a:r>
                    <a:rPr lang="en-US" altLang="zh-CN" dirty="0"/>
                    <a:t>the claims data)</a:t>
                  </a:r>
                  <a:r>
                    <a:rPr lang="zh-CN" altLang="zh-CN" b="1" dirty="0"/>
                    <a:t>和</a:t>
                  </a:r>
                  <a:r>
                    <a:rPr lang="en-US" altLang="zh-CN" b="1" dirty="0"/>
                    <a:t>contract L</a:t>
                  </a:r>
                  <a:r>
                    <a:rPr lang="zh-CN" altLang="zh-CN" b="1" dirty="0"/>
                    <a:t>的计划规则</a:t>
                  </a:r>
                  <a:r>
                    <a:rPr lang="en-US" altLang="zh-CN" b="1" dirty="0"/>
                    <a:t>(</a:t>
                  </a:r>
                  <a:r>
                    <a:rPr lang="en-US" altLang="zh-CN" dirty="0"/>
                    <a:t>the plan rules)</a:t>
                  </a:r>
                  <a:r>
                    <a:rPr lang="zh-CN" altLang="zh-CN" b="1" dirty="0"/>
                    <a:t>来进行反事实计算</a:t>
                  </a:r>
                  <a:r>
                    <a:rPr lang="en-US" altLang="zh-CN" b="1" dirty="0"/>
                    <a:t>(</a:t>
                  </a:r>
                  <a:r>
                    <a:rPr lang="en-US" altLang="zh-CN" dirty="0"/>
                    <a:t>counterfactually)</a:t>
                  </a:r>
                  <a:r>
                    <a:rPr lang="zh-CN" altLang="en-US" dirty="0"/>
                    <a:t>。</a:t>
                  </a:r>
                  <a:endParaRPr lang="zh-CN" altLang="zh-CN" dirty="0"/>
                </a:p>
                <a:p>
                  <a:endParaRPr lang="en-US" altLang="zh-CN" sz="2000" dirty="0"/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EEA1CE85-4C6F-4E78-9F13-CEA4937941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1084" y="2180924"/>
                  <a:ext cx="7996843" cy="2871043"/>
                </a:xfrm>
                <a:prstGeom prst="rect">
                  <a:avLst/>
                </a:prstGeom>
                <a:blipFill>
                  <a:blip r:embed="rId11"/>
                  <a:stretch>
                    <a:fillRect l="-566" t="-2169" r="-318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8EBE0114-EAC2-494A-A188-258D33B08E06}"/>
                </a:ext>
              </a:extLst>
            </p:cNvPr>
            <p:cNvSpPr/>
            <p:nvPr/>
          </p:nvSpPr>
          <p:spPr bwMode="auto">
            <a:xfrm>
              <a:off x="5963740" y="2299668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BD176763-C036-4EE1-A744-5914AD438410}"/>
              </a:ext>
            </a:extLst>
          </p:cNvPr>
          <p:cNvGrpSpPr/>
          <p:nvPr/>
        </p:nvGrpSpPr>
        <p:grpSpPr>
          <a:xfrm>
            <a:off x="465189" y="3071490"/>
            <a:ext cx="8767258" cy="1908215"/>
            <a:chOff x="5963740" y="2178887"/>
            <a:chExt cx="8144187" cy="19082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7A3B6833-452D-44D4-B1C5-B5557953D1CF}"/>
                    </a:ext>
                  </a:extLst>
                </p:cNvPr>
                <p:cNvSpPr txBox="1"/>
                <p:nvPr/>
              </p:nvSpPr>
              <p:spPr>
                <a:xfrm>
                  <a:off x="6111084" y="2178887"/>
                  <a:ext cx="7996843" cy="19082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/>
                    <a:t>Construction of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zh-CN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a14:m>
                  <a:r>
                    <a:rPr lang="zh-CN" altLang="en-US" sz="2000" dirty="0"/>
                    <a:t>：</a:t>
                  </a:r>
                  <a:r>
                    <a:rPr lang="en-US" altLang="zh-CN" dirty="0"/>
                    <a:t> requires detailed knowledge of each plan’s benefits as well as individuals’ realized medical claims——</a:t>
                  </a:r>
                  <a14:m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</m:oMath>
                  </a14:m>
                  <a:endParaRPr lang="en-US" altLang="zh-CN" sz="2000" dirty="0"/>
                </a:p>
                <a:p>
                  <a:r>
                    <a:rPr lang="en-US" altLang="zh-CN" dirty="0"/>
                    <a:t>The two contracts </a:t>
                  </a:r>
                  <a:r>
                    <a:rPr lang="en-US" altLang="zh-CN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vary only </a:t>
                  </a:r>
                  <a:r>
                    <a:rPr lang="en-US" altLang="zh-CN" dirty="0"/>
                    <a:t>in their </a:t>
                  </a:r>
                  <a:r>
                    <a:rPr lang="en-US" altLang="zh-CN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consumer cost-sharing rules</a:t>
                  </a:r>
                  <a:r>
                    <a:rPr lang="en-US" altLang="zh-CN" dirty="0"/>
                    <a:t>(</a:t>
                  </a:r>
                  <a:r>
                    <a:rPr lang="zh-CN" altLang="zh-CN" b="1" dirty="0"/>
                    <a:t>消费者成本分担规则</a:t>
                  </a:r>
                  <a:r>
                    <a:rPr lang="en-US" altLang="zh-CN" dirty="0"/>
                    <a:t>).</a:t>
                  </a:r>
                  <a:r>
                    <a:rPr lang="en-US" altLang="zh-CN" sz="2000" b="1" dirty="0"/>
                    <a:t>  </a:t>
                  </a:r>
                  <a:r>
                    <a:rPr lang="en-US" altLang="zh-CN" sz="2000" dirty="0"/>
                    <a:t>(</a:t>
                  </a:r>
                  <a:r>
                    <a:rPr lang="en-US" altLang="zh-CN" dirty="0"/>
                    <a:t>similar in all other features, such as the network definition and the benefits covered</a:t>
                  </a:r>
                  <a:r>
                    <a:rPr lang="en-US" altLang="zh-CN" sz="2000" dirty="0"/>
                    <a:t>).</a:t>
                  </a:r>
                  <a:endParaRPr lang="en-US" altLang="zh-CN" dirty="0"/>
                </a:p>
                <a:p>
                  <a:r>
                    <a:rPr lang="en-US" altLang="zh-CN" sz="2000" b="1" dirty="0"/>
                    <a:t>Contract L </a:t>
                  </a:r>
                  <a:r>
                    <a:rPr lang="en-US" altLang="zh-CN" sz="2000" dirty="0"/>
                    <a:t>coverage has </a:t>
                  </a:r>
                  <a:r>
                    <a:rPr lang="en-US" altLang="zh-CN" sz="2000" b="1" dirty="0"/>
                    <a:t>higher deductibles(</a:t>
                  </a:r>
                  <a:r>
                    <a:rPr lang="zh-CN" altLang="en-US" sz="2000" b="1" dirty="0"/>
                    <a:t>免赔额</a:t>
                  </a:r>
                  <a:r>
                    <a:rPr lang="en-US" altLang="zh-CN" sz="2000" b="1" dirty="0"/>
                    <a:t>) </a:t>
                  </a:r>
                  <a:r>
                    <a:rPr lang="en-US" altLang="zh-CN" sz="2000" dirty="0"/>
                    <a:t>and </a:t>
                  </a:r>
                  <a:r>
                    <a:rPr lang="en-US" altLang="zh-CN" sz="2000" b="1" dirty="0"/>
                    <a:t>higher out-of-pocket maximums(</a:t>
                  </a:r>
                  <a:r>
                    <a:rPr lang="zh-CN" altLang="en-US" sz="2000" b="1" dirty="0"/>
                    <a:t>自付最高限额</a:t>
                  </a:r>
                  <a:r>
                    <a:rPr lang="en-US" altLang="zh-CN" sz="2000" b="1" dirty="0"/>
                    <a:t>).</a:t>
                  </a:r>
                  <a:endParaRPr lang="en-US" altLang="zh-CN" sz="2000" dirty="0"/>
                </a:p>
              </p:txBody>
            </p:sp>
          </mc:Choice>
          <mc:Fallback xmlns=""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7A3B6833-452D-44D4-B1C5-B5557953D1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1084" y="2178887"/>
                  <a:ext cx="7996843" cy="1908215"/>
                </a:xfrm>
                <a:prstGeom prst="rect">
                  <a:avLst/>
                </a:prstGeom>
                <a:blipFill>
                  <a:blip r:embed="rId12"/>
                  <a:stretch>
                    <a:fillRect l="-708" t="-2556" b="-511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67A5FA41-EDAE-4045-8CE2-DE1A0048FAC9}"/>
                </a:ext>
              </a:extLst>
            </p:cNvPr>
            <p:cNvSpPr/>
            <p:nvPr/>
          </p:nvSpPr>
          <p:spPr bwMode="auto">
            <a:xfrm>
              <a:off x="5963740" y="2921784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6924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0" advClick="0">
        <p:wipe/>
      </p:transition>
    </mc:Choice>
    <mc:Fallback>
      <p:transition spd="slow" advClick="0">
        <p:wip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57" name="PA_淘宝店chenying0907 17"/>
          <p:cNvGrpSpPr/>
          <p:nvPr>
            <p:custDataLst>
              <p:tags r:id="rId1"/>
            </p:custDataLst>
          </p:nvPr>
        </p:nvGrpSpPr>
        <p:grpSpPr bwMode="auto">
          <a:xfrm>
            <a:off x="7385050" y="3088986"/>
            <a:ext cx="357188" cy="460517"/>
            <a:chOff x="0" y="0"/>
            <a:chExt cx="225" cy="290"/>
          </a:xfrm>
        </p:grpSpPr>
        <p:sp>
          <p:nvSpPr>
            <p:cNvPr id="35858" name="淘宝店chenying0907 18"/>
            <p:cNvSpPr/>
            <p:nvPr/>
          </p:nvSpPr>
          <p:spPr bwMode="auto">
            <a:xfrm>
              <a:off x="0" y="0"/>
              <a:ext cx="225" cy="290"/>
            </a:xfrm>
            <a:custGeom>
              <a:avLst/>
              <a:gdLst>
                <a:gd name="T0" fmla="*/ 21 w 95"/>
                <a:gd name="T1" fmla="*/ 112 h 123"/>
                <a:gd name="T2" fmla="*/ 11 w 95"/>
                <a:gd name="T3" fmla="*/ 112 h 123"/>
                <a:gd name="T4" fmla="*/ 11 w 95"/>
                <a:gd name="T5" fmla="*/ 10 h 123"/>
                <a:gd name="T6" fmla="*/ 90 w 95"/>
                <a:gd name="T7" fmla="*/ 10 h 123"/>
                <a:gd name="T8" fmla="*/ 95 w 95"/>
                <a:gd name="T9" fmla="*/ 5 h 123"/>
                <a:gd name="T10" fmla="*/ 90 w 95"/>
                <a:gd name="T11" fmla="*/ 0 h 123"/>
                <a:gd name="T12" fmla="*/ 5 w 95"/>
                <a:gd name="T13" fmla="*/ 0 h 123"/>
                <a:gd name="T14" fmla="*/ 0 w 95"/>
                <a:gd name="T15" fmla="*/ 5 h 123"/>
                <a:gd name="T16" fmla="*/ 0 w 95"/>
                <a:gd name="T17" fmla="*/ 118 h 123"/>
                <a:gd name="T18" fmla="*/ 5 w 95"/>
                <a:gd name="T19" fmla="*/ 123 h 123"/>
                <a:gd name="T20" fmla="*/ 21 w 95"/>
                <a:gd name="T21" fmla="*/ 123 h 123"/>
                <a:gd name="T22" fmla="*/ 26 w 95"/>
                <a:gd name="T23" fmla="*/ 118 h 123"/>
                <a:gd name="T24" fmla="*/ 21 w 95"/>
                <a:gd name="T25" fmla="*/ 11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21" y="112"/>
                  </a:moveTo>
                  <a:cubicBezTo>
                    <a:pt x="11" y="112"/>
                    <a:pt x="11" y="112"/>
                    <a:pt x="11" y="112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3" y="10"/>
                    <a:pt x="95" y="8"/>
                    <a:pt x="95" y="5"/>
                  </a:cubicBezTo>
                  <a:cubicBezTo>
                    <a:pt x="95" y="2"/>
                    <a:pt x="93" y="0"/>
                    <a:pt x="9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1"/>
                    <a:pt x="2" y="123"/>
                    <a:pt x="5" y="123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4" y="123"/>
                    <a:pt x="26" y="121"/>
                    <a:pt x="26" y="118"/>
                  </a:cubicBezTo>
                  <a:cubicBezTo>
                    <a:pt x="26" y="115"/>
                    <a:pt x="24" y="112"/>
                    <a:pt x="21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59" name="淘宝店chenying0907 19"/>
            <p:cNvSpPr/>
            <p:nvPr/>
          </p:nvSpPr>
          <p:spPr bwMode="auto">
            <a:xfrm>
              <a:off x="142" y="170"/>
              <a:ext cx="83" cy="120"/>
            </a:xfrm>
            <a:custGeom>
              <a:avLst/>
              <a:gdLst>
                <a:gd name="T0" fmla="*/ 30 w 35"/>
                <a:gd name="T1" fmla="*/ 0 h 51"/>
                <a:gd name="T2" fmla="*/ 25 w 35"/>
                <a:gd name="T3" fmla="*/ 5 h 51"/>
                <a:gd name="T4" fmla="*/ 25 w 35"/>
                <a:gd name="T5" fmla="*/ 40 h 51"/>
                <a:gd name="T6" fmla="*/ 5 w 35"/>
                <a:gd name="T7" fmla="*/ 40 h 51"/>
                <a:gd name="T8" fmla="*/ 0 w 35"/>
                <a:gd name="T9" fmla="*/ 46 h 51"/>
                <a:gd name="T10" fmla="*/ 5 w 35"/>
                <a:gd name="T11" fmla="*/ 51 h 51"/>
                <a:gd name="T12" fmla="*/ 30 w 35"/>
                <a:gd name="T13" fmla="*/ 51 h 51"/>
                <a:gd name="T14" fmla="*/ 34 w 35"/>
                <a:gd name="T15" fmla="*/ 49 h 51"/>
                <a:gd name="T16" fmla="*/ 35 w 35"/>
                <a:gd name="T17" fmla="*/ 46 h 51"/>
                <a:gd name="T18" fmla="*/ 35 w 35"/>
                <a:gd name="T19" fmla="*/ 5 h 51"/>
                <a:gd name="T20" fmla="*/ 30 w 35"/>
                <a:gd name="T2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51">
                  <a:moveTo>
                    <a:pt x="30" y="0"/>
                  </a:moveTo>
                  <a:cubicBezTo>
                    <a:pt x="27" y="0"/>
                    <a:pt x="25" y="2"/>
                    <a:pt x="25" y="5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2" y="40"/>
                    <a:pt x="0" y="43"/>
                    <a:pt x="0" y="46"/>
                  </a:cubicBezTo>
                  <a:cubicBezTo>
                    <a:pt x="0" y="49"/>
                    <a:pt x="2" y="51"/>
                    <a:pt x="5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2" y="51"/>
                    <a:pt x="33" y="50"/>
                    <a:pt x="34" y="49"/>
                  </a:cubicBezTo>
                  <a:cubicBezTo>
                    <a:pt x="35" y="48"/>
                    <a:pt x="35" y="47"/>
                    <a:pt x="35" y="46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2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0" name="淘宝店chenying0907 20"/>
            <p:cNvSpPr>
              <a:spLocks noEditPoints="1"/>
            </p:cNvSpPr>
            <p:nvPr/>
          </p:nvSpPr>
          <p:spPr bwMode="auto">
            <a:xfrm>
              <a:off x="81" y="59"/>
              <a:ext cx="141" cy="205"/>
            </a:xfrm>
            <a:custGeom>
              <a:avLst/>
              <a:gdLst>
                <a:gd name="T0" fmla="*/ 52 w 60"/>
                <a:gd name="T1" fmla="*/ 2 h 87"/>
                <a:gd name="T2" fmla="*/ 46 w 60"/>
                <a:gd name="T3" fmla="*/ 0 h 87"/>
                <a:gd name="T4" fmla="*/ 35 w 60"/>
                <a:gd name="T5" fmla="*/ 7 h 87"/>
                <a:gd name="T6" fmla="*/ 1 w 60"/>
                <a:gd name="T7" fmla="*/ 66 h 87"/>
                <a:gd name="T8" fmla="*/ 0 w 60"/>
                <a:gd name="T9" fmla="*/ 69 h 87"/>
                <a:gd name="T10" fmla="*/ 0 w 60"/>
                <a:gd name="T11" fmla="*/ 82 h 87"/>
                <a:gd name="T12" fmla="*/ 3 w 60"/>
                <a:gd name="T13" fmla="*/ 87 h 87"/>
                <a:gd name="T14" fmla="*/ 6 w 60"/>
                <a:gd name="T15" fmla="*/ 87 h 87"/>
                <a:gd name="T16" fmla="*/ 8 w 60"/>
                <a:gd name="T17" fmla="*/ 87 h 87"/>
                <a:gd name="T18" fmla="*/ 20 w 60"/>
                <a:gd name="T19" fmla="*/ 80 h 87"/>
                <a:gd name="T20" fmla="*/ 22 w 60"/>
                <a:gd name="T21" fmla="*/ 78 h 87"/>
                <a:gd name="T22" fmla="*/ 56 w 60"/>
                <a:gd name="T23" fmla="*/ 19 h 87"/>
                <a:gd name="T24" fmla="*/ 52 w 60"/>
                <a:gd name="T25" fmla="*/ 2 h 87"/>
                <a:gd name="T26" fmla="*/ 47 w 60"/>
                <a:gd name="T27" fmla="*/ 14 h 87"/>
                <a:gd name="T28" fmla="*/ 14 w 60"/>
                <a:gd name="T29" fmla="*/ 72 h 87"/>
                <a:gd name="T30" fmla="*/ 11 w 60"/>
                <a:gd name="T31" fmla="*/ 73 h 87"/>
                <a:gd name="T32" fmla="*/ 11 w 60"/>
                <a:gd name="T33" fmla="*/ 70 h 87"/>
                <a:gd name="T34" fmla="*/ 44 w 60"/>
                <a:gd name="T35" fmla="*/ 12 h 87"/>
                <a:gd name="T36" fmla="*/ 47 w 60"/>
                <a:gd name="T37" fmla="*/ 11 h 87"/>
                <a:gd name="T38" fmla="*/ 47 w 60"/>
                <a:gd name="T39" fmla="*/ 1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87">
                  <a:moveTo>
                    <a:pt x="52" y="2"/>
                  </a:moveTo>
                  <a:cubicBezTo>
                    <a:pt x="50" y="1"/>
                    <a:pt x="48" y="0"/>
                    <a:pt x="46" y="0"/>
                  </a:cubicBezTo>
                  <a:cubicBezTo>
                    <a:pt x="41" y="0"/>
                    <a:pt x="37" y="3"/>
                    <a:pt x="35" y="7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0" y="67"/>
                    <a:pt x="0" y="68"/>
                    <a:pt x="0" y="69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4"/>
                    <a:pt x="1" y="86"/>
                    <a:pt x="3" y="87"/>
                  </a:cubicBezTo>
                  <a:cubicBezTo>
                    <a:pt x="4" y="87"/>
                    <a:pt x="5" y="87"/>
                    <a:pt x="6" y="87"/>
                  </a:cubicBezTo>
                  <a:cubicBezTo>
                    <a:pt x="7" y="87"/>
                    <a:pt x="7" y="87"/>
                    <a:pt x="8" y="87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1" y="80"/>
                    <a:pt x="22" y="79"/>
                    <a:pt x="22" y="78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60" y="13"/>
                    <a:pt x="58" y="6"/>
                    <a:pt x="52" y="2"/>
                  </a:cubicBezTo>
                  <a:close/>
                  <a:moveTo>
                    <a:pt x="47" y="14"/>
                  </a:moveTo>
                  <a:cubicBezTo>
                    <a:pt x="14" y="72"/>
                    <a:pt x="14" y="72"/>
                    <a:pt x="14" y="72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1"/>
                    <a:pt x="46" y="11"/>
                    <a:pt x="47" y="11"/>
                  </a:cubicBezTo>
                  <a:cubicBezTo>
                    <a:pt x="47" y="12"/>
                    <a:pt x="48" y="13"/>
                    <a:pt x="47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1" name="淘宝店chenying0907 21"/>
            <p:cNvSpPr/>
            <p:nvPr/>
          </p:nvSpPr>
          <p:spPr bwMode="auto">
            <a:xfrm>
              <a:off x="41" y="83"/>
              <a:ext cx="89" cy="23"/>
            </a:xfrm>
            <a:custGeom>
              <a:avLst/>
              <a:gdLst>
                <a:gd name="T0" fmla="*/ 38 w 38"/>
                <a:gd name="T1" fmla="*/ 5 h 10"/>
                <a:gd name="T2" fmla="*/ 32 w 38"/>
                <a:gd name="T3" fmla="*/ 0 h 10"/>
                <a:gd name="T4" fmla="*/ 6 w 38"/>
                <a:gd name="T5" fmla="*/ 0 h 10"/>
                <a:gd name="T6" fmla="*/ 0 w 38"/>
                <a:gd name="T7" fmla="*/ 5 h 10"/>
                <a:gd name="T8" fmla="*/ 6 w 38"/>
                <a:gd name="T9" fmla="*/ 10 h 10"/>
                <a:gd name="T10" fmla="*/ 32 w 38"/>
                <a:gd name="T11" fmla="*/ 10 h 10"/>
                <a:gd name="T12" fmla="*/ 38 w 38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0">
                  <a:moveTo>
                    <a:pt x="38" y="5"/>
                  </a:moveTo>
                  <a:cubicBezTo>
                    <a:pt x="38" y="2"/>
                    <a:pt x="35" y="0"/>
                    <a:pt x="3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5" y="10"/>
                    <a:pt x="38" y="8"/>
                    <a:pt x="38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2" name="淘宝店chenying0907 22"/>
            <p:cNvSpPr/>
            <p:nvPr/>
          </p:nvSpPr>
          <p:spPr bwMode="auto">
            <a:xfrm>
              <a:off x="41" y="132"/>
              <a:ext cx="56" cy="24"/>
            </a:xfrm>
            <a:custGeom>
              <a:avLst/>
              <a:gdLst>
                <a:gd name="T0" fmla="*/ 6 w 24"/>
                <a:gd name="T1" fmla="*/ 0 h 10"/>
                <a:gd name="T2" fmla="*/ 0 w 24"/>
                <a:gd name="T3" fmla="*/ 5 h 10"/>
                <a:gd name="T4" fmla="*/ 6 w 24"/>
                <a:gd name="T5" fmla="*/ 10 h 10"/>
                <a:gd name="T6" fmla="*/ 19 w 24"/>
                <a:gd name="T7" fmla="*/ 10 h 10"/>
                <a:gd name="T8" fmla="*/ 24 w 24"/>
                <a:gd name="T9" fmla="*/ 5 h 10"/>
                <a:gd name="T10" fmla="*/ 19 w 24"/>
                <a:gd name="T11" fmla="*/ 0 h 10"/>
                <a:gd name="T12" fmla="*/ 6 w 2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0"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10"/>
                    <a:pt x="24" y="8"/>
                    <a:pt x="24" y="5"/>
                  </a:cubicBezTo>
                  <a:cubicBezTo>
                    <a:pt x="24" y="2"/>
                    <a:pt x="22" y="0"/>
                    <a:pt x="19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3" name="PA_淘宝店chenying0907 23"/>
          <p:cNvGrpSpPr/>
          <p:nvPr>
            <p:custDataLst>
              <p:tags r:id="rId2"/>
            </p:custDataLst>
          </p:nvPr>
        </p:nvGrpSpPr>
        <p:grpSpPr bwMode="auto">
          <a:xfrm>
            <a:off x="6661151" y="1734430"/>
            <a:ext cx="442913" cy="443049"/>
            <a:chOff x="0" y="0"/>
            <a:chExt cx="279" cy="279"/>
          </a:xfrm>
        </p:grpSpPr>
        <p:sp>
          <p:nvSpPr>
            <p:cNvPr id="35864" name="淘宝店chenying0907 24"/>
            <p:cNvSpPr>
              <a:spLocks noEditPoints="1"/>
            </p:cNvSpPr>
            <p:nvPr/>
          </p:nvSpPr>
          <p:spPr bwMode="auto">
            <a:xfrm>
              <a:off x="0" y="0"/>
              <a:ext cx="279" cy="279"/>
            </a:xfrm>
            <a:custGeom>
              <a:avLst/>
              <a:gdLst>
                <a:gd name="T0" fmla="*/ 114 w 118"/>
                <a:gd name="T1" fmla="*/ 46 h 118"/>
                <a:gd name="T2" fmla="*/ 103 w 118"/>
                <a:gd name="T3" fmla="*/ 38 h 118"/>
                <a:gd name="T4" fmla="*/ 107 w 118"/>
                <a:gd name="T5" fmla="*/ 24 h 118"/>
                <a:gd name="T6" fmla="*/ 89 w 118"/>
                <a:gd name="T7" fmla="*/ 11 h 118"/>
                <a:gd name="T8" fmla="*/ 76 w 118"/>
                <a:gd name="T9" fmla="*/ 13 h 118"/>
                <a:gd name="T10" fmla="*/ 68 w 118"/>
                <a:gd name="T11" fmla="*/ 1 h 118"/>
                <a:gd name="T12" fmla="*/ 46 w 118"/>
                <a:gd name="T13" fmla="*/ 4 h 118"/>
                <a:gd name="T14" fmla="*/ 39 w 118"/>
                <a:gd name="T15" fmla="*/ 15 h 118"/>
                <a:gd name="T16" fmla="*/ 24 w 118"/>
                <a:gd name="T17" fmla="*/ 11 h 118"/>
                <a:gd name="T18" fmla="*/ 11 w 118"/>
                <a:gd name="T19" fmla="*/ 29 h 118"/>
                <a:gd name="T20" fmla="*/ 14 w 118"/>
                <a:gd name="T21" fmla="*/ 43 h 118"/>
                <a:gd name="T22" fmla="*/ 1 w 118"/>
                <a:gd name="T23" fmla="*/ 50 h 118"/>
                <a:gd name="T24" fmla="*/ 1 w 118"/>
                <a:gd name="T25" fmla="*/ 68 h 118"/>
                <a:gd name="T26" fmla="*/ 14 w 118"/>
                <a:gd name="T27" fmla="*/ 75 h 118"/>
                <a:gd name="T28" fmla="*/ 11 w 118"/>
                <a:gd name="T29" fmla="*/ 89 h 118"/>
                <a:gd name="T30" fmla="*/ 24 w 118"/>
                <a:gd name="T31" fmla="*/ 106 h 118"/>
                <a:gd name="T32" fmla="*/ 39 w 118"/>
                <a:gd name="T33" fmla="*/ 103 h 118"/>
                <a:gd name="T34" fmla="*/ 46 w 118"/>
                <a:gd name="T35" fmla="*/ 114 h 118"/>
                <a:gd name="T36" fmla="*/ 59 w 118"/>
                <a:gd name="T37" fmla="*/ 118 h 118"/>
                <a:gd name="T38" fmla="*/ 72 w 118"/>
                <a:gd name="T39" fmla="*/ 114 h 118"/>
                <a:gd name="T40" fmla="*/ 80 w 118"/>
                <a:gd name="T41" fmla="*/ 103 h 118"/>
                <a:gd name="T42" fmla="*/ 94 w 118"/>
                <a:gd name="T43" fmla="*/ 106 h 118"/>
                <a:gd name="T44" fmla="*/ 107 w 118"/>
                <a:gd name="T45" fmla="*/ 89 h 118"/>
                <a:gd name="T46" fmla="*/ 105 w 118"/>
                <a:gd name="T47" fmla="*/ 75 h 118"/>
                <a:gd name="T48" fmla="*/ 118 w 118"/>
                <a:gd name="T49" fmla="*/ 68 h 118"/>
                <a:gd name="T50" fmla="*/ 118 w 118"/>
                <a:gd name="T51" fmla="*/ 50 h 118"/>
                <a:gd name="T52" fmla="*/ 99 w 118"/>
                <a:gd name="T53" fmla="*/ 66 h 118"/>
                <a:gd name="T54" fmla="*/ 93 w 118"/>
                <a:gd name="T55" fmla="*/ 77 h 118"/>
                <a:gd name="T56" fmla="*/ 97 w 118"/>
                <a:gd name="T57" fmla="*/ 90 h 118"/>
                <a:gd name="T58" fmla="*/ 82 w 118"/>
                <a:gd name="T59" fmla="*/ 92 h 118"/>
                <a:gd name="T60" fmla="*/ 70 w 118"/>
                <a:gd name="T61" fmla="*/ 96 h 118"/>
                <a:gd name="T62" fmla="*/ 64 w 118"/>
                <a:gd name="T63" fmla="*/ 107 h 118"/>
                <a:gd name="T64" fmla="*/ 52 w 118"/>
                <a:gd name="T65" fmla="*/ 99 h 118"/>
                <a:gd name="T66" fmla="*/ 41 w 118"/>
                <a:gd name="T67" fmla="*/ 93 h 118"/>
                <a:gd name="T68" fmla="*/ 28 w 118"/>
                <a:gd name="T69" fmla="*/ 96 h 118"/>
                <a:gd name="T70" fmla="*/ 26 w 118"/>
                <a:gd name="T71" fmla="*/ 82 h 118"/>
                <a:gd name="T72" fmla="*/ 23 w 118"/>
                <a:gd name="T73" fmla="*/ 70 h 118"/>
                <a:gd name="T74" fmla="*/ 11 w 118"/>
                <a:gd name="T75" fmla="*/ 63 h 118"/>
                <a:gd name="T76" fmla="*/ 11 w 118"/>
                <a:gd name="T77" fmla="*/ 54 h 118"/>
                <a:gd name="T78" fmla="*/ 23 w 118"/>
                <a:gd name="T79" fmla="*/ 48 h 118"/>
                <a:gd name="T80" fmla="*/ 26 w 118"/>
                <a:gd name="T81" fmla="*/ 36 h 118"/>
                <a:gd name="T82" fmla="*/ 28 w 118"/>
                <a:gd name="T83" fmla="*/ 21 h 118"/>
                <a:gd name="T84" fmla="*/ 41 w 118"/>
                <a:gd name="T85" fmla="*/ 25 h 118"/>
                <a:gd name="T86" fmla="*/ 52 w 118"/>
                <a:gd name="T87" fmla="*/ 19 h 118"/>
                <a:gd name="T88" fmla="*/ 64 w 118"/>
                <a:gd name="T89" fmla="*/ 10 h 118"/>
                <a:gd name="T90" fmla="*/ 70 w 118"/>
                <a:gd name="T91" fmla="*/ 22 h 118"/>
                <a:gd name="T92" fmla="*/ 82 w 118"/>
                <a:gd name="T93" fmla="*/ 25 h 118"/>
                <a:gd name="T94" fmla="*/ 97 w 118"/>
                <a:gd name="T95" fmla="*/ 28 h 118"/>
                <a:gd name="T96" fmla="*/ 93 w 118"/>
                <a:gd name="T97" fmla="*/ 41 h 118"/>
                <a:gd name="T98" fmla="*/ 99 w 118"/>
                <a:gd name="T99" fmla="*/ 51 h 118"/>
                <a:gd name="T100" fmla="*/ 108 w 118"/>
                <a:gd name="T101" fmla="*/ 5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8" h="118">
                  <a:moveTo>
                    <a:pt x="118" y="50"/>
                  </a:moveTo>
                  <a:cubicBezTo>
                    <a:pt x="117" y="48"/>
                    <a:pt x="116" y="46"/>
                    <a:pt x="114" y="46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4" y="41"/>
                    <a:pt x="104" y="39"/>
                    <a:pt x="103" y="38"/>
                  </a:cubicBezTo>
                  <a:cubicBezTo>
                    <a:pt x="107" y="29"/>
                    <a:pt x="107" y="29"/>
                    <a:pt x="107" y="29"/>
                  </a:cubicBezTo>
                  <a:cubicBezTo>
                    <a:pt x="108" y="27"/>
                    <a:pt x="108" y="25"/>
                    <a:pt x="107" y="24"/>
                  </a:cubicBezTo>
                  <a:cubicBezTo>
                    <a:pt x="103" y="19"/>
                    <a:pt x="99" y="15"/>
                    <a:pt x="94" y="11"/>
                  </a:cubicBezTo>
                  <a:cubicBezTo>
                    <a:pt x="93" y="10"/>
                    <a:pt x="91" y="10"/>
                    <a:pt x="89" y="11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79" y="14"/>
                    <a:pt x="77" y="14"/>
                    <a:pt x="76" y="13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2"/>
                    <a:pt x="70" y="1"/>
                    <a:pt x="68" y="1"/>
                  </a:cubicBezTo>
                  <a:cubicBezTo>
                    <a:pt x="62" y="0"/>
                    <a:pt x="57" y="0"/>
                    <a:pt x="50" y="1"/>
                  </a:cubicBezTo>
                  <a:cubicBezTo>
                    <a:pt x="49" y="1"/>
                    <a:pt x="47" y="2"/>
                    <a:pt x="46" y="4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2" y="14"/>
                    <a:pt x="40" y="14"/>
                    <a:pt x="39" y="15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8" y="10"/>
                    <a:pt x="26" y="10"/>
                    <a:pt x="24" y="11"/>
                  </a:cubicBezTo>
                  <a:cubicBezTo>
                    <a:pt x="20" y="15"/>
                    <a:pt x="15" y="19"/>
                    <a:pt x="12" y="24"/>
                  </a:cubicBezTo>
                  <a:cubicBezTo>
                    <a:pt x="11" y="25"/>
                    <a:pt x="11" y="27"/>
                    <a:pt x="11" y="2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5" y="39"/>
                    <a:pt x="14" y="41"/>
                    <a:pt x="14" y="43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3" y="46"/>
                    <a:pt x="1" y="48"/>
                    <a:pt x="1" y="50"/>
                  </a:cubicBezTo>
                  <a:cubicBezTo>
                    <a:pt x="1" y="53"/>
                    <a:pt x="0" y="56"/>
                    <a:pt x="0" y="59"/>
                  </a:cubicBezTo>
                  <a:cubicBezTo>
                    <a:pt x="0" y="62"/>
                    <a:pt x="1" y="64"/>
                    <a:pt x="1" y="68"/>
                  </a:cubicBezTo>
                  <a:cubicBezTo>
                    <a:pt x="1" y="70"/>
                    <a:pt x="3" y="71"/>
                    <a:pt x="4" y="72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7"/>
                    <a:pt x="15" y="78"/>
                    <a:pt x="16" y="80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11" y="90"/>
                    <a:pt x="11" y="92"/>
                    <a:pt x="12" y="94"/>
                  </a:cubicBezTo>
                  <a:cubicBezTo>
                    <a:pt x="15" y="99"/>
                    <a:pt x="20" y="103"/>
                    <a:pt x="24" y="106"/>
                  </a:cubicBezTo>
                  <a:cubicBezTo>
                    <a:pt x="26" y="107"/>
                    <a:pt x="28" y="108"/>
                    <a:pt x="30" y="107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40" y="103"/>
                    <a:pt x="42" y="104"/>
                    <a:pt x="43" y="10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7" y="116"/>
                    <a:pt x="49" y="117"/>
                    <a:pt x="50" y="117"/>
                  </a:cubicBezTo>
                  <a:cubicBezTo>
                    <a:pt x="54" y="118"/>
                    <a:pt x="57" y="118"/>
                    <a:pt x="59" y="118"/>
                  </a:cubicBezTo>
                  <a:cubicBezTo>
                    <a:pt x="62" y="118"/>
                    <a:pt x="65" y="118"/>
                    <a:pt x="68" y="117"/>
                  </a:cubicBezTo>
                  <a:cubicBezTo>
                    <a:pt x="70" y="117"/>
                    <a:pt x="72" y="116"/>
                    <a:pt x="72" y="114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77" y="104"/>
                    <a:pt x="79" y="103"/>
                    <a:pt x="80" y="103"/>
                  </a:cubicBezTo>
                  <a:cubicBezTo>
                    <a:pt x="89" y="107"/>
                    <a:pt x="89" y="107"/>
                    <a:pt x="89" y="107"/>
                  </a:cubicBezTo>
                  <a:cubicBezTo>
                    <a:pt x="91" y="108"/>
                    <a:pt x="93" y="107"/>
                    <a:pt x="94" y="106"/>
                  </a:cubicBezTo>
                  <a:cubicBezTo>
                    <a:pt x="99" y="103"/>
                    <a:pt x="103" y="99"/>
                    <a:pt x="107" y="94"/>
                  </a:cubicBezTo>
                  <a:cubicBezTo>
                    <a:pt x="108" y="92"/>
                    <a:pt x="108" y="90"/>
                    <a:pt x="107" y="8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4" y="78"/>
                    <a:pt x="104" y="77"/>
                    <a:pt x="105" y="75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6" y="71"/>
                    <a:pt x="117" y="70"/>
                    <a:pt x="118" y="68"/>
                  </a:cubicBezTo>
                  <a:cubicBezTo>
                    <a:pt x="118" y="64"/>
                    <a:pt x="118" y="62"/>
                    <a:pt x="118" y="59"/>
                  </a:cubicBezTo>
                  <a:cubicBezTo>
                    <a:pt x="118" y="56"/>
                    <a:pt x="118" y="53"/>
                    <a:pt x="118" y="50"/>
                  </a:cubicBezTo>
                  <a:close/>
                  <a:moveTo>
                    <a:pt x="108" y="63"/>
                  </a:moveTo>
                  <a:cubicBezTo>
                    <a:pt x="99" y="66"/>
                    <a:pt x="99" y="66"/>
                    <a:pt x="99" y="66"/>
                  </a:cubicBezTo>
                  <a:cubicBezTo>
                    <a:pt x="98" y="67"/>
                    <a:pt x="97" y="68"/>
                    <a:pt x="96" y="70"/>
                  </a:cubicBezTo>
                  <a:cubicBezTo>
                    <a:pt x="95" y="72"/>
                    <a:pt x="94" y="75"/>
                    <a:pt x="93" y="77"/>
                  </a:cubicBezTo>
                  <a:cubicBezTo>
                    <a:pt x="92" y="79"/>
                    <a:pt x="92" y="80"/>
                    <a:pt x="93" y="82"/>
                  </a:cubicBezTo>
                  <a:cubicBezTo>
                    <a:pt x="97" y="90"/>
                    <a:pt x="97" y="90"/>
                    <a:pt x="97" y="90"/>
                  </a:cubicBezTo>
                  <a:cubicBezTo>
                    <a:pt x="95" y="92"/>
                    <a:pt x="93" y="94"/>
                    <a:pt x="91" y="96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1" y="92"/>
                    <a:pt x="79" y="92"/>
                    <a:pt x="78" y="93"/>
                  </a:cubicBezTo>
                  <a:cubicBezTo>
                    <a:pt x="75" y="94"/>
                    <a:pt x="73" y="95"/>
                    <a:pt x="70" y="96"/>
                  </a:cubicBezTo>
                  <a:cubicBezTo>
                    <a:pt x="69" y="96"/>
                    <a:pt x="67" y="97"/>
                    <a:pt x="67" y="99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1" y="108"/>
                    <a:pt x="58" y="108"/>
                    <a:pt x="55" y="107"/>
                  </a:cubicBezTo>
                  <a:cubicBezTo>
                    <a:pt x="52" y="99"/>
                    <a:pt x="52" y="99"/>
                    <a:pt x="52" y="99"/>
                  </a:cubicBezTo>
                  <a:cubicBezTo>
                    <a:pt x="51" y="97"/>
                    <a:pt x="50" y="96"/>
                    <a:pt x="48" y="96"/>
                  </a:cubicBezTo>
                  <a:cubicBezTo>
                    <a:pt x="46" y="95"/>
                    <a:pt x="43" y="94"/>
                    <a:pt x="41" y="93"/>
                  </a:cubicBezTo>
                  <a:cubicBezTo>
                    <a:pt x="40" y="92"/>
                    <a:pt x="38" y="92"/>
                    <a:pt x="36" y="92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6" y="94"/>
                    <a:pt x="24" y="92"/>
                    <a:pt x="22" y="90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0"/>
                    <a:pt x="26" y="79"/>
                    <a:pt x="26" y="77"/>
                  </a:cubicBezTo>
                  <a:cubicBezTo>
                    <a:pt x="24" y="75"/>
                    <a:pt x="23" y="72"/>
                    <a:pt x="23" y="70"/>
                  </a:cubicBezTo>
                  <a:cubicBezTo>
                    <a:pt x="22" y="68"/>
                    <a:pt x="21" y="67"/>
                    <a:pt x="19" y="66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1" y="62"/>
                    <a:pt x="10" y="60"/>
                    <a:pt x="10" y="59"/>
                  </a:cubicBezTo>
                  <a:cubicBezTo>
                    <a:pt x="10" y="57"/>
                    <a:pt x="11" y="56"/>
                    <a:pt x="11" y="54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1" y="51"/>
                    <a:pt x="22" y="49"/>
                    <a:pt x="23" y="48"/>
                  </a:cubicBezTo>
                  <a:cubicBezTo>
                    <a:pt x="23" y="45"/>
                    <a:pt x="24" y="43"/>
                    <a:pt x="26" y="41"/>
                  </a:cubicBezTo>
                  <a:cubicBezTo>
                    <a:pt x="26" y="39"/>
                    <a:pt x="26" y="37"/>
                    <a:pt x="26" y="36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5"/>
                    <a:pt x="26" y="23"/>
                    <a:pt x="28" y="21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8" y="26"/>
                    <a:pt x="40" y="26"/>
                    <a:pt x="41" y="25"/>
                  </a:cubicBezTo>
                  <a:cubicBezTo>
                    <a:pt x="43" y="24"/>
                    <a:pt x="46" y="23"/>
                    <a:pt x="48" y="22"/>
                  </a:cubicBezTo>
                  <a:cubicBezTo>
                    <a:pt x="50" y="22"/>
                    <a:pt x="51" y="20"/>
                    <a:pt x="52" y="19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8" y="10"/>
                    <a:pt x="61" y="10"/>
                    <a:pt x="64" y="1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20"/>
                    <a:pt x="69" y="22"/>
                    <a:pt x="70" y="22"/>
                  </a:cubicBezTo>
                  <a:cubicBezTo>
                    <a:pt x="73" y="23"/>
                    <a:pt x="75" y="24"/>
                    <a:pt x="78" y="25"/>
                  </a:cubicBezTo>
                  <a:cubicBezTo>
                    <a:pt x="79" y="26"/>
                    <a:pt x="81" y="26"/>
                    <a:pt x="82" y="25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93" y="23"/>
                    <a:pt x="95" y="25"/>
                    <a:pt x="97" y="28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2" y="37"/>
                    <a:pt x="92" y="39"/>
                    <a:pt x="93" y="41"/>
                  </a:cubicBezTo>
                  <a:cubicBezTo>
                    <a:pt x="94" y="43"/>
                    <a:pt x="95" y="45"/>
                    <a:pt x="96" y="48"/>
                  </a:cubicBezTo>
                  <a:cubicBezTo>
                    <a:pt x="97" y="49"/>
                    <a:pt x="98" y="51"/>
                    <a:pt x="99" y="51"/>
                  </a:cubicBezTo>
                  <a:cubicBezTo>
                    <a:pt x="108" y="54"/>
                    <a:pt x="108" y="54"/>
                    <a:pt x="108" y="54"/>
                  </a:cubicBezTo>
                  <a:cubicBezTo>
                    <a:pt x="108" y="56"/>
                    <a:pt x="108" y="57"/>
                    <a:pt x="108" y="59"/>
                  </a:cubicBezTo>
                  <a:cubicBezTo>
                    <a:pt x="108" y="60"/>
                    <a:pt x="108" y="62"/>
                    <a:pt x="108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5" name="淘宝店chenying0907 25"/>
            <p:cNvSpPr>
              <a:spLocks noEditPoints="1"/>
            </p:cNvSpPr>
            <p:nvPr/>
          </p:nvSpPr>
          <p:spPr bwMode="auto">
            <a:xfrm>
              <a:off x="86" y="80"/>
              <a:ext cx="111" cy="111"/>
            </a:xfrm>
            <a:custGeom>
              <a:avLst/>
              <a:gdLst>
                <a:gd name="T0" fmla="*/ 23 w 47"/>
                <a:gd name="T1" fmla="*/ 0 h 47"/>
                <a:gd name="T2" fmla="*/ 0 w 47"/>
                <a:gd name="T3" fmla="*/ 24 h 47"/>
                <a:gd name="T4" fmla="*/ 23 w 47"/>
                <a:gd name="T5" fmla="*/ 47 h 47"/>
                <a:gd name="T6" fmla="*/ 47 w 47"/>
                <a:gd name="T7" fmla="*/ 24 h 47"/>
                <a:gd name="T8" fmla="*/ 23 w 47"/>
                <a:gd name="T9" fmla="*/ 0 h 47"/>
                <a:gd name="T10" fmla="*/ 23 w 47"/>
                <a:gd name="T11" fmla="*/ 37 h 47"/>
                <a:gd name="T12" fmla="*/ 10 w 47"/>
                <a:gd name="T13" fmla="*/ 24 h 47"/>
                <a:gd name="T14" fmla="*/ 23 w 47"/>
                <a:gd name="T15" fmla="*/ 10 h 47"/>
                <a:gd name="T16" fmla="*/ 37 w 47"/>
                <a:gd name="T17" fmla="*/ 24 h 47"/>
                <a:gd name="T18" fmla="*/ 23 w 47"/>
                <a:gd name="T19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23" y="37"/>
                  </a:moveTo>
                  <a:cubicBezTo>
                    <a:pt x="16" y="37"/>
                    <a:pt x="10" y="31"/>
                    <a:pt x="10" y="24"/>
                  </a:cubicBezTo>
                  <a:cubicBezTo>
                    <a:pt x="10" y="16"/>
                    <a:pt x="16" y="10"/>
                    <a:pt x="23" y="10"/>
                  </a:cubicBezTo>
                  <a:cubicBezTo>
                    <a:pt x="31" y="10"/>
                    <a:pt x="37" y="16"/>
                    <a:pt x="37" y="24"/>
                  </a:cubicBezTo>
                  <a:cubicBezTo>
                    <a:pt x="37" y="31"/>
                    <a:pt x="31" y="37"/>
                    <a:pt x="23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6" name="PA_淘宝店chenying0907 26"/>
          <p:cNvGrpSpPr/>
          <p:nvPr>
            <p:custDataLst>
              <p:tags r:id="rId3"/>
            </p:custDataLst>
          </p:nvPr>
        </p:nvGrpSpPr>
        <p:grpSpPr bwMode="auto">
          <a:xfrm>
            <a:off x="1344614" y="3092161"/>
            <a:ext cx="446087" cy="450989"/>
            <a:chOff x="0" y="0"/>
            <a:chExt cx="281" cy="284"/>
          </a:xfrm>
        </p:grpSpPr>
        <p:sp>
          <p:nvSpPr>
            <p:cNvPr id="35867" name="淘宝店chenying0907 27"/>
            <p:cNvSpPr/>
            <p:nvPr/>
          </p:nvSpPr>
          <p:spPr bwMode="auto">
            <a:xfrm>
              <a:off x="0" y="0"/>
              <a:ext cx="281" cy="206"/>
            </a:xfrm>
            <a:custGeom>
              <a:avLst/>
              <a:gdLst>
                <a:gd name="T0" fmla="*/ 91 w 119"/>
                <a:gd name="T1" fmla="*/ 32 h 87"/>
                <a:gd name="T2" fmla="*/ 86 w 119"/>
                <a:gd name="T3" fmla="*/ 32 h 87"/>
                <a:gd name="T4" fmla="*/ 86 w 119"/>
                <a:gd name="T5" fmla="*/ 30 h 87"/>
                <a:gd name="T6" fmla="*/ 56 w 119"/>
                <a:gd name="T7" fmla="*/ 0 h 87"/>
                <a:gd name="T8" fmla="*/ 27 w 119"/>
                <a:gd name="T9" fmla="*/ 25 h 87"/>
                <a:gd name="T10" fmla="*/ 19 w 119"/>
                <a:gd name="T11" fmla="*/ 26 h 87"/>
                <a:gd name="T12" fmla="*/ 19 w 119"/>
                <a:gd name="T13" fmla="*/ 26 h 87"/>
                <a:gd name="T14" fmla="*/ 7 w 119"/>
                <a:gd name="T15" fmla="*/ 43 h 87"/>
                <a:gd name="T16" fmla="*/ 9 w 119"/>
                <a:gd name="T17" fmla="*/ 52 h 87"/>
                <a:gd name="T18" fmla="*/ 0 w 119"/>
                <a:gd name="T19" fmla="*/ 68 h 87"/>
                <a:gd name="T20" fmla="*/ 19 w 119"/>
                <a:gd name="T21" fmla="*/ 87 h 87"/>
                <a:gd name="T22" fmla="*/ 39 w 119"/>
                <a:gd name="T23" fmla="*/ 87 h 87"/>
                <a:gd name="T24" fmla="*/ 44 w 119"/>
                <a:gd name="T25" fmla="*/ 81 h 87"/>
                <a:gd name="T26" fmla="*/ 39 w 119"/>
                <a:gd name="T27" fmla="*/ 76 h 87"/>
                <a:gd name="T28" fmla="*/ 19 w 119"/>
                <a:gd name="T29" fmla="*/ 76 h 87"/>
                <a:gd name="T30" fmla="*/ 10 w 119"/>
                <a:gd name="T31" fmla="*/ 68 h 87"/>
                <a:gd name="T32" fmla="*/ 18 w 119"/>
                <a:gd name="T33" fmla="*/ 59 h 87"/>
                <a:gd name="T34" fmla="*/ 22 w 119"/>
                <a:gd name="T35" fmla="*/ 55 h 87"/>
                <a:gd name="T36" fmla="*/ 20 w 119"/>
                <a:gd name="T37" fmla="*/ 50 h 87"/>
                <a:gd name="T38" fmla="*/ 17 w 119"/>
                <a:gd name="T39" fmla="*/ 43 h 87"/>
                <a:gd name="T40" fmla="*/ 22 w 119"/>
                <a:gd name="T41" fmla="*/ 35 h 87"/>
                <a:gd name="T42" fmla="*/ 22 w 119"/>
                <a:gd name="T43" fmla="*/ 35 h 87"/>
                <a:gd name="T44" fmla="*/ 30 w 119"/>
                <a:gd name="T45" fmla="*/ 36 h 87"/>
                <a:gd name="T46" fmla="*/ 35 w 119"/>
                <a:gd name="T47" fmla="*/ 36 h 87"/>
                <a:gd name="T48" fmla="*/ 37 w 119"/>
                <a:gd name="T49" fmla="*/ 31 h 87"/>
                <a:gd name="T50" fmla="*/ 37 w 119"/>
                <a:gd name="T51" fmla="*/ 30 h 87"/>
                <a:gd name="T52" fmla="*/ 37 w 119"/>
                <a:gd name="T53" fmla="*/ 30 h 87"/>
                <a:gd name="T54" fmla="*/ 56 w 119"/>
                <a:gd name="T55" fmla="*/ 11 h 87"/>
                <a:gd name="T56" fmla="*/ 75 w 119"/>
                <a:gd name="T57" fmla="*/ 30 h 87"/>
                <a:gd name="T58" fmla="*/ 73 w 119"/>
                <a:gd name="T59" fmla="*/ 40 h 87"/>
                <a:gd name="T60" fmla="*/ 74 w 119"/>
                <a:gd name="T61" fmla="*/ 46 h 87"/>
                <a:gd name="T62" fmla="*/ 80 w 119"/>
                <a:gd name="T63" fmla="*/ 46 h 87"/>
                <a:gd name="T64" fmla="*/ 91 w 119"/>
                <a:gd name="T65" fmla="*/ 42 h 87"/>
                <a:gd name="T66" fmla="*/ 108 w 119"/>
                <a:gd name="T67" fmla="*/ 59 h 87"/>
                <a:gd name="T68" fmla="*/ 91 w 119"/>
                <a:gd name="T69" fmla="*/ 76 h 87"/>
                <a:gd name="T70" fmla="*/ 80 w 119"/>
                <a:gd name="T71" fmla="*/ 76 h 87"/>
                <a:gd name="T72" fmla="*/ 75 w 119"/>
                <a:gd name="T73" fmla="*/ 81 h 87"/>
                <a:gd name="T74" fmla="*/ 80 w 119"/>
                <a:gd name="T75" fmla="*/ 87 h 87"/>
                <a:gd name="T76" fmla="*/ 91 w 119"/>
                <a:gd name="T77" fmla="*/ 87 h 87"/>
                <a:gd name="T78" fmla="*/ 119 w 119"/>
                <a:gd name="T79" fmla="*/ 59 h 87"/>
                <a:gd name="T80" fmla="*/ 91 w 119"/>
                <a:gd name="T81" fmla="*/ 3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9" h="87">
                  <a:moveTo>
                    <a:pt x="91" y="32"/>
                  </a:moveTo>
                  <a:cubicBezTo>
                    <a:pt x="89" y="32"/>
                    <a:pt x="87" y="32"/>
                    <a:pt x="86" y="32"/>
                  </a:cubicBezTo>
                  <a:cubicBezTo>
                    <a:pt x="86" y="31"/>
                    <a:pt x="86" y="31"/>
                    <a:pt x="86" y="30"/>
                  </a:cubicBezTo>
                  <a:cubicBezTo>
                    <a:pt x="86" y="13"/>
                    <a:pt x="72" y="0"/>
                    <a:pt x="56" y="0"/>
                  </a:cubicBezTo>
                  <a:cubicBezTo>
                    <a:pt x="42" y="0"/>
                    <a:pt x="30" y="11"/>
                    <a:pt x="27" y="25"/>
                  </a:cubicBezTo>
                  <a:cubicBezTo>
                    <a:pt x="24" y="24"/>
                    <a:pt x="21" y="25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1" y="29"/>
                    <a:pt x="7" y="36"/>
                    <a:pt x="7" y="43"/>
                  </a:cubicBezTo>
                  <a:cubicBezTo>
                    <a:pt x="7" y="46"/>
                    <a:pt x="7" y="49"/>
                    <a:pt x="9" y="52"/>
                  </a:cubicBezTo>
                  <a:cubicBezTo>
                    <a:pt x="3" y="55"/>
                    <a:pt x="0" y="61"/>
                    <a:pt x="0" y="68"/>
                  </a:cubicBezTo>
                  <a:cubicBezTo>
                    <a:pt x="0" y="78"/>
                    <a:pt x="8" y="87"/>
                    <a:pt x="19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41" y="87"/>
                    <a:pt x="44" y="84"/>
                    <a:pt x="44" y="81"/>
                  </a:cubicBezTo>
                  <a:cubicBezTo>
                    <a:pt x="44" y="79"/>
                    <a:pt x="41" y="76"/>
                    <a:pt x="39" y="76"/>
                  </a:cubicBezTo>
                  <a:cubicBezTo>
                    <a:pt x="19" y="76"/>
                    <a:pt x="19" y="76"/>
                    <a:pt x="19" y="76"/>
                  </a:cubicBezTo>
                  <a:cubicBezTo>
                    <a:pt x="14" y="76"/>
                    <a:pt x="10" y="72"/>
                    <a:pt x="10" y="68"/>
                  </a:cubicBezTo>
                  <a:cubicBezTo>
                    <a:pt x="10" y="63"/>
                    <a:pt x="13" y="60"/>
                    <a:pt x="18" y="59"/>
                  </a:cubicBezTo>
                  <a:cubicBezTo>
                    <a:pt x="20" y="59"/>
                    <a:pt x="21" y="57"/>
                    <a:pt x="22" y="55"/>
                  </a:cubicBezTo>
                  <a:cubicBezTo>
                    <a:pt x="22" y="53"/>
                    <a:pt x="22" y="51"/>
                    <a:pt x="20" y="50"/>
                  </a:cubicBezTo>
                  <a:cubicBezTo>
                    <a:pt x="18" y="48"/>
                    <a:pt x="17" y="46"/>
                    <a:pt x="17" y="43"/>
                  </a:cubicBezTo>
                  <a:cubicBezTo>
                    <a:pt x="17" y="40"/>
                    <a:pt x="19" y="37"/>
                    <a:pt x="22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5" y="34"/>
                    <a:pt x="27" y="35"/>
                    <a:pt x="30" y="36"/>
                  </a:cubicBezTo>
                  <a:cubicBezTo>
                    <a:pt x="31" y="37"/>
                    <a:pt x="33" y="37"/>
                    <a:pt x="35" y="36"/>
                  </a:cubicBezTo>
                  <a:cubicBezTo>
                    <a:pt x="37" y="35"/>
                    <a:pt x="37" y="33"/>
                    <a:pt x="37" y="31"/>
                  </a:cubicBezTo>
                  <a:cubicBezTo>
                    <a:pt x="37" y="31"/>
                    <a:pt x="37" y="30"/>
                    <a:pt x="37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19"/>
                    <a:pt x="46" y="11"/>
                    <a:pt x="56" y="11"/>
                  </a:cubicBezTo>
                  <a:cubicBezTo>
                    <a:pt x="67" y="11"/>
                    <a:pt x="75" y="19"/>
                    <a:pt x="75" y="30"/>
                  </a:cubicBezTo>
                  <a:cubicBezTo>
                    <a:pt x="75" y="33"/>
                    <a:pt x="74" y="36"/>
                    <a:pt x="73" y="40"/>
                  </a:cubicBezTo>
                  <a:cubicBezTo>
                    <a:pt x="71" y="42"/>
                    <a:pt x="72" y="44"/>
                    <a:pt x="74" y="46"/>
                  </a:cubicBezTo>
                  <a:cubicBezTo>
                    <a:pt x="75" y="48"/>
                    <a:pt x="78" y="48"/>
                    <a:pt x="80" y="46"/>
                  </a:cubicBezTo>
                  <a:cubicBezTo>
                    <a:pt x="82" y="44"/>
                    <a:pt x="86" y="42"/>
                    <a:pt x="91" y="42"/>
                  </a:cubicBezTo>
                  <a:cubicBezTo>
                    <a:pt x="101" y="42"/>
                    <a:pt x="108" y="50"/>
                    <a:pt x="108" y="59"/>
                  </a:cubicBezTo>
                  <a:cubicBezTo>
                    <a:pt x="108" y="69"/>
                    <a:pt x="101" y="76"/>
                    <a:pt x="9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77" y="76"/>
                    <a:pt x="75" y="79"/>
                    <a:pt x="75" y="81"/>
                  </a:cubicBezTo>
                  <a:cubicBezTo>
                    <a:pt x="75" y="84"/>
                    <a:pt x="77" y="87"/>
                    <a:pt x="80" y="87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106" y="87"/>
                    <a:pt x="119" y="74"/>
                    <a:pt x="119" y="59"/>
                  </a:cubicBezTo>
                  <a:cubicBezTo>
                    <a:pt x="119" y="44"/>
                    <a:pt x="106" y="32"/>
                    <a:pt x="91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8" name="淘宝店chenying0907 28"/>
            <p:cNvSpPr/>
            <p:nvPr/>
          </p:nvSpPr>
          <p:spPr bwMode="auto">
            <a:xfrm>
              <a:off x="85" y="116"/>
              <a:ext cx="108" cy="168"/>
            </a:xfrm>
            <a:custGeom>
              <a:avLst/>
              <a:gdLst>
                <a:gd name="T0" fmla="*/ 37 w 46"/>
                <a:gd name="T1" fmla="*/ 45 h 71"/>
                <a:gd name="T2" fmla="*/ 28 w 46"/>
                <a:gd name="T3" fmla="*/ 54 h 71"/>
                <a:gd name="T4" fmla="*/ 28 w 46"/>
                <a:gd name="T5" fmla="*/ 5 h 71"/>
                <a:gd name="T6" fmla="*/ 23 w 46"/>
                <a:gd name="T7" fmla="*/ 0 h 71"/>
                <a:gd name="T8" fmla="*/ 18 w 46"/>
                <a:gd name="T9" fmla="*/ 5 h 71"/>
                <a:gd name="T10" fmla="*/ 18 w 46"/>
                <a:gd name="T11" fmla="*/ 54 h 71"/>
                <a:gd name="T12" fmla="*/ 9 w 46"/>
                <a:gd name="T13" fmla="*/ 45 h 71"/>
                <a:gd name="T14" fmla="*/ 2 w 46"/>
                <a:gd name="T15" fmla="*/ 45 h 71"/>
                <a:gd name="T16" fmla="*/ 2 w 46"/>
                <a:gd name="T17" fmla="*/ 52 h 71"/>
                <a:gd name="T18" fmla="*/ 20 w 46"/>
                <a:gd name="T19" fmla="*/ 70 h 71"/>
                <a:gd name="T20" fmla="*/ 23 w 46"/>
                <a:gd name="T21" fmla="*/ 71 h 71"/>
                <a:gd name="T22" fmla="*/ 27 w 46"/>
                <a:gd name="T23" fmla="*/ 70 h 71"/>
                <a:gd name="T24" fmla="*/ 44 w 46"/>
                <a:gd name="T25" fmla="*/ 52 h 71"/>
                <a:gd name="T26" fmla="*/ 44 w 46"/>
                <a:gd name="T27" fmla="*/ 45 h 71"/>
                <a:gd name="T28" fmla="*/ 37 w 46"/>
                <a:gd name="T29" fmla="*/ 4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71">
                  <a:moveTo>
                    <a:pt x="37" y="45"/>
                  </a:moveTo>
                  <a:cubicBezTo>
                    <a:pt x="28" y="54"/>
                    <a:pt x="28" y="54"/>
                    <a:pt x="28" y="5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2"/>
                    <a:pt x="26" y="0"/>
                    <a:pt x="23" y="0"/>
                  </a:cubicBezTo>
                  <a:cubicBezTo>
                    <a:pt x="20" y="0"/>
                    <a:pt x="18" y="2"/>
                    <a:pt x="18" y="5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7" y="43"/>
                    <a:pt x="4" y="43"/>
                    <a:pt x="2" y="45"/>
                  </a:cubicBezTo>
                  <a:cubicBezTo>
                    <a:pt x="0" y="47"/>
                    <a:pt x="0" y="50"/>
                    <a:pt x="2" y="52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20" y="71"/>
                    <a:pt x="22" y="71"/>
                    <a:pt x="23" y="71"/>
                  </a:cubicBezTo>
                  <a:cubicBezTo>
                    <a:pt x="25" y="71"/>
                    <a:pt x="26" y="71"/>
                    <a:pt x="27" y="70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6" y="50"/>
                    <a:pt x="46" y="47"/>
                    <a:pt x="44" y="45"/>
                  </a:cubicBezTo>
                  <a:cubicBezTo>
                    <a:pt x="42" y="43"/>
                    <a:pt x="39" y="43"/>
                    <a:pt x="37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9" name="PA_淘宝店chenying0907 29"/>
          <p:cNvGrpSpPr/>
          <p:nvPr>
            <p:custDataLst>
              <p:tags r:id="rId4"/>
            </p:custDataLst>
          </p:nvPr>
        </p:nvGrpSpPr>
        <p:grpSpPr bwMode="auto">
          <a:xfrm>
            <a:off x="1362075" y="1783658"/>
            <a:ext cx="406400" cy="400173"/>
            <a:chOff x="0" y="0"/>
            <a:chExt cx="256" cy="252"/>
          </a:xfrm>
        </p:grpSpPr>
        <p:sp>
          <p:nvSpPr>
            <p:cNvPr id="35870" name="淘宝店chenying0907 30"/>
            <p:cNvSpPr>
              <a:spLocks noEditPoints="1"/>
            </p:cNvSpPr>
            <p:nvPr/>
          </p:nvSpPr>
          <p:spPr bwMode="auto">
            <a:xfrm>
              <a:off x="0" y="0"/>
              <a:ext cx="256" cy="252"/>
            </a:xfrm>
            <a:custGeom>
              <a:avLst/>
              <a:gdLst>
                <a:gd name="T0" fmla="*/ 234 w 256"/>
                <a:gd name="T1" fmla="*/ 186 h 252"/>
                <a:gd name="T2" fmla="*/ 69 w 256"/>
                <a:gd name="T3" fmla="*/ 186 h 252"/>
                <a:gd name="T4" fmla="*/ 69 w 256"/>
                <a:gd name="T5" fmla="*/ 21 h 252"/>
                <a:gd name="T6" fmla="*/ 126 w 256"/>
                <a:gd name="T7" fmla="*/ 21 h 252"/>
                <a:gd name="T8" fmla="*/ 126 w 256"/>
                <a:gd name="T9" fmla="*/ 0 h 252"/>
                <a:gd name="T10" fmla="*/ 48 w 256"/>
                <a:gd name="T11" fmla="*/ 0 h 252"/>
                <a:gd name="T12" fmla="*/ 48 w 256"/>
                <a:gd name="T13" fmla="*/ 45 h 252"/>
                <a:gd name="T14" fmla="*/ 0 w 256"/>
                <a:gd name="T15" fmla="*/ 45 h 252"/>
                <a:gd name="T16" fmla="*/ 0 w 256"/>
                <a:gd name="T17" fmla="*/ 252 h 252"/>
                <a:gd name="T18" fmla="*/ 208 w 256"/>
                <a:gd name="T19" fmla="*/ 252 h 252"/>
                <a:gd name="T20" fmla="*/ 208 w 256"/>
                <a:gd name="T21" fmla="*/ 208 h 252"/>
                <a:gd name="T22" fmla="*/ 256 w 256"/>
                <a:gd name="T23" fmla="*/ 208 h 252"/>
                <a:gd name="T24" fmla="*/ 256 w 256"/>
                <a:gd name="T25" fmla="*/ 130 h 252"/>
                <a:gd name="T26" fmla="*/ 234 w 256"/>
                <a:gd name="T27" fmla="*/ 130 h 252"/>
                <a:gd name="T28" fmla="*/ 234 w 256"/>
                <a:gd name="T29" fmla="*/ 186 h 252"/>
                <a:gd name="T30" fmla="*/ 187 w 256"/>
                <a:gd name="T31" fmla="*/ 231 h 252"/>
                <a:gd name="T32" fmla="*/ 24 w 256"/>
                <a:gd name="T33" fmla="*/ 231 h 252"/>
                <a:gd name="T34" fmla="*/ 24 w 256"/>
                <a:gd name="T35" fmla="*/ 68 h 252"/>
                <a:gd name="T36" fmla="*/ 48 w 256"/>
                <a:gd name="T37" fmla="*/ 68 h 252"/>
                <a:gd name="T38" fmla="*/ 48 w 256"/>
                <a:gd name="T39" fmla="*/ 208 h 252"/>
                <a:gd name="T40" fmla="*/ 187 w 256"/>
                <a:gd name="T41" fmla="*/ 208 h 252"/>
                <a:gd name="T42" fmla="*/ 187 w 256"/>
                <a:gd name="T43" fmla="*/ 23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6" h="252">
                  <a:moveTo>
                    <a:pt x="234" y="186"/>
                  </a:moveTo>
                  <a:lnTo>
                    <a:pt x="69" y="186"/>
                  </a:lnTo>
                  <a:lnTo>
                    <a:pt x="69" y="21"/>
                  </a:lnTo>
                  <a:lnTo>
                    <a:pt x="126" y="21"/>
                  </a:lnTo>
                  <a:lnTo>
                    <a:pt x="126" y="0"/>
                  </a:lnTo>
                  <a:lnTo>
                    <a:pt x="48" y="0"/>
                  </a:lnTo>
                  <a:lnTo>
                    <a:pt x="48" y="45"/>
                  </a:lnTo>
                  <a:lnTo>
                    <a:pt x="0" y="45"/>
                  </a:lnTo>
                  <a:lnTo>
                    <a:pt x="0" y="252"/>
                  </a:lnTo>
                  <a:lnTo>
                    <a:pt x="208" y="252"/>
                  </a:lnTo>
                  <a:lnTo>
                    <a:pt x="208" y="208"/>
                  </a:lnTo>
                  <a:lnTo>
                    <a:pt x="256" y="208"/>
                  </a:lnTo>
                  <a:lnTo>
                    <a:pt x="256" y="130"/>
                  </a:lnTo>
                  <a:lnTo>
                    <a:pt x="234" y="130"/>
                  </a:lnTo>
                  <a:lnTo>
                    <a:pt x="234" y="186"/>
                  </a:lnTo>
                  <a:close/>
                  <a:moveTo>
                    <a:pt x="187" y="231"/>
                  </a:moveTo>
                  <a:lnTo>
                    <a:pt x="24" y="231"/>
                  </a:lnTo>
                  <a:lnTo>
                    <a:pt x="24" y="68"/>
                  </a:lnTo>
                  <a:lnTo>
                    <a:pt x="48" y="68"/>
                  </a:lnTo>
                  <a:lnTo>
                    <a:pt x="48" y="208"/>
                  </a:lnTo>
                  <a:lnTo>
                    <a:pt x="187" y="208"/>
                  </a:lnTo>
                  <a:lnTo>
                    <a:pt x="187" y="2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71" name="淘宝店chenying0907 31"/>
            <p:cNvSpPr/>
            <p:nvPr/>
          </p:nvSpPr>
          <p:spPr bwMode="auto">
            <a:xfrm>
              <a:off x="145" y="0"/>
              <a:ext cx="111" cy="111"/>
            </a:xfrm>
            <a:custGeom>
              <a:avLst/>
              <a:gdLst>
                <a:gd name="T0" fmla="*/ 18 w 111"/>
                <a:gd name="T1" fmla="*/ 0 h 111"/>
                <a:gd name="T2" fmla="*/ 18 w 111"/>
                <a:gd name="T3" fmla="*/ 21 h 111"/>
                <a:gd name="T4" fmla="*/ 73 w 111"/>
                <a:gd name="T5" fmla="*/ 21 h 111"/>
                <a:gd name="T6" fmla="*/ 0 w 111"/>
                <a:gd name="T7" fmla="*/ 94 h 111"/>
                <a:gd name="T8" fmla="*/ 14 w 111"/>
                <a:gd name="T9" fmla="*/ 111 h 111"/>
                <a:gd name="T10" fmla="*/ 89 w 111"/>
                <a:gd name="T11" fmla="*/ 37 h 111"/>
                <a:gd name="T12" fmla="*/ 89 w 111"/>
                <a:gd name="T13" fmla="*/ 92 h 111"/>
                <a:gd name="T14" fmla="*/ 111 w 111"/>
                <a:gd name="T15" fmla="*/ 92 h 111"/>
                <a:gd name="T16" fmla="*/ 111 w 111"/>
                <a:gd name="T17" fmla="*/ 0 h 111"/>
                <a:gd name="T18" fmla="*/ 18 w 111"/>
                <a:gd name="T1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11">
                  <a:moveTo>
                    <a:pt x="18" y="0"/>
                  </a:moveTo>
                  <a:lnTo>
                    <a:pt x="18" y="21"/>
                  </a:lnTo>
                  <a:lnTo>
                    <a:pt x="73" y="21"/>
                  </a:lnTo>
                  <a:lnTo>
                    <a:pt x="0" y="94"/>
                  </a:lnTo>
                  <a:lnTo>
                    <a:pt x="14" y="111"/>
                  </a:lnTo>
                  <a:lnTo>
                    <a:pt x="89" y="37"/>
                  </a:lnTo>
                  <a:lnTo>
                    <a:pt x="89" y="92"/>
                  </a:lnTo>
                  <a:lnTo>
                    <a:pt x="111" y="92"/>
                  </a:lnTo>
                  <a:lnTo>
                    <a:pt x="111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5872" name="PA_淘宝店chenying0907 3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72001" y="1682026"/>
            <a:ext cx="1368425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b="1" dirty="0">
                <a:solidFill>
                  <a:schemeClr val="bg1"/>
                </a:solidFill>
              </a:rPr>
              <a:t>TOPIC HEAER ONE</a:t>
            </a:r>
            <a:endParaRPr lang="zh-CN" altLang="en-US" sz="10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800" dirty="0">
                <a:solidFill>
                  <a:schemeClr val="bg1"/>
                </a:solidFill>
              </a:rPr>
              <a:t>We have many PowerPoint </a:t>
            </a:r>
            <a:r>
              <a:rPr lang="zh-CN" altLang="en-US" sz="800" dirty="0">
                <a:solidFill>
                  <a:schemeClr val="bg1"/>
                </a:solidFill>
              </a:rPr>
              <a:t>templates</a:t>
            </a:r>
            <a:r>
              <a:rPr lang="en-US" altLang="zh-CN" sz="800" dirty="0">
                <a:solidFill>
                  <a:schemeClr val="bg1"/>
                </a:solidFill>
              </a:rPr>
              <a:t> that has bee specifically designed</a:t>
            </a:r>
            <a:r>
              <a:rPr lang="zh-CN" altLang="en-US" sz="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5873" name="PA_淘宝店chenying0907 33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55876" y="3698774"/>
            <a:ext cx="1368425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b="1">
                <a:solidFill>
                  <a:schemeClr val="bg1"/>
                </a:solidFill>
              </a:rPr>
              <a:t>TOPIC HEADER TWO</a:t>
            </a:r>
            <a:endParaRPr lang="zh-CN" altLang="en-US" sz="100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800">
                <a:solidFill>
                  <a:schemeClr val="bg1"/>
                </a:solidFill>
              </a:rPr>
              <a:t>We have many PowerPoint </a:t>
            </a:r>
            <a:r>
              <a:rPr lang="zh-CN" altLang="en-US" sz="800">
                <a:solidFill>
                  <a:schemeClr val="bg1"/>
                </a:solidFill>
              </a:rPr>
              <a:t>templates</a:t>
            </a:r>
            <a:r>
              <a:rPr lang="en-US" altLang="zh-CN" sz="800">
                <a:solidFill>
                  <a:schemeClr val="bg1"/>
                </a:solidFill>
              </a:rPr>
              <a:t> that has been specifically designed</a:t>
            </a:r>
            <a:r>
              <a:rPr lang="zh-CN" altLang="en-US" sz="80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45" name="PA_淘宝店chenying0907 44"/>
          <p:cNvGrpSpPr/>
          <p:nvPr>
            <p:custDataLst>
              <p:tags r:id="rId7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46" name="淘宝店chenying0907 37"/>
            <p:cNvSpPr/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淘宝店chenying0907 38"/>
            <p:cNvSpPr/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淘宝店chenying0907 39"/>
            <p:cNvSpPr/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9" name="PA_文本框 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35359" y="184337"/>
            <a:ext cx="86086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i="1" dirty="0"/>
              <a:t>IV.C. Empirical Strategy and Relationship with the Theoretical Framework</a:t>
            </a:r>
            <a:endParaRPr lang="en-US" altLang="zh-CN" sz="20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0B348EA2-800D-4F92-8FC8-5C7916BF0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083" y="502838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02C2049-D3B9-4552-8284-C43D2C8585DE}"/>
              </a:ext>
            </a:extLst>
          </p:cNvPr>
          <p:cNvSpPr/>
          <p:nvPr/>
        </p:nvSpPr>
        <p:spPr>
          <a:xfrm>
            <a:off x="521817" y="525862"/>
            <a:ext cx="6863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NewCenturySchlbk-Italic"/>
              </a:rPr>
              <a:t>Coverage Characteristics and Construction of the Cost Variable</a:t>
            </a:r>
            <a:endParaRPr lang="zh-CN" altLang="en-US" dirty="0"/>
          </a:p>
        </p:txBody>
      </p:sp>
      <p:sp>
        <p:nvSpPr>
          <p:cNvPr id="26" name="矩形 7">
            <a:extLst>
              <a:ext uri="{FF2B5EF4-FFF2-40B4-BE49-F238E27FC236}">
                <a16:creationId xmlns:a16="http://schemas.microsoft.com/office/drawing/2014/main" id="{D8ECB340-0E31-4902-9A7F-DDD10EF10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502495"/>
            <a:ext cx="2057400" cy="65087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F659FC1-E0BF-420C-89AC-4397244D18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7616" y="928922"/>
            <a:ext cx="3704344" cy="414235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F3D1722-CB76-4409-8E1E-8396F9E1D3E6}"/>
              </a:ext>
            </a:extLst>
          </p:cNvPr>
          <p:cNvSpPr/>
          <p:nvPr/>
        </p:nvSpPr>
        <p:spPr>
          <a:xfrm>
            <a:off x="4511676" y="1299072"/>
            <a:ext cx="3732732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/>
              <a:t>Show us</a:t>
            </a:r>
            <a:r>
              <a:rPr lang="zh-CN" altLang="en-US" dirty="0"/>
              <a:t>：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Major differences in consumer cost</a:t>
            </a:r>
          </a:p>
          <a:p>
            <a:r>
              <a:rPr lang="en-US" altLang="zh-CN" dirty="0"/>
              <a:t>sharing between the two coverage options. </a:t>
            </a:r>
          </a:p>
          <a:p>
            <a:r>
              <a:rPr lang="en-US" altLang="zh-CN" dirty="0"/>
              <a:t>Cost-sharing rules differ depending on whether spending is 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in-network</a:t>
            </a:r>
            <a:r>
              <a:rPr lang="en-US" altLang="zh-CN" dirty="0"/>
              <a:t> or 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out-of-network</a:t>
            </a:r>
            <a:r>
              <a:rPr lang="en-US" altLang="zh-CN" sz="1400" dirty="0"/>
              <a:t>.(Although the vast majority of spending (96%) occurs in-network, about 25% of the individuals in our baseline sample file at least one claim out of network, making </a:t>
            </a:r>
            <a:r>
              <a:rPr lang="en-US" altLang="zh-CN" sz="1400" dirty="0">
                <a:solidFill>
                  <a:schemeClr val="accent1">
                    <a:lumMod val="50000"/>
                  </a:schemeClr>
                </a:solidFill>
              </a:rPr>
              <a:t>the out-of-network coverage an important part of the analysis</a:t>
            </a:r>
            <a:r>
              <a:rPr lang="en-US" altLang="zh-CN" sz="1400" dirty="0"/>
              <a:t>)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893120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0" advClick="0">
        <p:wipe/>
      </p:transition>
    </mc:Choice>
    <mc:Fallback>
      <p:transition spd="slow" advClick="0">
        <p:wip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57" name="PA_淘宝店chenying0907 17"/>
          <p:cNvGrpSpPr/>
          <p:nvPr>
            <p:custDataLst>
              <p:tags r:id="rId1"/>
            </p:custDataLst>
          </p:nvPr>
        </p:nvGrpSpPr>
        <p:grpSpPr bwMode="auto">
          <a:xfrm>
            <a:off x="7385050" y="3088986"/>
            <a:ext cx="357188" cy="460517"/>
            <a:chOff x="0" y="0"/>
            <a:chExt cx="225" cy="290"/>
          </a:xfrm>
        </p:grpSpPr>
        <p:sp>
          <p:nvSpPr>
            <p:cNvPr id="35858" name="淘宝店chenying0907 18"/>
            <p:cNvSpPr/>
            <p:nvPr/>
          </p:nvSpPr>
          <p:spPr bwMode="auto">
            <a:xfrm>
              <a:off x="0" y="0"/>
              <a:ext cx="225" cy="290"/>
            </a:xfrm>
            <a:custGeom>
              <a:avLst/>
              <a:gdLst>
                <a:gd name="T0" fmla="*/ 21 w 95"/>
                <a:gd name="T1" fmla="*/ 112 h 123"/>
                <a:gd name="T2" fmla="*/ 11 w 95"/>
                <a:gd name="T3" fmla="*/ 112 h 123"/>
                <a:gd name="T4" fmla="*/ 11 w 95"/>
                <a:gd name="T5" fmla="*/ 10 h 123"/>
                <a:gd name="T6" fmla="*/ 90 w 95"/>
                <a:gd name="T7" fmla="*/ 10 h 123"/>
                <a:gd name="T8" fmla="*/ 95 w 95"/>
                <a:gd name="T9" fmla="*/ 5 h 123"/>
                <a:gd name="T10" fmla="*/ 90 w 95"/>
                <a:gd name="T11" fmla="*/ 0 h 123"/>
                <a:gd name="T12" fmla="*/ 5 w 95"/>
                <a:gd name="T13" fmla="*/ 0 h 123"/>
                <a:gd name="T14" fmla="*/ 0 w 95"/>
                <a:gd name="T15" fmla="*/ 5 h 123"/>
                <a:gd name="T16" fmla="*/ 0 w 95"/>
                <a:gd name="T17" fmla="*/ 118 h 123"/>
                <a:gd name="T18" fmla="*/ 5 w 95"/>
                <a:gd name="T19" fmla="*/ 123 h 123"/>
                <a:gd name="T20" fmla="*/ 21 w 95"/>
                <a:gd name="T21" fmla="*/ 123 h 123"/>
                <a:gd name="T22" fmla="*/ 26 w 95"/>
                <a:gd name="T23" fmla="*/ 118 h 123"/>
                <a:gd name="T24" fmla="*/ 21 w 95"/>
                <a:gd name="T25" fmla="*/ 11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21" y="112"/>
                  </a:moveTo>
                  <a:cubicBezTo>
                    <a:pt x="11" y="112"/>
                    <a:pt x="11" y="112"/>
                    <a:pt x="11" y="112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3" y="10"/>
                    <a:pt x="95" y="8"/>
                    <a:pt x="95" y="5"/>
                  </a:cubicBezTo>
                  <a:cubicBezTo>
                    <a:pt x="95" y="2"/>
                    <a:pt x="93" y="0"/>
                    <a:pt x="9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1"/>
                    <a:pt x="2" y="123"/>
                    <a:pt x="5" y="123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4" y="123"/>
                    <a:pt x="26" y="121"/>
                    <a:pt x="26" y="118"/>
                  </a:cubicBezTo>
                  <a:cubicBezTo>
                    <a:pt x="26" y="115"/>
                    <a:pt x="24" y="112"/>
                    <a:pt x="21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59" name="淘宝店chenying0907 19"/>
            <p:cNvSpPr/>
            <p:nvPr/>
          </p:nvSpPr>
          <p:spPr bwMode="auto">
            <a:xfrm>
              <a:off x="142" y="170"/>
              <a:ext cx="83" cy="120"/>
            </a:xfrm>
            <a:custGeom>
              <a:avLst/>
              <a:gdLst>
                <a:gd name="T0" fmla="*/ 30 w 35"/>
                <a:gd name="T1" fmla="*/ 0 h 51"/>
                <a:gd name="T2" fmla="*/ 25 w 35"/>
                <a:gd name="T3" fmla="*/ 5 h 51"/>
                <a:gd name="T4" fmla="*/ 25 w 35"/>
                <a:gd name="T5" fmla="*/ 40 h 51"/>
                <a:gd name="T6" fmla="*/ 5 w 35"/>
                <a:gd name="T7" fmla="*/ 40 h 51"/>
                <a:gd name="T8" fmla="*/ 0 w 35"/>
                <a:gd name="T9" fmla="*/ 46 h 51"/>
                <a:gd name="T10" fmla="*/ 5 w 35"/>
                <a:gd name="T11" fmla="*/ 51 h 51"/>
                <a:gd name="T12" fmla="*/ 30 w 35"/>
                <a:gd name="T13" fmla="*/ 51 h 51"/>
                <a:gd name="T14" fmla="*/ 34 w 35"/>
                <a:gd name="T15" fmla="*/ 49 h 51"/>
                <a:gd name="T16" fmla="*/ 35 w 35"/>
                <a:gd name="T17" fmla="*/ 46 h 51"/>
                <a:gd name="T18" fmla="*/ 35 w 35"/>
                <a:gd name="T19" fmla="*/ 5 h 51"/>
                <a:gd name="T20" fmla="*/ 30 w 35"/>
                <a:gd name="T2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51">
                  <a:moveTo>
                    <a:pt x="30" y="0"/>
                  </a:moveTo>
                  <a:cubicBezTo>
                    <a:pt x="27" y="0"/>
                    <a:pt x="25" y="2"/>
                    <a:pt x="25" y="5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2" y="40"/>
                    <a:pt x="0" y="43"/>
                    <a:pt x="0" y="46"/>
                  </a:cubicBezTo>
                  <a:cubicBezTo>
                    <a:pt x="0" y="49"/>
                    <a:pt x="2" y="51"/>
                    <a:pt x="5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2" y="51"/>
                    <a:pt x="33" y="50"/>
                    <a:pt x="34" y="49"/>
                  </a:cubicBezTo>
                  <a:cubicBezTo>
                    <a:pt x="35" y="48"/>
                    <a:pt x="35" y="47"/>
                    <a:pt x="35" y="46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2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0" name="淘宝店chenying0907 20"/>
            <p:cNvSpPr>
              <a:spLocks noEditPoints="1"/>
            </p:cNvSpPr>
            <p:nvPr/>
          </p:nvSpPr>
          <p:spPr bwMode="auto">
            <a:xfrm>
              <a:off x="81" y="59"/>
              <a:ext cx="141" cy="205"/>
            </a:xfrm>
            <a:custGeom>
              <a:avLst/>
              <a:gdLst>
                <a:gd name="T0" fmla="*/ 52 w 60"/>
                <a:gd name="T1" fmla="*/ 2 h 87"/>
                <a:gd name="T2" fmla="*/ 46 w 60"/>
                <a:gd name="T3" fmla="*/ 0 h 87"/>
                <a:gd name="T4" fmla="*/ 35 w 60"/>
                <a:gd name="T5" fmla="*/ 7 h 87"/>
                <a:gd name="T6" fmla="*/ 1 w 60"/>
                <a:gd name="T7" fmla="*/ 66 h 87"/>
                <a:gd name="T8" fmla="*/ 0 w 60"/>
                <a:gd name="T9" fmla="*/ 69 h 87"/>
                <a:gd name="T10" fmla="*/ 0 w 60"/>
                <a:gd name="T11" fmla="*/ 82 h 87"/>
                <a:gd name="T12" fmla="*/ 3 w 60"/>
                <a:gd name="T13" fmla="*/ 87 h 87"/>
                <a:gd name="T14" fmla="*/ 6 w 60"/>
                <a:gd name="T15" fmla="*/ 87 h 87"/>
                <a:gd name="T16" fmla="*/ 8 w 60"/>
                <a:gd name="T17" fmla="*/ 87 h 87"/>
                <a:gd name="T18" fmla="*/ 20 w 60"/>
                <a:gd name="T19" fmla="*/ 80 h 87"/>
                <a:gd name="T20" fmla="*/ 22 w 60"/>
                <a:gd name="T21" fmla="*/ 78 h 87"/>
                <a:gd name="T22" fmla="*/ 56 w 60"/>
                <a:gd name="T23" fmla="*/ 19 h 87"/>
                <a:gd name="T24" fmla="*/ 52 w 60"/>
                <a:gd name="T25" fmla="*/ 2 h 87"/>
                <a:gd name="T26" fmla="*/ 47 w 60"/>
                <a:gd name="T27" fmla="*/ 14 h 87"/>
                <a:gd name="T28" fmla="*/ 14 w 60"/>
                <a:gd name="T29" fmla="*/ 72 h 87"/>
                <a:gd name="T30" fmla="*/ 11 w 60"/>
                <a:gd name="T31" fmla="*/ 73 h 87"/>
                <a:gd name="T32" fmla="*/ 11 w 60"/>
                <a:gd name="T33" fmla="*/ 70 h 87"/>
                <a:gd name="T34" fmla="*/ 44 w 60"/>
                <a:gd name="T35" fmla="*/ 12 h 87"/>
                <a:gd name="T36" fmla="*/ 47 w 60"/>
                <a:gd name="T37" fmla="*/ 11 h 87"/>
                <a:gd name="T38" fmla="*/ 47 w 60"/>
                <a:gd name="T39" fmla="*/ 1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87">
                  <a:moveTo>
                    <a:pt x="52" y="2"/>
                  </a:moveTo>
                  <a:cubicBezTo>
                    <a:pt x="50" y="1"/>
                    <a:pt x="48" y="0"/>
                    <a:pt x="46" y="0"/>
                  </a:cubicBezTo>
                  <a:cubicBezTo>
                    <a:pt x="41" y="0"/>
                    <a:pt x="37" y="3"/>
                    <a:pt x="35" y="7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0" y="67"/>
                    <a:pt x="0" y="68"/>
                    <a:pt x="0" y="69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4"/>
                    <a:pt x="1" y="86"/>
                    <a:pt x="3" y="87"/>
                  </a:cubicBezTo>
                  <a:cubicBezTo>
                    <a:pt x="4" y="87"/>
                    <a:pt x="5" y="87"/>
                    <a:pt x="6" y="87"/>
                  </a:cubicBezTo>
                  <a:cubicBezTo>
                    <a:pt x="7" y="87"/>
                    <a:pt x="7" y="87"/>
                    <a:pt x="8" y="87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1" y="80"/>
                    <a:pt x="22" y="79"/>
                    <a:pt x="22" y="78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60" y="13"/>
                    <a:pt x="58" y="6"/>
                    <a:pt x="52" y="2"/>
                  </a:cubicBezTo>
                  <a:close/>
                  <a:moveTo>
                    <a:pt x="47" y="14"/>
                  </a:moveTo>
                  <a:cubicBezTo>
                    <a:pt x="14" y="72"/>
                    <a:pt x="14" y="72"/>
                    <a:pt x="14" y="72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1"/>
                    <a:pt x="46" y="11"/>
                    <a:pt x="47" y="11"/>
                  </a:cubicBezTo>
                  <a:cubicBezTo>
                    <a:pt x="47" y="12"/>
                    <a:pt x="48" y="13"/>
                    <a:pt x="47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1" name="淘宝店chenying0907 21"/>
            <p:cNvSpPr/>
            <p:nvPr/>
          </p:nvSpPr>
          <p:spPr bwMode="auto">
            <a:xfrm>
              <a:off x="41" y="83"/>
              <a:ext cx="89" cy="23"/>
            </a:xfrm>
            <a:custGeom>
              <a:avLst/>
              <a:gdLst>
                <a:gd name="T0" fmla="*/ 38 w 38"/>
                <a:gd name="T1" fmla="*/ 5 h 10"/>
                <a:gd name="T2" fmla="*/ 32 w 38"/>
                <a:gd name="T3" fmla="*/ 0 h 10"/>
                <a:gd name="T4" fmla="*/ 6 w 38"/>
                <a:gd name="T5" fmla="*/ 0 h 10"/>
                <a:gd name="T6" fmla="*/ 0 w 38"/>
                <a:gd name="T7" fmla="*/ 5 h 10"/>
                <a:gd name="T8" fmla="*/ 6 w 38"/>
                <a:gd name="T9" fmla="*/ 10 h 10"/>
                <a:gd name="T10" fmla="*/ 32 w 38"/>
                <a:gd name="T11" fmla="*/ 10 h 10"/>
                <a:gd name="T12" fmla="*/ 38 w 38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0">
                  <a:moveTo>
                    <a:pt x="38" y="5"/>
                  </a:moveTo>
                  <a:cubicBezTo>
                    <a:pt x="38" y="2"/>
                    <a:pt x="35" y="0"/>
                    <a:pt x="3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5" y="10"/>
                    <a:pt x="38" y="8"/>
                    <a:pt x="38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2" name="淘宝店chenying0907 22"/>
            <p:cNvSpPr/>
            <p:nvPr/>
          </p:nvSpPr>
          <p:spPr bwMode="auto">
            <a:xfrm>
              <a:off x="41" y="132"/>
              <a:ext cx="56" cy="24"/>
            </a:xfrm>
            <a:custGeom>
              <a:avLst/>
              <a:gdLst>
                <a:gd name="T0" fmla="*/ 6 w 24"/>
                <a:gd name="T1" fmla="*/ 0 h 10"/>
                <a:gd name="T2" fmla="*/ 0 w 24"/>
                <a:gd name="T3" fmla="*/ 5 h 10"/>
                <a:gd name="T4" fmla="*/ 6 w 24"/>
                <a:gd name="T5" fmla="*/ 10 h 10"/>
                <a:gd name="T6" fmla="*/ 19 w 24"/>
                <a:gd name="T7" fmla="*/ 10 h 10"/>
                <a:gd name="T8" fmla="*/ 24 w 24"/>
                <a:gd name="T9" fmla="*/ 5 h 10"/>
                <a:gd name="T10" fmla="*/ 19 w 24"/>
                <a:gd name="T11" fmla="*/ 0 h 10"/>
                <a:gd name="T12" fmla="*/ 6 w 2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0"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10"/>
                    <a:pt x="24" y="8"/>
                    <a:pt x="24" y="5"/>
                  </a:cubicBezTo>
                  <a:cubicBezTo>
                    <a:pt x="24" y="2"/>
                    <a:pt x="22" y="0"/>
                    <a:pt x="19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3" name="PA_淘宝店chenying0907 23"/>
          <p:cNvGrpSpPr/>
          <p:nvPr>
            <p:custDataLst>
              <p:tags r:id="rId2"/>
            </p:custDataLst>
          </p:nvPr>
        </p:nvGrpSpPr>
        <p:grpSpPr bwMode="auto">
          <a:xfrm>
            <a:off x="6661151" y="1734430"/>
            <a:ext cx="442913" cy="443049"/>
            <a:chOff x="0" y="0"/>
            <a:chExt cx="279" cy="279"/>
          </a:xfrm>
        </p:grpSpPr>
        <p:sp>
          <p:nvSpPr>
            <p:cNvPr id="35864" name="淘宝店chenying0907 24"/>
            <p:cNvSpPr>
              <a:spLocks noEditPoints="1"/>
            </p:cNvSpPr>
            <p:nvPr/>
          </p:nvSpPr>
          <p:spPr bwMode="auto">
            <a:xfrm>
              <a:off x="0" y="0"/>
              <a:ext cx="279" cy="279"/>
            </a:xfrm>
            <a:custGeom>
              <a:avLst/>
              <a:gdLst>
                <a:gd name="T0" fmla="*/ 114 w 118"/>
                <a:gd name="T1" fmla="*/ 46 h 118"/>
                <a:gd name="T2" fmla="*/ 103 w 118"/>
                <a:gd name="T3" fmla="*/ 38 h 118"/>
                <a:gd name="T4" fmla="*/ 107 w 118"/>
                <a:gd name="T5" fmla="*/ 24 h 118"/>
                <a:gd name="T6" fmla="*/ 89 w 118"/>
                <a:gd name="T7" fmla="*/ 11 h 118"/>
                <a:gd name="T8" fmla="*/ 76 w 118"/>
                <a:gd name="T9" fmla="*/ 13 h 118"/>
                <a:gd name="T10" fmla="*/ 68 w 118"/>
                <a:gd name="T11" fmla="*/ 1 h 118"/>
                <a:gd name="T12" fmla="*/ 46 w 118"/>
                <a:gd name="T13" fmla="*/ 4 h 118"/>
                <a:gd name="T14" fmla="*/ 39 w 118"/>
                <a:gd name="T15" fmla="*/ 15 h 118"/>
                <a:gd name="T16" fmla="*/ 24 w 118"/>
                <a:gd name="T17" fmla="*/ 11 h 118"/>
                <a:gd name="T18" fmla="*/ 11 w 118"/>
                <a:gd name="T19" fmla="*/ 29 h 118"/>
                <a:gd name="T20" fmla="*/ 14 w 118"/>
                <a:gd name="T21" fmla="*/ 43 h 118"/>
                <a:gd name="T22" fmla="*/ 1 w 118"/>
                <a:gd name="T23" fmla="*/ 50 h 118"/>
                <a:gd name="T24" fmla="*/ 1 w 118"/>
                <a:gd name="T25" fmla="*/ 68 h 118"/>
                <a:gd name="T26" fmla="*/ 14 w 118"/>
                <a:gd name="T27" fmla="*/ 75 h 118"/>
                <a:gd name="T28" fmla="*/ 11 w 118"/>
                <a:gd name="T29" fmla="*/ 89 h 118"/>
                <a:gd name="T30" fmla="*/ 24 w 118"/>
                <a:gd name="T31" fmla="*/ 106 h 118"/>
                <a:gd name="T32" fmla="*/ 39 w 118"/>
                <a:gd name="T33" fmla="*/ 103 h 118"/>
                <a:gd name="T34" fmla="*/ 46 w 118"/>
                <a:gd name="T35" fmla="*/ 114 h 118"/>
                <a:gd name="T36" fmla="*/ 59 w 118"/>
                <a:gd name="T37" fmla="*/ 118 h 118"/>
                <a:gd name="T38" fmla="*/ 72 w 118"/>
                <a:gd name="T39" fmla="*/ 114 h 118"/>
                <a:gd name="T40" fmla="*/ 80 w 118"/>
                <a:gd name="T41" fmla="*/ 103 h 118"/>
                <a:gd name="T42" fmla="*/ 94 w 118"/>
                <a:gd name="T43" fmla="*/ 106 h 118"/>
                <a:gd name="T44" fmla="*/ 107 w 118"/>
                <a:gd name="T45" fmla="*/ 89 h 118"/>
                <a:gd name="T46" fmla="*/ 105 w 118"/>
                <a:gd name="T47" fmla="*/ 75 h 118"/>
                <a:gd name="T48" fmla="*/ 118 w 118"/>
                <a:gd name="T49" fmla="*/ 68 h 118"/>
                <a:gd name="T50" fmla="*/ 118 w 118"/>
                <a:gd name="T51" fmla="*/ 50 h 118"/>
                <a:gd name="T52" fmla="*/ 99 w 118"/>
                <a:gd name="T53" fmla="*/ 66 h 118"/>
                <a:gd name="T54" fmla="*/ 93 w 118"/>
                <a:gd name="T55" fmla="*/ 77 h 118"/>
                <a:gd name="T56" fmla="*/ 97 w 118"/>
                <a:gd name="T57" fmla="*/ 90 h 118"/>
                <a:gd name="T58" fmla="*/ 82 w 118"/>
                <a:gd name="T59" fmla="*/ 92 h 118"/>
                <a:gd name="T60" fmla="*/ 70 w 118"/>
                <a:gd name="T61" fmla="*/ 96 h 118"/>
                <a:gd name="T62" fmla="*/ 64 w 118"/>
                <a:gd name="T63" fmla="*/ 107 h 118"/>
                <a:gd name="T64" fmla="*/ 52 w 118"/>
                <a:gd name="T65" fmla="*/ 99 h 118"/>
                <a:gd name="T66" fmla="*/ 41 w 118"/>
                <a:gd name="T67" fmla="*/ 93 h 118"/>
                <a:gd name="T68" fmla="*/ 28 w 118"/>
                <a:gd name="T69" fmla="*/ 96 h 118"/>
                <a:gd name="T70" fmla="*/ 26 w 118"/>
                <a:gd name="T71" fmla="*/ 82 h 118"/>
                <a:gd name="T72" fmla="*/ 23 w 118"/>
                <a:gd name="T73" fmla="*/ 70 h 118"/>
                <a:gd name="T74" fmla="*/ 11 w 118"/>
                <a:gd name="T75" fmla="*/ 63 h 118"/>
                <a:gd name="T76" fmla="*/ 11 w 118"/>
                <a:gd name="T77" fmla="*/ 54 h 118"/>
                <a:gd name="T78" fmla="*/ 23 w 118"/>
                <a:gd name="T79" fmla="*/ 48 h 118"/>
                <a:gd name="T80" fmla="*/ 26 w 118"/>
                <a:gd name="T81" fmla="*/ 36 h 118"/>
                <a:gd name="T82" fmla="*/ 28 w 118"/>
                <a:gd name="T83" fmla="*/ 21 h 118"/>
                <a:gd name="T84" fmla="*/ 41 w 118"/>
                <a:gd name="T85" fmla="*/ 25 h 118"/>
                <a:gd name="T86" fmla="*/ 52 w 118"/>
                <a:gd name="T87" fmla="*/ 19 h 118"/>
                <a:gd name="T88" fmla="*/ 64 w 118"/>
                <a:gd name="T89" fmla="*/ 10 h 118"/>
                <a:gd name="T90" fmla="*/ 70 w 118"/>
                <a:gd name="T91" fmla="*/ 22 h 118"/>
                <a:gd name="T92" fmla="*/ 82 w 118"/>
                <a:gd name="T93" fmla="*/ 25 h 118"/>
                <a:gd name="T94" fmla="*/ 97 w 118"/>
                <a:gd name="T95" fmla="*/ 28 h 118"/>
                <a:gd name="T96" fmla="*/ 93 w 118"/>
                <a:gd name="T97" fmla="*/ 41 h 118"/>
                <a:gd name="T98" fmla="*/ 99 w 118"/>
                <a:gd name="T99" fmla="*/ 51 h 118"/>
                <a:gd name="T100" fmla="*/ 108 w 118"/>
                <a:gd name="T101" fmla="*/ 5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8" h="118">
                  <a:moveTo>
                    <a:pt x="118" y="50"/>
                  </a:moveTo>
                  <a:cubicBezTo>
                    <a:pt x="117" y="48"/>
                    <a:pt x="116" y="46"/>
                    <a:pt x="114" y="46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4" y="41"/>
                    <a:pt x="104" y="39"/>
                    <a:pt x="103" y="38"/>
                  </a:cubicBezTo>
                  <a:cubicBezTo>
                    <a:pt x="107" y="29"/>
                    <a:pt x="107" y="29"/>
                    <a:pt x="107" y="29"/>
                  </a:cubicBezTo>
                  <a:cubicBezTo>
                    <a:pt x="108" y="27"/>
                    <a:pt x="108" y="25"/>
                    <a:pt x="107" y="24"/>
                  </a:cubicBezTo>
                  <a:cubicBezTo>
                    <a:pt x="103" y="19"/>
                    <a:pt x="99" y="15"/>
                    <a:pt x="94" y="11"/>
                  </a:cubicBezTo>
                  <a:cubicBezTo>
                    <a:pt x="93" y="10"/>
                    <a:pt x="91" y="10"/>
                    <a:pt x="89" y="11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79" y="14"/>
                    <a:pt x="77" y="14"/>
                    <a:pt x="76" y="13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2"/>
                    <a:pt x="70" y="1"/>
                    <a:pt x="68" y="1"/>
                  </a:cubicBezTo>
                  <a:cubicBezTo>
                    <a:pt x="62" y="0"/>
                    <a:pt x="57" y="0"/>
                    <a:pt x="50" y="1"/>
                  </a:cubicBezTo>
                  <a:cubicBezTo>
                    <a:pt x="49" y="1"/>
                    <a:pt x="47" y="2"/>
                    <a:pt x="46" y="4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2" y="14"/>
                    <a:pt x="40" y="14"/>
                    <a:pt x="39" y="15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8" y="10"/>
                    <a:pt x="26" y="10"/>
                    <a:pt x="24" y="11"/>
                  </a:cubicBezTo>
                  <a:cubicBezTo>
                    <a:pt x="20" y="15"/>
                    <a:pt x="15" y="19"/>
                    <a:pt x="12" y="24"/>
                  </a:cubicBezTo>
                  <a:cubicBezTo>
                    <a:pt x="11" y="25"/>
                    <a:pt x="11" y="27"/>
                    <a:pt x="11" y="2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5" y="39"/>
                    <a:pt x="14" y="41"/>
                    <a:pt x="14" y="43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3" y="46"/>
                    <a:pt x="1" y="48"/>
                    <a:pt x="1" y="50"/>
                  </a:cubicBezTo>
                  <a:cubicBezTo>
                    <a:pt x="1" y="53"/>
                    <a:pt x="0" y="56"/>
                    <a:pt x="0" y="59"/>
                  </a:cubicBezTo>
                  <a:cubicBezTo>
                    <a:pt x="0" y="62"/>
                    <a:pt x="1" y="64"/>
                    <a:pt x="1" y="68"/>
                  </a:cubicBezTo>
                  <a:cubicBezTo>
                    <a:pt x="1" y="70"/>
                    <a:pt x="3" y="71"/>
                    <a:pt x="4" y="72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7"/>
                    <a:pt x="15" y="78"/>
                    <a:pt x="16" y="80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11" y="90"/>
                    <a:pt x="11" y="92"/>
                    <a:pt x="12" y="94"/>
                  </a:cubicBezTo>
                  <a:cubicBezTo>
                    <a:pt x="15" y="99"/>
                    <a:pt x="20" y="103"/>
                    <a:pt x="24" y="106"/>
                  </a:cubicBezTo>
                  <a:cubicBezTo>
                    <a:pt x="26" y="107"/>
                    <a:pt x="28" y="108"/>
                    <a:pt x="30" y="107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40" y="103"/>
                    <a:pt x="42" y="104"/>
                    <a:pt x="43" y="10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7" y="116"/>
                    <a:pt x="49" y="117"/>
                    <a:pt x="50" y="117"/>
                  </a:cubicBezTo>
                  <a:cubicBezTo>
                    <a:pt x="54" y="118"/>
                    <a:pt x="57" y="118"/>
                    <a:pt x="59" y="118"/>
                  </a:cubicBezTo>
                  <a:cubicBezTo>
                    <a:pt x="62" y="118"/>
                    <a:pt x="65" y="118"/>
                    <a:pt x="68" y="117"/>
                  </a:cubicBezTo>
                  <a:cubicBezTo>
                    <a:pt x="70" y="117"/>
                    <a:pt x="72" y="116"/>
                    <a:pt x="72" y="114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77" y="104"/>
                    <a:pt x="79" y="103"/>
                    <a:pt x="80" y="103"/>
                  </a:cubicBezTo>
                  <a:cubicBezTo>
                    <a:pt x="89" y="107"/>
                    <a:pt x="89" y="107"/>
                    <a:pt x="89" y="107"/>
                  </a:cubicBezTo>
                  <a:cubicBezTo>
                    <a:pt x="91" y="108"/>
                    <a:pt x="93" y="107"/>
                    <a:pt x="94" y="106"/>
                  </a:cubicBezTo>
                  <a:cubicBezTo>
                    <a:pt x="99" y="103"/>
                    <a:pt x="103" y="99"/>
                    <a:pt x="107" y="94"/>
                  </a:cubicBezTo>
                  <a:cubicBezTo>
                    <a:pt x="108" y="92"/>
                    <a:pt x="108" y="90"/>
                    <a:pt x="107" y="8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4" y="78"/>
                    <a:pt x="104" y="77"/>
                    <a:pt x="105" y="75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6" y="71"/>
                    <a:pt x="117" y="70"/>
                    <a:pt x="118" y="68"/>
                  </a:cubicBezTo>
                  <a:cubicBezTo>
                    <a:pt x="118" y="64"/>
                    <a:pt x="118" y="62"/>
                    <a:pt x="118" y="59"/>
                  </a:cubicBezTo>
                  <a:cubicBezTo>
                    <a:pt x="118" y="56"/>
                    <a:pt x="118" y="53"/>
                    <a:pt x="118" y="50"/>
                  </a:cubicBezTo>
                  <a:close/>
                  <a:moveTo>
                    <a:pt x="108" y="63"/>
                  </a:moveTo>
                  <a:cubicBezTo>
                    <a:pt x="99" y="66"/>
                    <a:pt x="99" y="66"/>
                    <a:pt x="99" y="66"/>
                  </a:cubicBezTo>
                  <a:cubicBezTo>
                    <a:pt x="98" y="67"/>
                    <a:pt x="97" y="68"/>
                    <a:pt x="96" y="70"/>
                  </a:cubicBezTo>
                  <a:cubicBezTo>
                    <a:pt x="95" y="72"/>
                    <a:pt x="94" y="75"/>
                    <a:pt x="93" y="77"/>
                  </a:cubicBezTo>
                  <a:cubicBezTo>
                    <a:pt x="92" y="79"/>
                    <a:pt x="92" y="80"/>
                    <a:pt x="93" y="82"/>
                  </a:cubicBezTo>
                  <a:cubicBezTo>
                    <a:pt x="97" y="90"/>
                    <a:pt x="97" y="90"/>
                    <a:pt x="97" y="90"/>
                  </a:cubicBezTo>
                  <a:cubicBezTo>
                    <a:pt x="95" y="92"/>
                    <a:pt x="93" y="94"/>
                    <a:pt x="91" y="96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1" y="92"/>
                    <a:pt x="79" y="92"/>
                    <a:pt x="78" y="93"/>
                  </a:cubicBezTo>
                  <a:cubicBezTo>
                    <a:pt x="75" y="94"/>
                    <a:pt x="73" y="95"/>
                    <a:pt x="70" y="96"/>
                  </a:cubicBezTo>
                  <a:cubicBezTo>
                    <a:pt x="69" y="96"/>
                    <a:pt x="67" y="97"/>
                    <a:pt x="67" y="99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1" y="108"/>
                    <a:pt x="58" y="108"/>
                    <a:pt x="55" y="107"/>
                  </a:cubicBezTo>
                  <a:cubicBezTo>
                    <a:pt x="52" y="99"/>
                    <a:pt x="52" y="99"/>
                    <a:pt x="52" y="99"/>
                  </a:cubicBezTo>
                  <a:cubicBezTo>
                    <a:pt x="51" y="97"/>
                    <a:pt x="50" y="96"/>
                    <a:pt x="48" y="96"/>
                  </a:cubicBezTo>
                  <a:cubicBezTo>
                    <a:pt x="46" y="95"/>
                    <a:pt x="43" y="94"/>
                    <a:pt x="41" y="93"/>
                  </a:cubicBezTo>
                  <a:cubicBezTo>
                    <a:pt x="40" y="92"/>
                    <a:pt x="38" y="92"/>
                    <a:pt x="36" y="92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6" y="94"/>
                    <a:pt x="24" y="92"/>
                    <a:pt x="22" y="90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0"/>
                    <a:pt x="26" y="79"/>
                    <a:pt x="26" y="77"/>
                  </a:cubicBezTo>
                  <a:cubicBezTo>
                    <a:pt x="24" y="75"/>
                    <a:pt x="23" y="72"/>
                    <a:pt x="23" y="70"/>
                  </a:cubicBezTo>
                  <a:cubicBezTo>
                    <a:pt x="22" y="68"/>
                    <a:pt x="21" y="67"/>
                    <a:pt x="19" y="66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1" y="62"/>
                    <a:pt x="10" y="60"/>
                    <a:pt x="10" y="59"/>
                  </a:cubicBezTo>
                  <a:cubicBezTo>
                    <a:pt x="10" y="57"/>
                    <a:pt x="11" y="56"/>
                    <a:pt x="11" y="54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1" y="51"/>
                    <a:pt x="22" y="49"/>
                    <a:pt x="23" y="48"/>
                  </a:cubicBezTo>
                  <a:cubicBezTo>
                    <a:pt x="23" y="45"/>
                    <a:pt x="24" y="43"/>
                    <a:pt x="26" y="41"/>
                  </a:cubicBezTo>
                  <a:cubicBezTo>
                    <a:pt x="26" y="39"/>
                    <a:pt x="26" y="37"/>
                    <a:pt x="26" y="36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5"/>
                    <a:pt x="26" y="23"/>
                    <a:pt x="28" y="21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8" y="26"/>
                    <a:pt x="40" y="26"/>
                    <a:pt x="41" y="25"/>
                  </a:cubicBezTo>
                  <a:cubicBezTo>
                    <a:pt x="43" y="24"/>
                    <a:pt x="46" y="23"/>
                    <a:pt x="48" y="22"/>
                  </a:cubicBezTo>
                  <a:cubicBezTo>
                    <a:pt x="50" y="22"/>
                    <a:pt x="51" y="20"/>
                    <a:pt x="52" y="19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8" y="10"/>
                    <a:pt x="61" y="10"/>
                    <a:pt x="64" y="1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20"/>
                    <a:pt x="69" y="22"/>
                    <a:pt x="70" y="22"/>
                  </a:cubicBezTo>
                  <a:cubicBezTo>
                    <a:pt x="73" y="23"/>
                    <a:pt x="75" y="24"/>
                    <a:pt x="78" y="25"/>
                  </a:cubicBezTo>
                  <a:cubicBezTo>
                    <a:pt x="79" y="26"/>
                    <a:pt x="81" y="26"/>
                    <a:pt x="82" y="25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93" y="23"/>
                    <a:pt x="95" y="25"/>
                    <a:pt x="97" y="28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2" y="37"/>
                    <a:pt x="92" y="39"/>
                    <a:pt x="93" y="41"/>
                  </a:cubicBezTo>
                  <a:cubicBezTo>
                    <a:pt x="94" y="43"/>
                    <a:pt x="95" y="45"/>
                    <a:pt x="96" y="48"/>
                  </a:cubicBezTo>
                  <a:cubicBezTo>
                    <a:pt x="97" y="49"/>
                    <a:pt x="98" y="51"/>
                    <a:pt x="99" y="51"/>
                  </a:cubicBezTo>
                  <a:cubicBezTo>
                    <a:pt x="108" y="54"/>
                    <a:pt x="108" y="54"/>
                    <a:pt x="108" y="54"/>
                  </a:cubicBezTo>
                  <a:cubicBezTo>
                    <a:pt x="108" y="56"/>
                    <a:pt x="108" y="57"/>
                    <a:pt x="108" y="59"/>
                  </a:cubicBezTo>
                  <a:cubicBezTo>
                    <a:pt x="108" y="60"/>
                    <a:pt x="108" y="62"/>
                    <a:pt x="108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5" name="淘宝店chenying0907 25"/>
            <p:cNvSpPr>
              <a:spLocks noEditPoints="1"/>
            </p:cNvSpPr>
            <p:nvPr/>
          </p:nvSpPr>
          <p:spPr bwMode="auto">
            <a:xfrm>
              <a:off x="86" y="80"/>
              <a:ext cx="111" cy="111"/>
            </a:xfrm>
            <a:custGeom>
              <a:avLst/>
              <a:gdLst>
                <a:gd name="T0" fmla="*/ 23 w 47"/>
                <a:gd name="T1" fmla="*/ 0 h 47"/>
                <a:gd name="T2" fmla="*/ 0 w 47"/>
                <a:gd name="T3" fmla="*/ 24 h 47"/>
                <a:gd name="T4" fmla="*/ 23 w 47"/>
                <a:gd name="T5" fmla="*/ 47 h 47"/>
                <a:gd name="T6" fmla="*/ 47 w 47"/>
                <a:gd name="T7" fmla="*/ 24 h 47"/>
                <a:gd name="T8" fmla="*/ 23 w 47"/>
                <a:gd name="T9" fmla="*/ 0 h 47"/>
                <a:gd name="T10" fmla="*/ 23 w 47"/>
                <a:gd name="T11" fmla="*/ 37 h 47"/>
                <a:gd name="T12" fmla="*/ 10 w 47"/>
                <a:gd name="T13" fmla="*/ 24 h 47"/>
                <a:gd name="T14" fmla="*/ 23 w 47"/>
                <a:gd name="T15" fmla="*/ 10 h 47"/>
                <a:gd name="T16" fmla="*/ 37 w 47"/>
                <a:gd name="T17" fmla="*/ 24 h 47"/>
                <a:gd name="T18" fmla="*/ 23 w 47"/>
                <a:gd name="T19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23" y="37"/>
                  </a:moveTo>
                  <a:cubicBezTo>
                    <a:pt x="16" y="37"/>
                    <a:pt x="10" y="31"/>
                    <a:pt x="10" y="24"/>
                  </a:cubicBezTo>
                  <a:cubicBezTo>
                    <a:pt x="10" y="16"/>
                    <a:pt x="16" y="10"/>
                    <a:pt x="23" y="10"/>
                  </a:cubicBezTo>
                  <a:cubicBezTo>
                    <a:pt x="31" y="10"/>
                    <a:pt x="37" y="16"/>
                    <a:pt x="37" y="24"/>
                  </a:cubicBezTo>
                  <a:cubicBezTo>
                    <a:pt x="37" y="31"/>
                    <a:pt x="31" y="37"/>
                    <a:pt x="23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6" name="PA_淘宝店chenying0907 26"/>
          <p:cNvGrpSpPr/>
          <p:nvPr>
            <p:custDataLst>
              <p:tags r:id="rId3"/>
            </p:custDataLst>
          </p:nvPr>
        </p:nvGrpSpPr>
        <p:grpSpPr bwMode="auto">
          <a:xfrm>
            <a:off x="1344614" y="3092161"/>
            <a:ext cx="446087" cy="450989"/>
            <a:chOff x="0" y="0"/>
            <a:chExt cx="281" cy="284"/>
          </a:xfrm>
        </p:grpSpPr>
        <p:sp>
          <p:nvSpPr>
            <p:cNvPr id="35867" name="淘宝店chenying0907 27"/>
            <p:cNvSpPr/>
            <p:nvPr/>
          </p:nvSpPr>
          <p:spPr bwMode="auto">
            <a:xfrm>
              <a:off x="0" y="0"/>
              <a:ext cx="281" cy="206"/>
            </a:xfrm>
            <a:custGeom>
              <a:avLst/>
              <a:gdLst>
                <a:gd name="T0" fmla="*/ 91 w 119"/>
                <a:gd name="T1" fmla="*/ 32 h 87"/>
                <a:gd name="T2" fmla="*/ 86 w 119"/>
                <a:gd name="T3" fmla="*/ 32 h 87"/>
                <a:gd name="T4" fmla="*/ 86 w 119"/>
                <a:gd name="T5" fmla="*/ 30 h 87"/>
                <a:gd name="T6" fmla="*/ 56 w 119"/>
                <a:gd name="T7" fmla="*/ 0 h 87"/>
                <a:gd name="T8" fmla="*/ 27 w 119"/>
                <a:gd name="T9" fmla="*/ 25 h 87"/>
                <a:gd name="T10" fmla="*/ 19 w 119"/>
                <a:gd name="T11" fmla="*/ 26 h 87"/>
                <a:gd name="T12" fmla="*/ 19 w 119"/>
                <a:gd name="T13" fmla="*/ 26 h 87"/>
                <a:gd name="T14" fmla="*/ 7 w 119"/>
                <a:gd name="T15" fmla="*/ 43 h 87"/>
                <a:gd name="T16" fmla="*/ 9 w 119"/>
                <a:gd name="T17" fmla="*/ 52 h 87"/>
                <a:gd name="T18" fmla="*/ 0 w 119"/>
                <a:gd name="T19" fmla="*/ 68 h 87"/>
                <a:gd name="T20" fmla="*/ 19 w 119"/>
                <a:gd name="T21" fmla="*/ 87 h 87"/>
                <a:gd name="T22" fmla="*/ 39 w 119"/>
                <a:gd name="T23" fmla="*/ 87 h 87"/>
                <a:gd name="T24" fmla="*/ 44 w 119"/>
                <a:gd name="T25" fmla="*/ 81 h 87"/>
                <a:gd name="T26" fmla="*/ 39 w 119"/>
                <a:gd name="T27" fmla="*/ 76 h 87"/>
                <a:gd name="T28" fmla="*/ 19 w 119"/>
                <a:gd name="T29" fmla="*/ 76 h 87"/>
                <a:gd name="T30" fmla="*/ 10 w 119"/>
                <a:gd name="T31" fmla="*/ 68 h 87"/>
                <a:gd name="T32" fmla="*/ 18 w 119"/>
                <a:gd name="T33" fmla="*/ 59 h 87"/>
                <a:gd name="T34" fmla="*/ 22 w 119"/>
                <a:gd name="T35" fmla="*/ 55 h 87"/>
                <a:gd name="T36" fmla="*/ 20 w 119"/>
                <a:gd name="T37" fmla="*/ 50 h 87"/>
                <a:gd name="T38" fmla="*/ 17 w 119"/>
                <a:gd name="T39" fmla="*/ 43 h 87"/>
                <a:gd name="T40" fmla="*/ 22 w 119"/>
                <a:gd name="T41" fmla="*/ 35 h 87"/>
                <a:gd name="T42" fmla="*/ 22 w 119"/>
                <a:gd name="T43" fmla="*/ 35 h 87"/>
                <a:gd name="T44" fmla="*/ 30 w 119"/>
                <a:gd name="T45" fmla="*/ 36 h 87"/>
                <a:gd name="T46" fmla="*/ 35 w 119"/>
                <a:gd name="T47" fmla="*/ 36 h 87"/>
                <a:gd name="T48" fmla="*/ 37 w 119"/>
                <a:gd name="T49" fmla="*/ 31 h 87"/>
                <a:gd name="T50" fmla="*/ 37 w 119"/>
                <a:gd name="T51" fmla="*/ 30 h 87"/>
                <a:gd name="T52" fmla="*/ 37 w 119"/>
                <a:gd name="T53" fmla="*/ 30 h 87"/>
                <a:gd name="T54" fmla="*/ 56 w 119"/>
                <a:gd name="T55" fmla="*/ 11 h 87"/>
                <a:gd name="T56" fmla="*/ 75 w 119"/>
                <a:gd name="T57" fmla="*/ 30 h 87"/>
                <a:gd name="T58" fmla="*/ 73 w 119"/>
                <a:gd name="T59" fmla="*/ 40 h 87"/>
                <a:gd name="T60" fmla="*/ 74 w 119"/>
                <a:gd name="T61" fmla="*/ 46 h 87"/>
                <a:gd name="T62" fmla="*/ 80 w 119"/>
                <a:gd name="T63" fmla="*/ 46 h 87"/>
                <a:gd name="T64" fmla="*/ 91 w 119"/>
                <a:gd name="T65" fmla="*/ 42 h 87"/>
                <a:gd name="T66" fmla="*/ 108 w 119"/>
                <a:gd name="T67" fmla="*/ 59 h 87"/>
                <a:gd name="T68" fmla="*/ 91 w 119"/>
                <a:gd name="T69" fmla="*/ 76 h 87"/>
                <a:gd name="T70" fmla="*/ 80 w 119"/>
                <a:gd name="T71" fmla="*/ 76 h 87"/>
                <a:gd name="T72" fmla="*/ 75 w 119"/>
                <a:gd name="T73" fmla="*/ 81 h 87"/>
                <a:gd name="T74" fmla="*/ 80 w 119"/>
                <a:gd name="T75" fmla="*/ 87 h 87"/>
                <a:gd name="T76" fmla="*/ 91 w 119"/>
                <a:gd name="T77" fmla="*/ 87 h 87"/>
                <a:gd name="T78" fmla="*/ 119 w 119"/>
                <a:gd name="T79" fmla="*/ 59 h 87"/>
                <a:gd name="T80" fmla="*/ 91 w 119"/>
                <a:gd name="T81" fmla="*/ 3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9" h="87">
                  <a:moveTo>
                    <a:pt x="91" y="32"/>
                  </a:moveTo>
                  <a:cubicBezTo>
                    <a:pt x="89" y="32"/>
                    <a:pt x="87" y="32"/>
                    <a:pt x="86" y="32"/>
                  </a:cubicBezTo>
                  <a:cubicBezTo>
                    <a:pt x="86" y="31"/>
                    <a:pt x="86" y="31"/>
                    <a:pt x="86" y="30"/>
                  </a:cubicBezTo>
                  <a:cubicBezTo>
                    <a:pt x="86" y="13"/>
                    <a:pt x="72" y="0"/>
                    <a:pt x="56" y="0"/>
                  </a:cubicBezTo>
                  <a:cubicBezTo>
                    <a:pt x="42" y="0"/>
                    <a:pt x="30" y="11"/>
                    <a:pt x="27" y="25"/>
                  </a:cubicBezTo>
                  <a:cubicBezTo>
                    <a:pt x="24" y="24"/>
                    <a:pt x="21" y="25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1" y="29"/>
                    <a:pt x="7" y="36"/>
                    <a:pt x="7" y="43"/>
                  </a:cubicBezTo>
                  <a:cubicBezTo>
                    <a:pt x="7" y="46"/>
                    <a:pt x="7" y="49"/>
                    <a:pt x="9" y="52"/>
                  </a:cubicBezTo>
                  <a:cubicBezTo>
                    <a:pt x="3" y="55"/>
                    <a:pt x="0" y="61"/>
                    <a:pt x="0" y="68"/>
                  </a:cubicBezTo>
                  <a:cubicBezTo>
                    <a:pt x="0" y="78"/>
                    <a:pt x="8" y="87"/>
                    <a:pt x="19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41" y="87"/>
                    <a:pt x="44" y="84"/>
                    <a:pt x="44" y="81"/>
                  </a:cubicBezTo>
                  <a:cubicBezTo>
                    <a:pt x="44" y="79"/>
                    <a:pt x="41" y="76"/>
                    <a:pt x="39" y="76"/>
                  </a:cubicBezTo>
                  <a:cubicBezTo>
                    <a:pt x="19" y="76"/>
                    <a:pt x="19" y="76"/>
                    <a:pt x="19" y="76"/>
                  </a:cubicBezTo>
                  <a:cubicBezTo>
                    <a:pt x="14" y="76"/>
                    <a:pt x="10" y="72"/>
                    <a:pt x="10" y="68"/>
                  </a:cubicBezTo>
                  <a:cubicBezTo>
                    <a:pt x="10" y="63"/>
                    <a:pt x="13" y="60"/>
                    <a:pt x="18" y="59"/>
                  </a:cubicBezTo>
                  <a:cubicBezTo>
                    <a:pt x="20" y="59"/>
                    <a:pt x="21" y="57"/>
                    <a:pt x="22" y="55"/>
                  </a:cubicBezTo>
                  <a:cubicBezTo>
                    <a:pt x="22" y="53"/>
                    <a:pt x="22" y="51"/>
                    <a:pt x="20" y="50"/>
                  </a:cubicBezTo>
                  <a:cubicBezTo>
                    <a:pt x="18" y="48"/>
                    <a:pt x="17" y="46"/>
                    <a:pt x="17" y="43"/>
                  </a:cubicBezTo>
                  <a:cubicBezTo>
                    <a:pt x="17" y="40"/>
                    <a:pt x="19" y="37"/>
                    <a:pt x="22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5" y="34"/>
                    <a:pt x="27" y="35"/>
                    <a:pt x="30" y="36"/>
                  </a:cubicBezTo>
                  <a:cubicBezTo>
                    <a:pt x="31" y="37"/>
                    <a:pt x="33" y="37"/>
                    <a:pt x="35" y="36"/>
                  </a:cubicBezTo>
                  <a:cubicBezTo>
                    <a:pt x="37" y="35"/>
                    <a:pt x="37" y="33"/>
                    <a:pt x="37" y="31"/>
                  </a:cubicBezTo>
                  <a:cubicBezTo>
                    <a:pt x="37" y="31"/>
                    <a:pt x="37" y="30"/>
                    <a:pt x="37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19"/>
                    <a:pt x="46" y="11"/>
                    <a:pt x="56" y="11"/>
                  </a:cubicBezTo>
                  <a:cubicBezTo>
                    <a:pt x="67" y="11"/>
                    <a:pt x="75" y="19"/>
                    <a:pt x="75" y="30"/>
                  </a:cubicBezTo>
                  <a:cubicBezTo>
                    <a:pt x="75" y="33"/>
                    <a:pt x="74" y="36"/>
                    <a:pt x="73" y="40"/>
                  </a:cubicBezTo>
                  <a:cubicBezTo>
                    <a:pt x="71" y="42"/>
                    <a:pt x="72" y="44"/>
                    <a:pt x="74" y="46"/>
                  </a:cubicBezTo>
                  <a:cubicBezTo>
                    <a:pt x="75" y="48"/>
                    <a:pt x="78" y="48"/>
                    <a:pt x="80" y="46"/>
                  </a:cubicBezTo>
                  <a:cubicBezTo>
                    <a:pt x="82" y="44"/>
                    <a:pt x="86" y="42"/>
                    <a:pt x="91" y="42"/>
                  </a:cubicBezTo>
                  <a:cubicBezTo>
                    <a:pt x="101" y="42"/>
                    <a:pt x="108" y="50"/>
                    <a:pt x="108" y="59"/>
                  </a:cubicBezTo>
                  <a:cubicBezTo>
                    <a:pt x="108" y="69"/>
                    <a:pt x="101" y="76"/>
                    <a:pt x="9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77" y="76"/>
                    <a:pt x="75" y="79"/>
                    <a:pt x="75" y="81"/>
                  </a:cubicBezTo>
                  <a:cubicBezTo>
                    <a:pt x="75" y="84"/>
                    <a:pt x="77" y="87"/>
                    <a:pt x="80" y="87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106" y="87"/>
                    <a:pt x="119" y="74"/>
                    <a:pt x="119" y="59"/>
                  </a:cubicBezTo>
                  <a:cubicBezTo>
                    <a:pt x="119" y="44"/>
                    <a:pt x="106" y="32"/>
                    <a:pt x="91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8" name="淘宝店chenying0907 28"/>
            <p:cNvSpPr/>
            <p:nvPr/>
          </p:nvSpPr>
          <p:spPr bwMode="auto">
            <a:xfrm>
              <a:off x="85" y="116"/>
              <a:ext cx="108" cy="168"/>
            </a:xfrm>
            <a:custGeom>
              <a:avLst/>
              <a:gdLst>
                <a:gd name="T0" fmla="*/ 37 w 46"/>
                <a:gd name="T1" fmla="*/ 45 h 71"/>
                <a:gd name="T2" fmla="*/ 28 w 46"/>
                <a:gd name="T3" fmla="*/ 54 h 71"/>
                <a:gd name="T4" fmla="*/ 28 w 46"/>
                <a:gd name="T5" fmla="*/ 5 h 71"/>
                <a:gd name="T6" fmla="*/ 23 w 46"/>
                <a:gd name="T7" fmla="*/ 0 h 71"/>
                <a:gd name="T8" fmla="*/ 18 w 46"/>
                <a:gd name="T9" fmla="*/ 5 h 71"/>
                <a:gd name="T10" fmla="*/ 18 w 46"/>
                <a:gd name="T11" fmla="*/ 54 h 71"/>
                <a:gd name="T12" fmla="*/ 9 w 46"/>
                <a:gd name="T13" fmla="*/ 45 h 71"/>
                <a:gd name="T14" fmla="*/ 2 w 46"/>
                <a:gd name="T15" fmla="*/ 45 h 71"/>
                <a:gd name="T16" fmla="*/ 2 w 46"/>
                <a:gd name="T17" fmla="*/ 52 h 71"/>
                <a:gd name="T18" fmla="*/ 20 w 46"/>
                <a:gd name="T19" fmla="*/ 70 h 71"/>
                <a:gd name="T20" fmla="*/ 23 w 46"/>
                <a:gd name="T21" fmla="*/ 71 h 71"/>
                <a:gd name="T22" fmla="*/ 27 w 46"/>
                <a:gd name="T23" fmla="*/ 70 h 71"/>
                <a:gd name="T24" fmla="*/ 44 w 46"/>
                <a:gd name="T25" fmla="*/ 52 h 71"/>
                <a:gd name="T26" fmla="*/ 44 w 46"/>
                <a:gd name="T27" fmla="*/ 45 h 71"/>
                <a:gd name="T28" fmla="*/ 37 w 46"/>
                <a:gd name="T29" fmla="*/ 4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71">
                  <a:moveTo>
                    <a:pt x="37" y="45"/>
                  </a:moveTo>
                  <a:cubicBezTo>
                    <a:pt x="28" y="54"/>
                    <a:pt x="28" y="54"/>
                    <a:pt x="28" y="5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2"/>
                    <a:pt x="26" y="0"/>
                    <a:pt x="23" y="0"/>
                  </a:cubicBezTo>
                  <a:cubicBezTo>
                    <a:pt x="20" y="0"/>
                    <a:pt x="18" y="2"/>
                    <a:pt x="18" y="5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7" y="43"/>
                    <a:pt x="4" y="43"/>
                    <a:pt x="2" y="45"/>
                  </a:cubicBezTo>
                  <a:cubicBezTo>
                    <a:pt x="0" y="47"/>
                    <a:pt x="0" y="50"/>
                    <a:pt x="2" y="52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20" y="71"/>
                    <a:pt x="22" y="71"/>
                    <a:pt x="23" y="71"/>
                  </a:cubicBezTo>
                  <a:cubicBezTo>
                    <a:pt x="25" y="71"/>
                    <a:pt x="26" y="71"/>
                    <a:pt x="27" y="70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6" y="50"/>
                    <a:pt x="46" y="47"/>
                    <a:pt x="44" y="45"/>
                  </a:cubicBezTo>
                  <a:cubicBezTo>
                    <a:pt x="42" y="43"/>
                    <a:pt x="39" y="43"/>
                    <a:pt x="37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9" name="PA_淘宝店chenying0907 29"/>
          <p:cNvGrpSpPr/>
          <p:nvPr>
            <p:custDataLst>
              <p:tags r:id="rId4"/>
            </p:custDataLst>
          </p:nvPr>
        </p:nvGrpSpPr>
        <p:grpSpPr bwMode="auto">
          <a:xfrm>
            <a:off x="1362075" y="1783658"/>
            <a:ext cx="406400" cy="400173"/>
            <a:chOff x="0" y="0"/>
            <a:chExt cx="256" cy="252"/>
          </a:xfrm>
        </p:grpSpPr>
        <p:sp>
          <p:nvSpPr>
            <p:cNvPr id="35870" name="淘宝店chenying0907 30"/>
            <p:cNvSpPr>
              <a:spLocks noEditPoints="1"/>
            </p:cNvSpPr>
            <p:nvPr/>
          </p:nvSpPr>
          <p:spPr bwMode="auto">
            <a:xfrm>
              <a:off x="0" y="0"/>
              <a:ext cx="256" cy="252"/>
            </a:xfrm>
            <a:custGeom>
              <a:avLst/>
              <a:gdLst>
                <a:gd name="T0" fmla="*/ 234 w 256"/>
                <a:gd name="T1" fmla="*/ 186 h 252"/>
                <a:gd name="T2" fmla="*/ 69 w 256"/>
                <a:gd name="T3" fmla="*/ 186 h 252"/>
                <a:gd name="T4" fmla="*/ 69 w 256"/>
                <a:gd name="T5" fmla="*/ 21 h 252"/>
                <a:gd name="T6" fmla="*/ 126 w 256"/>
                <a:gd name="T7" fmla="*/ 21 h 252"/>
                <a:gd name="T8" fmla="*/ 126 w 256"/>
                <a:gd name="T9" fmla="*/ 0 h 252"/>
                <a:gd name="T10" fmla="*/ 48 w 256"/>
                <a:gd name="T11" fmla="*/ 0 h 252"/>
                <a:gd name="T12" fmla="*/ 48 w 256"/>
                <a:gd name="T13" fmla="*/ 45 h 252"/>
                <a:gd name="T14" fmla="*/ 0 w 256"/>
                <a:gd name="T15" fmla="*/ 45 h 252"/>
                <a:gd name="T16" fmla="*/ 0 w 256"/>
                <a:gd name="T17" fmla="*/ 252 h 252"/>
                <a:gd name="T18" fmla="*/ 208 w 256"/>
                <a:gd name="T19" fmla="*/ 252 h 252"/>
                <a:gd name="T20" fmla="*/ 208 w 256"/>
                <a:gd name="T21" fmla="*/ 208 h 252"/>
                <a:gd name="T22" fmla="*/ 256 w 256"/>
                <a:gd name="T23" fmla="*/ 208 h 252"/>
                <a:gd name="T24" fmla="*/ 256 w 256"/>
                <a:gd name="T25" fmla="*/ 130 h 252"/>
                <a:gd name="T26" fmla="*/ 234 w 256"/>
                <a:gd name="T27" fmla="*/ 130 h 252"/>
                <a:gd name="T28" fmla="*/ 234 w 256"/>
                <a:gd name="T29" fmla="*/ 186 h 252"/>
                <a:gd name="T30" fmla="*/ 187 w 256"/>
                <a:gd name="T31" fmla="*/ 231 h 252"/>
                <a:gd name="T32" fmla="*/ 24 w 256"/>
                <a:gd name="T33" fmla="*/ 231 h 252"/>
                <a:gd name="T34" fmla="*/ 24 w 256"/>
                <a:gd name="T35" fmla="*/ 68 h 252"/>
                <a:gd name="T36" fmla="*/ 48 w 256"/>
                <a:gd name="T37" fmla="*/ 68 h 252"/>
                <a:gd name="T38" fmla="*/ 48 w 256"/>
                <a:gd name="T39" fmla="*/ 208 h 252"/>
                <a:gd name="T40" fmla="*/ 187 w 256"/>
                <a:gd name="T41" fmla="*/ 208 h 252"/>
                <a:gd name="T42" fmla="*/ 187 w 256"/>
                <a:gd name="T43" fmla="*/ 23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6" h="252">
                  <a:moveTo>
                    <a:pt x="234" y="186"/>
                  </a:moveTo>
                  <a:lnTo>
                    <a:pt x="69" y="186"/>
                  </a:lnTo>
                  <a:lnTo>
                    <a:pt x="69" y="21"/>
                  </a:lnTo>
                  <a:lnTo>
                    <a:pt x="126" y="21"/>
                  </a:lnTo>
                  <a:lnTo>
                    <a:pt x="126" y="0"/>
                  </a:lnTo>
                  <a:lnTo>
                    <a:pt x="48" y="0"/>
                  </a:lnTo>
                  <a:lnTo>
                    <a:pt x="48" y="45"/>
                  </a:lnTo>
                  <a:lnTo>
                    <a:pt x="0" y="45"/>
                  </a:lnTo>
                  <a:lnTo>
                    <a:pt x="0" y="252"/>
                  </a:lnTo>
                  <a:lnTo>
                    <a:pt x="208" y="252"/>
                  </a:lnTo>
                  <a:lnTo>
                    <a:pt x="208" y="208"/>
                  </a:lnTo>
                  <a:lnTo>
                    <a:pt x="256" y="208"/>
                  </a:lnTo>
                  <a:lnTo>
                    <a:pt x="256" y="130"/>
                  </a:lnTo>
                  <a:lnTo>
                    <a:pt x="234" y="130"/>
                  </a:lnTo>
                  <a:lnTo>
                    <a:pt x="234" y="186"/>
                  </a:lnTo>
                  <a:close/>
                  <a:moveTo>
                    <a:pt x="187" y="231"/>
                  </a:moveTo>
                  <a:lnTo>
                    <a:pt x="24" y="231"/>
                  </a:lnTo>
                  <a:lnTo>
                    <a:pt x="24" y="68"/>
                  </a:lnTo>
                  <a:lnTo>
                    <a:pt x="48" y="68"/>
                  </a:lnTo>
                  <a:lnTo>
                    <a:pt x="48" y="208"/>
                  </a:lnTo>
                  <a:lnTo>
                    <a:pt x="187" y="208"/>
                  </a:lnTo>
                  <a:lnTo>
                    <a:pt x="187" y="2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71" name="淘宝店chenying0907 31"/>
            <p:cNvSpPr/>
            <p:nvPr/>
          </p:nvSpPr>
          <p:spPr bwMode="auto">
            <a:xfrm>
              <a:off x="145" y="0"/>
              <a:ext cx="111" cy="111"/>
            </a:xfrm>
            <a:custGeom>
              <a:avLst/>
              <a:gdLst>
                <a:gd name="T0" fmla="*/ 18 w 111"/>
                <a:gd name="T1" fmla="*/ 0 h 111"/>
                <a:gd name="T2" fmla="*/ 18 w 111"/>
                <a:gd name="T3" fmla="*/ 21 h 111"/>
                <a:gd name="T4" fmla="*/ 73 w 111"/>
                <a:gd name="T5" fmla="*/ 21 h 111"/>
                <a:gd name="T6" fmla="*/ 0 w 111"/>
                <a:gd name="T7" fmla="*/ 94 h 111"/>
                <a:gd name="T8" fmla="*/ 14 w 111"/>
                <a:gd name="T9" fmla="*/ 111 h 111"/>
                <a:gd name="T10" fmla="*/ 89 w 111"/>
                <a:gd name="T11" fmla="*/ 37 h 111"/>
                <a:gd name="T12" fmla="*/ 89 w 111"/>
                <a:gd name="T13" fmla="*/ 92 h 111"/>
                <a:gd name="T14" fmla="*/ 111 w 111"/>
                <a:gd name="T15" fmla="*/ 92 h 111"/>
                <a:gd name="T16" fmla="*/ 111 w 111"/>
                <a:gd name="T17" fmla="*/ 0 h 111"/>
                <a:gd name="T18" fmla="*/ 18 w 111"/>
                <a:gd name="T1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11">
                  <a:moveTo>
                    <a:pt x="18" y="0"/>
                  </a:moveTo>
                  <a:lnTo>
                    <a:pt x="18" y="21"/>
                  </a:lnTo>
                  <a:lnTo>
                    <a:pt x="73" y="21"/>
                  </a:lnTo>
                  <a:lnTo>
                    <a:pt x="0" y="94"/>
                  </a:lnTo>
                  <a:lnTo>
                    <a:pt x="14" y="111"/>
                  </a:lnTo>
                  <a:lnTo>
                    <a:pt x="89" y="37"/>
                  </a:lnTo>
                  <a:lnTo>
                    <a:pt x="89" y="92"/>
                  </a:lnTo>
                  <a:lnTo>
                    <a:pt x="111" y="92"/>
                  </a:lnTo>
                  <a:lnTo>
                    <a:pt x="111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5872" name="PA_淘宝店chenying0907 3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72001" y="1682026"/>
            <a:ext cx="1368425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b="1" dirty="0">
                <a:solidFill>
                  <a:schemeClr val="bg1"/>
                </a:solidFill>
              </a:rPr>
              <a:t>TOPIC HEAER ONE</a:t>
            </a:r>
            <a:endParaRPr lang="zh-CN" altLang="en-US" sz="10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800" dirty="0">
                <a:solidFill>
                  <a:schemeClr val="bg1"/>
                </a:solidFill>
              </a:rPr>
              <a:t>We have many PowerPoint </a:t>
            </a:r>
            <a:r>
              <a:rPr lang="zh-CN" altLang="en-US" sz="800" dirty="0">
                <a:solidFill>
                  <a:schemeClr val="bg1"/>
                </a:solidFill>
              </a:rPr>
              <a:t>templates</a:t>
            </a:r>
            <a:r>
              <a:rPr lang="en-US" altLang="zh-CN" sz="800" dirty="0">
                <a:solidFill>
                  <a:schemeClr val="bg1"/>
                </a:solidFill>
              </a:rPr>
              <a:t> that has bee specifically designed</a:t>
            </a:r>
            <a:r>
              <a:rPr lang="zh-CN" altLang="en-US" sz="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5873" name="PA_淘宝店chenying0907 33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55876" y="3698774"/>
            <a:ext cx="1368425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b="1">
                <a:solidFill>
                  <a:schemeClr val="bg1"/>
                </a:solidFill>
              </a:rPr>
              <a:t>TOPIC HEADER TWO</a:t>
            </a:r>
            <a:endParaRPr lang="zh-CN" altLang="en-US" sz="100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800">
                <a:solidFill>
                  <a:schemeClr val="bg1"/>
                </a:solidFill>
              </a:rPr>
              <a:t>We have many PowerPoint </a:t>
            </a:r>
            <a:r>
              <a:rPr lang="zh-CN" altLang="en-US" sz="800">
                <a:solidFill>
                  <a:schemeClr val="bg1"/>
                </a:solidFill>
              </a:rPr>
              <a:t>templates</a:t>
            </a:r>
            <a:r>
              <a:rPr lang="en-US" altLang="zh-CN" sz="800">
                <a:solidFill>
                  <a:schemeClr val="bg1"/>
                </a:solidFill>
              </a:rPr>
              <a:t> that has been specifically designed</a:t>
            </a:r>
            <a:r>
              <a:rPr lang="zh-CN" altLang="en-US" sz="80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45" name="PA_淘宝店chenying0907 44"/>
          <p:cNvGrpSpPr/>
          <p:nvPr>
            <p:custDataLst>
              <p:tags r:id="rId7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46" name="淘宝店chenying0907 37"/>
            <p:cNvSpPr/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淘宝店chenying0907 38"/>
            <p:cNvSpPr/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淘宝店chenying0907 39"/>
            <p:cNvSpPr/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9" name="PA_文本框 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35359" y="184337"/>
            <a:ext cx="86086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i="1" dirty="0"/>
              <a:t>IV.C. Empirical Strategy and Relationship with the Theoretical Framework</a:t>
            </a:r>
            <a:endParaRPr lang="en-US" altLang="zh-CN" sz="20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0B348EA2-800D-4F92-8FC8-5C7916BF0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083" y="502838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02C2049-D3B9-4552-8284-C43D2C8585DE}"/>
              </a:ext>
            </a:extLst>
          </p:cNvPr>
          <p:cNvSpPr/>
          <p:nvPr/>
        </p:nvSpPr>
        <p:spPr>
          <a:xfrm>
            <a:off x="521817" y="525862"/>
            <a:ext cx="6863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NewCenturySchlbk-Italic"/>
              </a:rPr>
              <a:t>Coverage Characteristics and Construction of the Cost Variable</a:t>
            </a:r>
            <a:endParaRPr lang="zh-CN" altLang="en-US" dirty="0"/>
          </a:p>
        </p:txBody>
      </p:sp>
      <p:sp>
        <p:nvSpPr>
          <p:cNvPr id="26" name="矩形 7">
            <a:extLst>
              <a:ext uri="{FF2B5EF4-FFF2-40B4-BE49-F238E27FC236}">
                <a16:creationId xmlns:a16="http://schemas.microsoft.com/office/drawing/2014/main" id="{D8ECB340-0E31-4902-9A7F-DDD10EF10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502495"/>
            <a:ext cx="2057400" cy="65087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FCED935-851D-4303-BFBB-17FB028689C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121" t="5641" r="1889"/>
          <a:stretch/>
        </p:blipFill>
        <p:spPr>
          <a:xfrm>
            <a:off x="21414" y="836482"/>
            <a:ext cx="8829952" cy="305910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5587346-1226-45C3-A1FB-5024B7F5027B}"/>
              </a:ext>
            </a:extLst>
          </p:cNvPr>
          <p:cNvSpPr/>
          <p:nvPr/>
        </p:nvSpPr>
        <p:spPr>
          <a:xfrm>
            <a:off x="382960" y="3993023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400" dirty="0"/>
              <a:t>deductibles of $0 and $500, </a:t>
            </a:r>
          </a:p>
          <a:p>
            <a:r>
              <a:rPr lang="en-US" altLang="zh-CN" sz="1400" dirty="0"/>
              <a:t>out-of-pocket maxima of $5,000 and $5,500 for contracts H and L, respectively.</a:t>
            </a:r>
            <a:endParaRPr lang="zh-CN" altLang="en-US" sz="14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EDBE4DF-9594-4802-A682-608CF2DE5A30}"/>
              </a:ext>
            </a:extLst>
          </p:cNvPr>
          <p:cNvSpPr/>
          <p:nvPr/>
        </p:nvSpPr>
        <p:spPr>
          <a:xfrm>
            <a:off x="4687889" y="400071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400" dirty="0"/>
              <a:t>Deductibles of $500 and $1,000, </a:t>
            </a:r>
          </a:p>
          <a:p>
            <a:r>
              <a:rPr lang="en-US" altLang="zh-CN" sz="1400" dirty="0"/>
              <a:t> out-of-pocket maxima of $10,000 and $11,000 for </a:t>
            </a:r>
            <a:r>
              <a:rPr lang="en-US" altLang="zh-CN" sz="1400" dirty="0" err="1"/>
              <a:t>contractsH</a:t>
            </a:r>
            <a:r>
              <a:rPr lang="en-US" altLang="zh-CN" sz="1400" dirty="0"/>
              <a:t> and L, respectively.</a:t>
            </a:r>
            <a:endParaRPr lang="zh-CN" altLang="en-US" sz="14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DE71AAE-1417-449A-8D87-E2C487934A11}"/>
              </a:ext>
            </a:extLst>
          </p:cNvPr>
          <p:cNvSpPr/>
          <p:nvPr/>
        </p:nvSpPr>
        <p:spPr>
          <a:xfrm>
            <a:off x="382960" y="4655696"/>
            <a:ext cx="18440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/>
              <a:t>Coinsurance rates:10%</a:t>
            </a:r>
            <a:endParaRPr lang="zh-CN" altLang="en-US" sz="1400" dirty="0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D0814734-6284-4DBC-A799-93B38AB03D22}"/>
              </a:ext>
            </a:extLst>
          </p:cNvPr>
          <p:cNvSpPr/>
          <p:nvPr/>
        </p:nvSpPr>
        <p:spPr>
          <a:xfrm>
            <a:off x="4692006" y="4694385"/>
            <a:ext cx="18440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/>
              <a:t>Coinsurance rates:30%</a:t>
            </a:r>
            <a:endParaRPr lang="zh-CN" altLang="en-US" sz="1400" dirty="0"/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CFFFDD45-F932-4F28-9EC7-9DB02B049B60}"/>
              </a:ext>
            </a:extLst>
          </p:cNvPr>
          <p:cNvCxnSpPr/>
          <p:nvPr/>
        </p:nvCxnSpPr>
        <p:spPr>
          <a:xfrm>
            <a:off x="683568" y="3317657"/>
            <a:ext cx="0" cy="1490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5C355C9C-47C8-4596-BE92-99E08BB89811}"/>
              </a:ext>
            </a:extLst>
          </p:cNvPr>
          <p:cNvCxnSpPr>
            <a:cxnSpLocks/>
          </p:cNvCxnSpPr>
          <p:nvPr/>
        </p:nvCxnSpPr>
        <p:spPr>
          <a:xfrm>
            <a:off x="5148064" y="3317657"/>
            <a:ext cx="0" cy="1905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BDDBA6F2-433F-4CAC-9035-D1DA58E93735}"/>
              </a:ext>
            </a:extLst>
          </p:cNvPr>
          <p:cNvCxnSpPr>
            <a:cxnSpLocks/>
          </p:cNvCxnSpPr>
          <p:nvPr/>
        </p:nvCxnSpPr>
        <p:spPr>
          <a:xfrm>
            <a:off x="5098762" y="3392164"/>
            <a:ext cx="0" cy="1111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A6649BB0-32F5-4534-B385-2D679F36D027}"/>
              </a:ext>
            </a:extLst>
          </p:cNvPr>
          <p:cNvSpPr txBox="1"/>
          <p:nvPr/>
        </p:nvSpPr>
        <p:spPr>
          <a:xfrm>
            <a:off x="415706" y="3638548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accent1">
                    <a:lumMod val="50000"/>
                  </a:schemeClr>
                </a:solidFill>
              </a:rPr>
              <a:t>500</a:t>
            </a:r>
            <a:endParaRPr lang="zh-C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087E1A8B-06CE-4F2A-A69F-EA4E44886961}"/>
              </a:ext>
            </a:extLst>
          </p:cNvPr>
          <p:cNvSpPr txBox="1"/>
          <p:nvPr/>
        </p:nvSpPr>
        <p:spPr>
          <a:xfrm>
            <a:off x="4784470" y="3600708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accent1">
                    <a:lumMod val="50000"/>
                  </a:schemeClr>
                </a:solidFill>
              </a:rPr>
              <a:t>500</a:t>
            </a:r>
            <a:endParaRPr lang="zh-C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53A32F4B-5B0B-4B18-9161-E25769FE89E4}"/>
              </a:ext>
            </a:extLst>
          </p:cNvPr>
          <p:cNvSpPr txBox="1"/>
          <p:nvPr/>
        </p:nvSpPr>
        <p:spPr>
          <a:xfrm>
            <a:off x="5058483" y="3582522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accent1">
                    <a:lumMod val="50000"/>
                  </a:schemeClr>
                </a:solidFill>
              </a:rPr>
              <a:t>1000</a:t>
            </a:r>
            <a:endParaRPr lang="zh-C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91A5FC94-4A38-47F3-8C72-237A1F49B377}"/>
              </a:ext>
            </a:extLst>
          </p:cNvPr>
          <p:cNvSpPr txBox="1"/>
          <p:nvPr/>
        </p:nvSpPr>
        <p:spPr>
          <a:xfrm>
            <a:off x="62528" y="1382073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accent1">
                    <a:lumMod val="50000"/>
                  </a:schemeClr>
                </a:solidFill>
              </a:rPr>
              <a:t>5500</a:t>
            </a:r>
            <a:endParaRPr lang="zh-C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35844" name="直接连接符 35843">
            <a:extLst>
              <a:ext uri="{FF2B5EF4-FFF2-40B4-BE49-F238E27FC236}">
                <a16:creationId xmlns:a16="http://schemas.microsoft.com/office/drawing/2014/main" id="{3EB45D96-7277-4230-9997-7E2A8C8B2FE7}"/>
              </a:ext>
            </a:extLst>
          </p:cNvPr>
          <p:cNvCxnSpPr/>
          <p:nvPr/>
        </p:nvCxnSpPr>
        <p:spPr>
          <a:xfrm>
            <a:off x="645096" y="1512177"/>
            <a:ext cx="3062808" cy="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A3B6C9B7-14F1-4B36-98E5-4B8D24274B5B}"/>
              </a:ext>
            </a:extLst>
          </p:cNvPr>
          <p:cNvCxnSpPr>
            <a:cxnSpLocks/>
          </p:cNvCxnSpPr>
          <p:nvPr/>
        </p:nvCxnSpPr>
        <p:spPr>
          <a:xfrm>
            <a:off x="5058483" y="1512177"/>
            <a:ext cx="2081555" cy="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文本框 69">
            <a:extLst>
              <a:ext uri="{FF2B5EF4-FFF2-40B4-BE49-F238E27FC236}">
                <a16:creationId xmlns:a16="http://schemas.microsoft.com/office/drawing/2014/main" id="{2EBCDB27-A119-4160-813E-2ACAF40DC0B6}"/>
              </a:ext>
            </a:extLst>
          </p:cNvPr>
          <p:cNvSpPr txBox="1"/>
          <p:nvPr/>
        </p:nvSpPr>
        <p:spPr>
          <a:xfrm>
            <a:off x="4508332" y="1380267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accent1">
                    <a:lumMod val="50000"/>
                  </a:schemeClr>
                </a:solidFill>
              </a:rPr>
              <a:t>11000</a:t>
            </a:r>
            <a:endParaRPr lang="zh-CN" alt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5846" name="文本框 35845">
            <a:extLst>
              <a:ext uri="{FF2B5EF4-FFF2-40B4-BE49-F238E27FC236}">
                <a16:creationId xmlns:a16="http://schemas.microsoft.com/office/drawing/2014/main" id="{CF45A67F-16F2-4D8E-B480-D1C0DF6193AA}"/>
              </a:ext>
            </a:extLst>
          </p:cNvPr>
          <p:cNvSpPr txBox="1"/>
          <p:nvPr/>
        </p:nvSpPr>
        <p:spPr>
          <a:xfrm>
            <a:off x="1640260" y="1995958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K=0.1</a:t>
            </a:r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EEA5D5E4-2189-4478-900F-C797A973AD9A}"/>
              </a:ext>
            </a:extLst>
          </p:cNvPr>
          <p:cNvSpPr txBox="1"/>
          <p:nvPr/>
        </p:nvSpPr>
        <p:spPr>
          <a:xfrm>
            <a:off x="5436096" y="2110406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K=0.3</a:t>
            </a:r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865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0" advClick="0">
        <p:wipe/>
      </p:transition>
    </mc:Choice>
    <mc:Fallback>
      <p:transition spd="slow" advClick="0">
        <p:wip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57" name="PA_淘宝店chenying0907 17"/>
          <p:cNvGrpSpPr/>
          <p:nvPr>
            <p:custDataLst>
              <p:tags r:id="rId1"/>
            </p:custDataLst>
          </p:nvPr>
        </p:nvGrpSpPr>
        <p:grpSpPr bwMode="auto">
          <a:xfrm>
            <a:off x="7385050" y="3088986"/>
            <a:ext cx="357188" cy="460517"/>
            <a:chOff x="0" y="0"/>
            <a:chExt cx="225" cy="290"/>
          </a:xfrm>
        </p:grpSpPr>
        <p:sp>
          <p:nvSpPr>
            <p:cNvPr id="35858" name="淘宝店chenying0907 18"/>
            <p:cNvSpPr/>
            <p:nvPr/>
          </p:nvSpPr>
          <p:spPr bwMode="auto">
            <a:xfrm>
              <a:off x="0" y="0"/>
              <a:ext cx="225" cy="290"/>
            </a:xfrm>
            <a:custGeom>
              <a:avLst/>
              <a:gdLst>
                <a:gd name="T0" fmla="*/ 21 w 95"/>
                <a:gd name="T1" fmla="*/ 112 h 123"/>
                <a:gd name="T2" fmla="*/ 11 w 95"/>
                <a:gd name="T3" fmla="*/ 112 h 123"/>
                <a:gd name="T4" fmla="*/ 11 w 95"/>
                <a:gd name="T5" fmla="*/ 10 h 123"/>
                <a:gd name="T6" fmla="*/ 90 w 95"/>
                <a:gd name="T7" fmla="*/ 10 h 123"/>
                <a:gd name="T8" fmla="*/ 95 w 95"/>
                <a:gd name="T9" fmla="*/ 5 h 123"/>
                <a:gd name="T10" fmla="*/ 90 w 95"/>
                <a:gd name="T11" fmla="*/ 0 h 123"/>
                <a:gd name="T12" fmla="*/ 5 w 95"/>
                <a:gd name="T13" fmla="*/ 0 h 123"/>
                <a:gd name="T14" fmla="*/ 0 w 95"/>
                <a:gd name="T15" fmla="*/ 5 h 123"/>
                <a:gd name="T16" fmla="*/ 0 w 95"/>
                <a:gd name="T17" fmla="*/ 118 h 123"/>
                <a:gd name="T18" fmla="*/ 5 w 95"/>
                <a:gd name="T19" fmla="*/ 123 h 123"/>
                <a:gd name="T20" fmla="*/ 21 w 95"/>
                <a:gd name="T21" fmla="*/ 123 h 123"/>
                <a:gd name="T22" fmla="*/ 26 w 95"/>
                <a:gd name="T23" fmla="*/ 118 h 123"/>
                <a:gd name="T24" fmla="*/ 21 w 95"/>
                <a:gd name="T25" fmla="*/ 11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21" y="112"/>
                  </a:moveTo>
                  <a:cubicBezTo>
                    <a:pt x="11" y="112"/>
                    <a:pt x="11" y="112"/>
                    <a:pt x="11" y="112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3" y="10"/>
                    <a:pt x="95" y="8"/>
                    <a:pt x="95" y="5"/>
                  </a:cubicBezTo>
                  <a:cubicBezTo>
                    <a:pt x="95" y="2"/>
                    <a:pt x="93" y="0"/>
                    <a:pt x="9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1"/>
                    <a:pt x="2" y="123"/>
                    <a:pt x="5" y="123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4" y="123"/>
                    <a:pt x="26" y="121"/>
                    <a:pt x="26" y="118"/>
                  </a:cubicBezTo>
                  <a:cubicBezTo>
                    <a:pt x="26" y="115"/>
                    <a:pt x="24" y="112"/>
                    <a:pt x="21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59" name="淘宝店chenying0907 19"/>
            <p:cNvSpPr/>
            <p:nvPr/>
          </p:nvSpPr>
          <p:spPr bwMode="auto">
            <a:xfrm>
              <a:off x="142" y="170"/>
              <a:ext cx="83" cy="120"/>
            </a:xfrm>
            <a:custGeom>
              <a:avLst/>
              <a:gdLst>
                <a:gd name="T0" fmla="*/ 30 w 35"/>
                <a:gd name="T1" fmla="*/ 0 h 51"/>
                <a:gd name="T2" fmla="*/ 25 w 35"/>
                <a:gd name="T3" fmla="*/ 5 h 51"/>
                <a:gd name="T4" fmla="*/ 25 w 35"/>
                <a:gd name="T5" fmla="*/ 40 h 51"/>
                <a:gd name="T6" fmla="*/ 5 w 35"/>
                <a:gd name="T7" fmla="*/ 40 h 51"/>
                <a:gd name="T8" fmla="*/ 0 w 35"/>
                <a:gd name="T9" fmla="*/ 46 h 51"/>
                <a:gd name="T10" fmla="*/ 5 w 35"/>
                <a:gd name="T11" fmla="*/ 51 h 51"/>
                <a:gd name="T12" fmla="*/ 30 w 35"/>
                <a:gd name="T13" fmla="*/ 51 h 51"/>
                <a:gd name="T14" fmla="*/ 34 w 35"/>
                <a:gd name="T15" fmla="*/ 49 h 51"/>
                <a:gd name="T16" fmla="*/ 35 w 35"/>
                <a:gd name="T17" fmla="*/ 46 h 51"/>
                <a:gd name="T18" fmla="*/ 35 w 35"/>
                <a:gd name="T19" fmla="*/ 5 h 51"/>
                <a:gd name="T20" fmla="*/ 30 w 35"/>
                <a:gd name="T2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51">
                  <a:moveTo>
                    <a:pt x="30" y="0"/>
                  </a:moveTo>
                  <a:cubicBezTo>
                    <a:pt x="27" y="0"/>
                    <a:pt x="25" y="2"/>
                    <a:pt x="25" y="5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2" y="40"/>
                    <a:pt x="0" y="43"/>
                    <a:pt x="0" y="46"/>
                  </a:cubicBezTo>
                  <a:cubicBezTo>
                    <a:pt x="0" y="49"/>
                    <a:pt x="2" y="51"/>
                    <a:pt x="5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2" y="51"/>
                    <a:pt x="33" y="50"/>
                    <a:pt x="34" y="49"/>
                  </a:cubicBezTo>
                  <a:cubicBezTo>
                    <a:pt x="35" y="48"/>
                    <a:pt x="35" y="47"/>
                    <a:pt x="35" y="46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2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0" name="淘宝店chenying0907 20"/>
            <p:cNvSpPr>
              <a:spLocks noEditPoints="1"/>
            </p:cNvSpPr>
            <p:nvPr/>
          </p:nvSpPr>
          <p:spPr bwMode="auto">
            <a:xfrm>
              <a:off x="81" y="59"/>
              <a:ext cx="141" cy="205"/>
            </a:xfrm>
            <a:custGeom>
              <a:avLst/>
              <a:gdLst>
                <a:gd name="T0" fmla="*/ 52 w 60"/>
                <a:gd name="T1" fmla="*/ 2 h 87"/>
                <a:gd name="T2" fmla="*/ 46 w 60"/>
                <a:gd name="T3" fmla="*/ 0 h 87"/>
                <a:gd name="T4" fmla="*/ 35 w 60"/>
                <a:gd name="T5" fmla="*/ 7 h 87"/>
                <a:gd name="T6" fmla="*/ 1 w 60"/>
                <a:gd name="T7" fmla="*/ 66 h 87"/>
                <a:gd name="T8" fmla="*/ 0 w 60"/>
                <a:gd name="T9" fmla="*/ 69 h 87"/>
                <a:gd name="T10" fmla="*/ 0 w 60"/>
                <a:gd name="T11" fmla="*/ 82 h 87"/>
                <a:gd name="T12" fmla="*/ 3 w 60"/>
                <a:gd name="T13" fmla="*/ 87 h 87"/>
                <a:gd name="T14" fmla="*/ 6 w 60"/>
                <a:gd name="T15" fmla="*/ 87 h 87"/>
                <a:gd name="T16" fmla="*/ 8 w 60"/>
                <a:gd name="T17" fmla="*/ 87 h 87"/>
                <a:gd name="T18" fmla="*/ 20 w 60"/>
                <a:gd name="T19" fmla="*/ 80 h 87"/>
                <a:gd name="T20" fmla="*/ 22 w 60"/>
                <a:gd name="T21" fmla="*/ 78 h 87"/>
                <a:gd name="T22" fmla="*/ 56 w 60"/>
                <a:gd name="T23" fmla="*/ 19 h 87"/>
                <a:gd name="T24" fmla="*/ 52 w 60"/>
                <a:gd name="T25" fmla="*/ 2 h 87"/>
                <a:gd name="T26" fmla="*/ 47 w 60"/>
                <a:gd name="T27" fmla="*/ 14 h 87"/>
                <a:gd name="T28" fmla="*/ 14 w 60"/>
                <a:gd name="T29" fmla="*/ 72 h 87"/>
                <a:gd name="T30" fmla="*/ 11 w 60"/>
                <a:gd name="T31" fmla="*/ 73 h 87"/>
                <a:gd name="T32" fmla="*/ 11 w 60"/>
                <a:gd name="T33" fmla="*/ 70 h 87"/>
                <a:gd name="T34" fmla="*/ 44 w 60"/>
                <a:gd name="T35" fmla="*/ 12 h 87"/>
                <a:gd name="T36" fmla="*/ 47 w 60"/>
                <a:gd name="T37" fmla="*/ 11 h 87"/>
                <a:gd name="T38" fmla="*/ 47 w 60"/>
                <a:gd name="T39" fmla="*/ 1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87">
                  <a:moveTo>
                    <a:pt x="52" y="2"/>
                  </a:moveTo>
                  <a:cubicBezTo>
                    <a:pt x="50" y="1"/>
                    <a:pt x="48" y="0"/>
                    <a:pt x="46" y="0"/>
                  </a:cubicBezTo>
                  <a:cubicBezTo>
                    <a:pt x="41" y="0"/>
                    <a:pt x="37" y="3"/>
                    <a:pt x="35" y="7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0" y="67"/>
                    <a:pt x="0" y="68"/>
                    <a:pt x="0" y="69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4"/>
                    <a:pt x="1" y="86"/>
                    <a:pt x="3" y="87"/>
                  </a:cubicBezTo>
                  <a:cubicBezTo>
                    <a:pt x="4" y="87"/>
                    <a:pt x="5" y="87"/>
                    <a:pt x="6" y="87"/>
                  </a:cubicBezTo>
                  <a:cubicBezTo>
                    <a:pt x="7" y="87"/>
                    <a:pt x="7" y="87"/>
                    <a:pt x="8" y="87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1" y="80"/>
                    <a:pt x="22" y="79"/>
                    <a:pt x="22" y="78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60" y="13"/>
                    <a:pt x="58" y="6"/>
                    <a:pt x="52" y="2"/>
                  </a:cubicBezTo>
                  <a:close/>
                  <a:moveTo>
                    <a:pt x="47" y="14"/>
                  </a:moveTo>
                  <a:cubicBezTo>
                    <a:pt x="14" y="72"/>
                    <a:pt x="14" y="72"/>
                    <a:pt x="14" y="72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1"/>
                    <a:pt x="46" y="11"/>
                    <a:pt x="47" y="11"/>
                  </a:cubicBezTo>
                  <a:cubicBezTo>
                    <a:pt x="47" y="12"/>
                    <a:pt x="48" y="13"/>
                    <a:pt x="47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1" name="淘宝店chenying0907 21"/>
            <p:cNvSpPr/>
            <p:nvPr/>
          </p:nvSpPr>
          <p:spPr bwMode="auto">
            <a:xfrm>
              <a:off x="41" y="83"/>
              <a:ext cx="89" cy="23"/>
            </a:xfrm>
            <a:custGeom>
              <a:avLst/>
              <a:gdLst>
                <a:gd name="T0" fmla="*/ 38 w 38"/>
                <a:gd name="T1" fmla="*/ 5 h 10"/>
                <a:gd name="T2" fmla="*/ 32 w 38"/>
                <a:gd name="T3" fmla="*/ 0 h 10"/>
                <a:gd name="T4" fmla="*/ 6 w 38"/>
                <a:gd name="T5" fmla="*/ 0 h 10"/>
                <a:gd name="T6" fmla="*/ 0 w 38"/>
                <a:gd name="T7" fmla="*/ 5 h 10"/>
                <a:gd name="T8" fmla="*/ 6 w 38"/>
                <a:gd name="T9" fmla="*/ 10 h 10"/>
                <a:gd name="T10" fmla="*/ 32 w 38"/>
                <a:gd name="T11" fmla="*/ 10 h 10"/>
                <a:gd name="T12" fmla="*/ 38 w 38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0">
                  <a:moveTo>
                    <a:pt x="38" y="5"/>
                  </a:moveTo>
                  <a:cubicBezTo>
                    <a:pt x="38" y="2"/>
                    <a:pt x="35" y="0"/>
                    <a:pt x="3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5" y="10"/>
                    <a:pt x="38" y="8"/>
                    <a:pt x="38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2" name="淘宝店chenying0907 22"/>
            <p:cNvSpPr/>
            <p:nvPr/>
          </p:nvSpPr>
          <p:spPr bwMode="auto">
            <a:xfrm>
              <a:off x="41" y="132"/>
              <a:ext cx="56" cy="24"/>
            </a:xfrm>
            <a:custGeom>
              <a:avLst/>
              <a:gdLst>
                <a:gd name="T0" fmla="*/ 6 w 24"/>
                <a:gd name="T1" fmla="*/ 0 h 10"/>
                <a:gd name="T2" fmla="*/ 0 w 24"/>
                <a:gd name="T3" fmla="*/ 5 h 10"/>
                <a:gd name="T4" fmla="*/ 6 w 24"/>
                <a:gd name="T5" fmla="*/ 10 h 10"/>
                <a:gd name="T6" fmla="*/ 19 w 24"/>
                <a:gd name="T7" fmla="*/ 10 h 10"/>
                <a:gd name="T8" fmla="*/ 24 w 24"/>
                <a:gd name="T9" fmla="*/ 5 h 10"/>
                <a:gd name="T10" fmla="*/ 19 w 24"/>
                <a:gd name="T11" fmla="*/ 0 h 10"/>
                <a:gd name="T12" fmla="*/ 6 w 2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0"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10"/>
                    <a:pt x="24" y="8"/>
                    <a:pt x="24" y="5"/>
                  </a:cubicBezTo>
                  <a:cubicBezTo>
                    <a:pt x="24" y="2"/>
                    <a:pt x="22" y="0"/>
                    <a:pt x="19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3" name="PA_淘宝店chenying0907 23"/>
          <p:cNvGrpSpPr/>
          <p:nvPr>
            <p:custDataLst>
              <p:tags r:id="rId2"/>
            </p:custDataLst>
          </p:nvPr>
        </p:nvGrpSpPr>
        <p:grpSpPr bwMode="auto">
          <a:xfrm>
            <a:off x="6661151" y="1734430"/>
            <a:ext cx="442913" cy="443049"/>
            <a:chOff x="0" y="0"/>
            <a:chExt cx="279" cy="279"/>
          </a:xfrm>
        </p:grpSpPr>
        <p:sp>
          <p:nvSpPr>
            <p:cNvPr id="35864" name="淘宝店chenying0907 24"/>
            <p:cNvSpPr>
              <a:spLocks noEditPoints="1"/>
            </p:cNvSpPr>
            <p:nvPr/>
          </p:nvSpPr>
          <p:spPr bwMode="auto">
            <a:xfrm>
              <a:off x="0" y="0"/>
              <a:ext cx="279" cy="279"/>
            </a:xfrm>
            <a:custGeom>
              <a:avLst/>
              <a:gdLst>
                <a:gd name="T0" fmla="*/ 114 w 118"/>
                <a:gd name="T1" fmla="*/ 46 h 118"/>
                <a:gd name="T2" fmla="*/ 103 w 118"/>
                <a:gd name="T3" fmla="*/ 38 h 118"/>
                <a:gd name="T4" fmla="*/ 107 w 118"/>
                <a:gd name="T5" fmla="*/ 24 h 118"/>
                <a:gd name="T6" fmla="*/ 89 w 118"/>
                <a:gd name="T7" fmla="*/ 11 h 118"/>
                <a:gd name="T8" fmla="*/ 76 w 118"/>
                <a:gd name="T9" fmla="*/ 13 h 118"/>
                <a:gd name="T10" fmla="*/ 68 w 118"/>
                <a:gd name="T11" fmla="*/ 1 h 118"/>
                <a:gd name="T12" fmla="*/ 46 w 118"/>
                <a:gd name="T13" fmla="*/ 4 h 118"/>
                <a:gd name="T14" fmla="*/ 39 w 118"/>
                <a:gd name="T15" fmla="*/ 15 h 118"/>
                <a:gd name="T16" fmla="*/ 24 w 118"/>
                <a:gd name="T17" fmla="*/ 11 h 118"/>
                <a:gd name="T18" fmla="*/ 11 w 118"/>
                <a:gd name="T19" fmla="*/ 29 h 118"/>
                <a:gd name="T20" fmla="*/ 14 w 118"/>
                <a:gd name="T21" fmla="*/ 43 h 118"/>
                <a:gd name="T22" fmla="*/ 1 w 118"/>
                <a:gd name="T23" fmla="*/ 50 h 118"/>
                <a:gd name="T24" fmla="*/ 1 w 118"/>
                <a:gd name="T25" fmla="*/ 68 h 118"/>
                <a:gd name="T26" fmla="*/ 14 w 118"/>
                <a:gd name="T27" fmla="*/ 75 h 118"/>
                <a:gd name="T28" fmla="*/ 11 w 118"/>
                <a:gd name="T29" fmla="*/ 89 h 118"/>
                <a:gd name="T30" fmla="*/ 24 w 118"/>
                <a:gd name="T31" fmla="*/ 106 h 118"/>
                <a:gd name="T32" fmla="*/ 39 w 118"/>
                <a:gd name="T33" fmla="*/ 103 h 118"/>
                <a:gd name="T34" fmla="*/ 46 w 118"/>
                <a:gd name="T35" fmla="*/ 114 h 118"/>
                <a:gd name="T36" fmla="*/ 59 w 118"/>
                <a:gd name="T37" fmla="*/ 118 h 118"/>
                <a:gd name="T38" fmla="*/ 72 w 118"/>
                <a:gd name="T39" fmla="*/ 114 h 118"/>
                <a:gd name="T40" fmla="*/ 80 w 118"/>
                <a:gd name="T41" fmla="*/ 103 h 118"/>
                <a:gd name="T42" fmla="*/ 94 w 118"/>
                <a:gd name="T43" fmla="*/ 106 h 118"/>
                <a:gd name="T44" fmla="*/ 107 w 118"/>
                <a:gd name="T45" fmla="*/ 89 h 118"/>
                <a:gd name="T46" fmla="*/ 105 w 118"/>
                <a:gd name="T47" fmla="*/ 75 h 118"/>
                <a:gd name="T48" fmla="*/ 118 w 118"/>
                <a:gd name="T49" fmla="*/ 68 h 118"/>
                <a:gd name="T50" fmla="*/ 118 w 118"/>
                <a:gd name="T51" fmla="*/ 50 h 118"/>
                <a:gd name="T52" fmla="*/ 99 w 118"/>
                <a:gd name="T53" fmla="*/ 66 h 118"/>
                <a:gd name="T54" fmla="*/ 93 w 118"/>
                <a:gd name="T55" fmla="*/ 77 h 118"/>
                <a:gd name="T56" fmla="*/ 97 w 118"/>
                <a:gd name="T57" fmla="*/ 90 h 118"/>
                <a:gd name="T58" fmla="*/ 82 w 118"/>
                <a:gd name="T59" fmla="*/ 92 h 118"/>
                <a:gd name="T60" fmla="*/ 70 w 118"/>
                <a:gd name="T61" fmla="*/ 96 h 118"/>
                <a:gd name="T62" fmla="*/ 64 w 118"/>
                <a:gd name="T63" fmla="*/ 107 h 118"/>
                <a:gd name="T64" fmla="*/ 52 w 118"/>
                <a:gd name="T65" fmla="*/ 99 h 118"/>
                <a:gd name="T66" fmla="*/ 41 w 118"/>
                <a:gd name="T67" fmla="*/ 93 h 118"/>
                <a:gd name="T68" fmla="*/ 28 w 118"/>
                <a:gd name="T69" fmla="*/ 96 h 118"/>
                <a:gd name="T70" fmla="*/ 26 w 118"/>
                <a:gd name="T71" fmla="*/ 82 h 118"/>
                <a:gd name="T72" fmla="*/ 23 w 118"/>
                <a:gd name="T73" fmla="*/ 70 h 118"/>
                <a:gd name="T74" fmla="*/ 11 w 118"/>
                <a:gd name="T75" fmla="*/ 63 h 118"/>
                <a:gd name="T76" fmla="*/ 11 w 118"/>
                <a:gd name="T77" fmla="*/ 54 h 118"/>
                <a:gd name="T78" fmla="*/ 23 w 118"/>
                <a:gd name="T79" fmla="*/ 48 h 118"/>
                <a:gd name="T80" fmla="*/ 26 w 118"/>
                <a:gd name="T81" fmla="*/ 36 h 118"/>
                <a:gd name="T82" fmla="*/ 28 w 118"/>
                <a:gd name="T83" fmla="*/ 21 h 118"/>
                <a:gd name="T84" fmla="*/ 41 w 118"/>
                <a:gd name="T85" fmla="*/ 25 h 118"/>
                <a:gd name="T86" fmla="*/ 52 w 118"/>
                <a:gd name="T87" fmla="*/ 19 h 118"/>
                <a:gd name="T88" fmla="*/ 64 w 118"/>
                <a:gd name="T89" fmla="*/ 10 h 118"/>
                <a:gd name="T90" fmla="*/ 70 w 118"/>
                <a:gd name="T91" fmla="*/ 22 h 118"/>
                <a:gd name="T92" fmla="*/ 82 w 118"/>
                <a:gd name="T93" fmla="*/ 25 h 118"/>
                <a:gd name="T94" fmla="*/ 97 w 118"/>
                <a:gd name="T95" fmla="*/ 28 h 118"/>
                <a:gd name="T96" fmla="*/ 93 w 118"/>
                <a:gd name="T97" fmla="*/ 41 h 118"/>
                <a:gd name="T98" fmla="*/ 99 w 118"/>
                <a:gd name="T99" fmla="*/ 51 h 118"/>
                <a:gd name="T100" fmla="*/ 108 w 118"/>
                <a:gd name="T101" fmla="*/ 5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8" h="118">
                  <a:moveTo>
                    <a:pt x="118" y="50"/>
                  </a:moveTo>
                  <a:cubicBezTo>
                    <a:pt x="117" y="48"/>
                    <a:pt x="116" y="46"/>
                    <a:pt x="114" y="46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4" y="41"/>
                    <a:pt x="104" y="39"/>
                    <a:pt x="103" y="38"/>
                  </a:cubicBezTo>
                  <a:cubicBezTo>
                    <a:pt x="107" y="29"/>
                    <a:pt x="107" y="29"/>
                    <a:pt x="107" y="29"/>
                  </a:cubicBezTo>
                  <a:cubicBezTo>
                    <a:pt x="108" y="27"/>
                    <a:pt x="108" y="25"/>
                    <a:pt x="107" y="24"/>
                  </a:cubicBezTo>
                  <a:cubicBezTo>
                    <a:pt x="103" y="19"/>
                    <a:pt x="99" y="15"/>
                    <a:pt x="94" y="11"/>
                  </a:cubicBezTo>
                  <a:cubicBezTo>
                    <a:pt x="93" y="10"/>
                    <a:pt x="91" y="10"/>
                    <a:pt x="89" y="11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79" y="14"/>
                    <a:pt x="77" y="14"/>
                    <a:pt x="76" y="13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2"/>
                    <a:pt x="70" y="1"/>
                    <a:pt x="68" y="1"/>
                  </a:cubicBezTo>
                  <a:cubicBezTo>
                    <a:pt x="62" y="0"/>
                    <a:pt x="57" y="0"/>
                    <a:pt x="50" y="1"/>
                  </a:cubicBezTo>
                  <a:cubicBezTo>
                    <a:pt x="49" y="1"/>
                    <a:pt x="47" y="2"/>
                    <a:pt x="46" y="4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2" y="14"/>
                    <a:pt x="40" y="14"/>
                    <a:pt x="39" y="15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8" y="10"/>
                    <a:pt x="26" y="10"/>
                    <a:pt x="24" y="11"/>
                  </a:cubicBezTo>
                  <a:cubicBezTo>
                    <a:pt x="20" y="15"/>
                    <a:pt x="15" y="19"/>
                    <a:pt x="12" y="24"/>
                  </a:cubicBezTo>
                  <a:cubicBezTo>
                    <a:pt x="11" y="25"/>
                    <a:pt x="11" y="27"/>
                    <a:pt x="11" y="2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5" y="39"/>
                    <a:pt x="14" y="41"/>
                    <a:pt x="14" y="43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3" y="46"/>
                    <a:pt x="1" y="48"/>
                    <a:pt x="1" y="50"/>
                  </a:cubicBezTo>
                  <a:cubicBezTo>
                    <a:pt x="1" y="53"/>
                    <a:pt x="0" y="56"/>
                    <a:pt x="0" y="59"/>
                  </a:cubicBezTo>
                  <a:cubicBezTo>
                    <a:pt x="0" y="62"/>
                    <a:pt x="1" y="64"/>
                    <a:pt x="1" y="68"/>
                  </a:cubicBezTo>
                  <a:cubicBezTo>
                    <a:pt x="1" y="70"/>
                    <a:pt x="3" y="71"/>
                    <a:pt x="4" y="72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7"/>
                    <a:pt x="15" y="78"/>
                    <a:pt x="16" y="80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11" y="90"/>
                    <a:pt x="11" y="92"/>
                    <a:pt x="12" y="94"/>
                  </a:cubicBezTo>
                  <a:cubicBezTo>
                    <a:pt x="15" y="99"/>
                    <a:pt x="20" y="103"/>
                    <a:pt x="24" y="106"/>
                  </a:cubicBezTo>
                  <a:cubicBezTo>
                    <a:pt x="26" y="107"/>
                    <a:pt x="28" y="108"/>
                    <a:pt x="30" y="107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40" y="103"/>
                    <a:pt x="42" y="104"/>
                    <a:pt x="43" y="10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7" y="116"/>
                    <a:pt x="49" y="117"/>
                    <a:pt x="50" y="117"/>
                  </a:cubicBezTo>
                  <a:cubicBezTo>
                    <a:pt x="54" y="118"/>
                    <a:pt x="57" y="118"/>
                    <a:pt x="59" y="118"/>
                  </a:cubicBezTo>
                  <a:cubicBezTo>
                    <a:pt x="62" y="118"/>
                    <a:pt x="65" y="118"/>
                    <a:pt x="68" y="117"/>
                  </a:cubicBezTo>
                  <a:cubicBezTo>
                    <a:pt x="70" y="117"/>
                    <a:pt x="72" y="116"/>
                    <a:pt x="72" y="114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77" y="104"/>
                    <a:pt x="79" y="103"/>
                    <a:pt x="80" y="103"/>
                  </a:cubicBezTo>
                  <a:cubicBezTo>
                    <a:pt x="89" y="107"/>
                    <a:pt x="89" y="107"/>
                    <a:pt x="89" y="107"/>
                  </a:cubicBezTo>
                  <a:cubicBezTo>
                    <a:pt x="91" y="108"/>
                    <a:pt x="93" y="107"/>
                    <a:pt x="94" y="106"/>
                  </a:cubicBezTo>
                  <a:cubicBezTo>
                    <a:pt x="99" y="103"/>
                    <a:pt x="103" y="99"/>
                    <a:pt x="107" y="94"/>
                  </a:cubicBezTo>
                  <a:cubicBezTo>
                    <a:pt x="108" y="92"/>
                    <a:pt x="108" y="90"/>
                    <a:pt x="107" y="8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4" y="78"/>
                    <a:pt x="104" y="77"/>
                    <a:pt x="105" y="75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6" y="71"/>
                    <a:pt x="117" y="70"/>
                    <a:pt x="118" y="68"/>
                  </a:cubicBezTo>
                  <a:cubicBezTo>
                    <a:pt x="118" y="64"/>
                    <a:pt x="118" y="62"/>
                    <a:pt x="118" y="59"/>
                  </a:cubicBezTo>
                  <a:cubicBezTo>
                    <a:pt x="118" y="56"/>
                    <a:pt x="118" y="53"/>
                    <a:pt x="118" y="50"/>
                  </a:cubicBezTo>
                  <a:close/>
                  <a:moveTo>
                    <a:pt x="108" y="63"/>
                  </a:moveTo>
                  <a:cubicBezTo>
                    <a:pt x="99" y="66"/>
                    <a:pt x="99" y="66"/>
                    <a:pt x="99" y="66"/>
                  </a:cubicBezTo>
                  <a:cubicBezTo>
                    <a:pt x="98" y="67"/>
                    <a:pt x="97" y="68"/>
                    <a:pt x="96" y="70"/>
                  </a:cubicBezTo>
                  <a:cubicBezTo>
                    <a:pt x="95" y="72"/>
                    <a:pt x="94" y="75"/>
                    <a:pt x="93" y="77"/>
                  </a:cubicBezTo>
                  <a:cubicBezTo>
                    <a:pt x="92" y="79"/>
                    <a:pt x="92" y="80"/>
                    <a:pt x="93" y="82"/>
                  </a:cubicBezTo>
                  <a:cubicBezTo>
                    <a:pt x="97" y="90"/>
                    <a:pt x="97" y="90"/>
                    <a:pt x="97" y="90"/>
                  </a:cubicBezTo>
                  <a:cubicBezTo>
                    <a:pt x="95" y="92"/>
                    <a:pt x="93" y="94"/>
                    <a:pt x="91" y="96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1" y="92"/>
                    <a:pt x="79" y="92"/>
                    <a:pt x="78" y="93"/>
                  </a:cubicBezTo>
                  <a:cubicBezTo>
                    <a:pt x="75" y="94"/>
                    <a:pt x="73" y="95"/>
                    <a:pt x="70" y="96"/>
                  </a:cubicBezTo>
                  <a:cubicBezTo>
                    <a:pt x="69" y="96"/>
                    <a:pt x="67" y="97"/>
                    <a:pt x="67" y="99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1" y="108"/>
                    <a:pt x="58" y="108"/>
                    <a:pt x="55" y="107"/>
                  </a:cubicBezTo>
                  <a:cubicBezTo>
                    <a:pt x="52" y="99"/>
                    <a:pt x="52" y="99"/>
                    <a:pt x="52" y="99"/>
                  </a:cubicBezTo>
                  <a:cubicBezTo>
                    <a:pt x="51" y="97"/>
                    <a:pt x="50" y="96"/>
                    <a:pt x="48" y="96"/>
                  </a:cubicBezTo>
                  <a:cubicBezTo>
                    <a:pt x="46" y="95"/>
                    <a:pt x="43" y="94"/>
                    <a:pt x="41" y="93"/>
                  </a:cubicBezTo>
                  <a:cubicBezTo>
                    <a:pt x="40" y="92"/>
                    <a:pt x="38" y="92"/>
                    <a:pt x="36" y="92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6" y="94"/>
                    <a:pt x="24" y="92"/>
                    <a:pt x="22" y="90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0"/>
                    <a:pt x="26" y="79"/>
                    <a:pt x="26" y="77"/>
                  </a:cubicBezTo>
                  <a:cubicBezTo>
                    <a:pt x="24" y="75"/>
                    <a:pt x="23" y="72"/>
                    <a:pt x="23" y="70"/>
                  </a:cubicBezTo>
                  <a:cubicBezTo>
                    <a:pt x="22" y="68"/>
                    <a:pt x="21" y="67"/>
                    <a:pt x="19" y="66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1" y="62"/>
                    <a:pt x="10" y="60"/>
                    <a:pt x="10" y="59"/>
                  </a:cubicBezTo>
                  <a:cubicBezTo>
                    <a:pt x="10" y="57"/>
                    <a:pt x="11" y="56"/>
                    <a:pt x="11" y="54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1" y="51"/>
                    <a:pt x="22" y="49"/>
                    <a:pt x="23" y="48"/>
                  </a:cubicBezTo>
                  <a:cubicBezTo>
                    <a:pt x="23" y="45"/>
                    <a:pt x="24" y="43"/>
                    <a:pt x="26" y="41"/>
                  </a:cubicBezTo>
                  <a:cubicBezTo>
                    <a:pt x="26" y="39"/>
                    <a:pt x="26" y="37"/>
                    <a:pt x="26" y="36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5"/>
                    <a:pt x="26" y="23"/>
                    <a:pt x="28" y="21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8" y="26"/>
                    <a:pt x="40" y="26"/>
                    <a:pt x="41" y="25"/>
                  </a:cubicBezTo>
                  <a:cubicBezTo>
                    <a:pt x="43" y="24"/>
                    <a:pt x="46" y="23"/>
                    <a:pt x="48" y="22"/>
                  </a:cubicBezTo>
                  <a:cubicBezTo>
                    <a:pt x="50" y="22"/>
                    <a:pt x="51" y="20"/>
                    <a:pt x="52" y="19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8" y="10"/>
                    <a:pt x="61" y="10"/>
                    <a:pt x="64" y="1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20"/>
                    <a:pt x="69" y="22"/>
                    <a:pt x="70" y="22"/>
                  </a:cubicBezTo>
                  <a:cubicBezTo>
                    <a:pt x="73" y="23"/>
                    <a:pt x="75" y="24"/>
                    <a:pt x="78" y="25"/>
                  </a:cubicBezTo>
                  <a:cubicBezTo>
                    <a:pt x="79" y="26"/>
                    <a:pt x="81" y="26"/>
                    <a:pt x="82" y="25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93" y="23"/>
                    <a:pt x="95" y="25"/>
                    <a:pt x="97" y="28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2" y="37"/>
                    <a:pt x="92" y="39"/>
                    <a:pt x="93" y="41"/>
                  </a:cubicBezTo>
                  <a:cubicBezTo>
                    <a:pt x="94" y="43"/>
                    <a:pt x="95" y="45"/>
                    <a:pt x="96" y="48"/>
                  </a:cubicBezTo>
                  <a:cubicBezTo>
                    <a:pt x="97" y="49"/>
                    <a:pt x="98" y="51"/>
                    <a:pt x="99" y="51"/>
                  </a:cubicBezTo>
                  <a:cubicBezTo>
                    <a:pt x="108" y="54"/>
                    <a:pt x="108" y="54"/>
                    <a:pt x="108" y="54"/>
                  </a:cubicBezTo>
                  <a:cubicBezTo>
                    <a:pt x="108" y="56"/>
                    <a:pt x="108" y="57"/>
                    <a:pt x="108" y="59"/>
                  </a:cubicBezTo>
                  <a:cubicBezTo>
                    <a:pt x="108" y="60"/>
                    <a:pt x="108" y="62"/>
                    <a:pt x="108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5" name="淘宝店chenying0907 25"/>
            <p:cNvSpPr>
              <a:spLocks noEditPoints="1"/>
            </p:cNvSpPr>
            <p:nvPr/>
          </p:nvSpPr>
          <p:spPr bwMode="auto">
            <a:xfrm>
              <a:off x="86" y="80"/>
              <a:ext cx="111" cy="111"/>
            </a:xfrm>
            <a:custGeom>
              <a:avLst/>
              <a:gdLst>
                <a:gd name="T0" fmla="*/ 23 w 47"/>
                <a:gd name="T1" fmla="*/ 0 h 47"/>
                <a:gd name="T2" fmla="*/ 0 w 47"/>
                <a:gd name="T3" fmla="*/ 24 h 47"/>
                <a:gd name="T4" fmla="*/ 23 w 47"/>
                <a:gd name="T5" fmla="*/ 47 h 47"/>
                <a:gd name="T6" fmla="*/ 47 w 47"/>
                <a:gd name="T7" fmla="*/ 24 h 47"/>
                <a:gd name="T8" fmla="*/ 23 w 47"/>
                <a:gd name="T9" fmla="*/ 0 h 47"/>
                <a:gd name="T10" fmla="*/ 23 w 47"/>
                <a:gd name="T11" fmla="*/ 37 h 47"/>
                <a:gd name="T12" fmla="*/ 10 w 47"/>
                <a:gd name="T13" fmla="*/ 24 h 47"/>
                <a:gd name="T14" fmla="*/ 23 w 47"/>
                <a:gd name="T15" fmla="*/ 10 h 47"/>
                <a:gd name="T16" fmla="*/ 37 w 47"/>
                <a:gd name="T17" fmla="*/ 24 h 47"/>
                <a:gd name="T18" fmla="*/ 23 w 47"/>
                <a:gd name="T19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23" y="37"/>
                  </a:moveTo>
                  <a:cubicBezTo>
                    <a:pt x="16" y="37"/>
                    <a:pt x="10" y="31"/>
                    <a:pt x="10" y="24"/>
                  </a:cubicBezTo>
                  <a:cubicBezTo>
                    <a:pt x="10" y="16"/>
                    <a:pt x="16" y="10"/>
                    <a:pt x="23" y="10"/>
                  </a:cubicBezTo>
                  <a:cubicBezTo>
                    <a:pt x="31" y="10"/>
                    <a:pt x="37" y="16"/>
                    <a:pt x="37" y="24"/>
                  </a:cubicBezTo>
                  <a:cubicBezTo>
                    <a:pt x="37" y="31"/>
                    <a:pt x="31" y="37"/>
                    <a:pt x="23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6" name="PA_淘宝店chenying0907 26"/>
          <p:cNvGrpSpPr/>
          <p:nvPr>
            <p:custDataLst>
              <p:tags r:id="rId3"/>
            </p:custDataLst>
          </p:nvPr>
        </p:nvGrpSpPr>
        <p:grpSpPr bwMode="auto">
          <a:xfrm>
            <a:off x="1344614" y="3092161"/>
            <a:ext cx="446087" cy="450989"/>
            <a:chOff x="0" y="0"/>
            <a:chExt cx="281" cy="284"/>
          </a:xfrm>
        </p:grpSpPr>
        <p:sp>
          <p:nvSpPr>
            <p:cNvPr id="35867" name="淘宝店chenying0907 27"/>
            <p:cNvSpPr/>
            <p:nvPr/>
          </p:nvSpPr>
          <p:spPr bwMode="auto">
            <a:xfrm>
              <a:off x="0" y="0"/>
              <a:ext cx="281" cy="206"/>
            </a:xfrm>
            <a:custGeom>
              <a:avLst/>
              <a:gdLst>
                <a:gd name="T0" fmla="*/ 91 w 119"/>
                <a:gd name="T1" fmla="*/ 32 h 87"/>
                <a:gd name="T2" fmla="*/ 86 w 119"/>
                <a:gd name="T3" fmla="*/ 32 h 87"/>
                <a:gd name="T4" fmla="*/ 86 w 119"/>
                <a:gd name="T5" fmla="*/ 30 h 87"/>
                <a:gd name="T6" fmla="*/ 56 w 119"/>
                <a:gd name="T7" fmla="*/ 0 h 87"/>
                <a:gd name="T8" fmla="*/ 27 w 119"/>
                <a:gd name="T9" fmla="*/ 25 h 87"/>
                <a:gd name="T10" fmla="*/ 19 w 119"/>
                <a:gd name="T11" fmla="*/ 26 h 87"/>
                <a:gd name="T12" fmla="*/ 19 w 119"/>
                <a:gd name="T13" fmla="*/ 26 h 87"/>
                <a:gd name="T14" fmla="*/ 7 w 119"/>
                <a:gd name="T15" fmla="*/ 43 h 87"/>
                <a:gd name="T16" fmla="*/ 9 w 119"/>
                <a:gd name="T17" fmla="*/ 52 h 87"/>
                <a:gd name="T18" fmla="*/ 0 w 119"/>
                <a:gd name="T19" fmla="*/ 68 h 87"/>
                <a:gd name="T20" fmla="*/ 19 w 119"/>
                <a:gd name="T21" fmla="*/ 87 h 87"/>
                <a:gd name="T22" fmla="*/ 39 w 119"/>
                <a:gd name="T23" fmla="*/ 87 h 87"/>
                <a:gd name="T24" fmla="*/ 44 w 119"/>
                <a:gd name="T25" fmla="*/ 81 h 87"/>
                <a:gd name="T26" fmla="*/ 39 w 119"/>
                <a:gd name="T27" fmla="*/ 76 h 87"/>
                <a:gd name="T28" fmla="*/ 19 w 119"/>
                <a:gd name="T29" fmla="*/ 76 h 87"/>
                <a:gd name="T30" fmla="*/ 10 w 119"/>
                <a:gd name="T31" fmla="*/ 68 h 87"/>
                <a:gd name="T32" fmla="*/ 18 w 119"/>
                <a:gd name="T33" fmla="*/ 59 h 87"/>
                <a:gd name="T34" fmla="*/ 22 w 119"/>
                <a:gd name="T35" fmla="*/ 55 h 87"/>
                <a:gd name="T36" fmla="*/ 20 w 119"/>
                <a:gd name="T37" fmla="*/ 50 h 87"/>
                <a:gd name="T38" fmla="*/ 17 w 119"/>
                <a:gd name="T39" fmla="*/ 43 h 87"/>
                <a:gd name="T40" fmla="*/ 22 w 119"/>
                <a:gd name="T41" fmla="*/ 35 h 87"/>
                <a:gd name="T42" fmla="*/ 22 w 119"/>
                <a:gd name="T43" fmla="*/ 35 h 87"/>
                <a:gd name="T44" fmla="*/ 30 w 119"/>
                <a:gd name="T45" fmla="*/ 36 h 87"/>
                <a:gd name="T46" fmla="*/ 35 w 119"/>
                <a:gd name="T47" fmla="*/ 36 h 87"/>
                <a:gd name="T48" fmla="*/ 37 w 119"/>
                <a:gd name="T49" fmla="*/ 31 h 87"/>
                <a:gd name="T50" fmla="*/ 37 w 119"/>
                <a:gd name="T51" fmla="*/ 30 h 87"/>
                <a:gd name="T52" fmla="*/ 37 w 119"/>
                <a:gd name="T53" fmla="*/ 30 h 87"/>
                <a:gd name="T54" fmla="*/ 56 w 119"/>
                <a:gd name="T55" fmla="*/ 11 h 87"/>
                <a:gd name="T56" fmla="*/ 75 w 119"/>
                <a:gd name="T57" fmla="*/ 30 h 87"/>
                <a:gd name="T58" fmla="*/ 73 w 119"/>
                <a:gd name="T59" fmla="*/ 40 h 87"/>
                <a:gd name="T60" fmla="*/ 74 w 119"/>
                <a:gd name="T61" fmla="*/ 46 h 87"/>
                <a:gd name="T62" fmla="*/ 80 w 119"/>
                <a:gd name="T63" fmla="*/ 46 h 87"/>
                <a:gd name="T64" fmla="*/ 91 w 119"/>
                <a:gd name="T65" fmla="*/ 42 h 87"/>
                <a:gd name="T66" fmla="*/ 108 w 119"/>
                <a:gd name="T67" fmla="*/ 59 h 87"/>
                <a:gd name="T68" fmla="*/ 91 w 119"/>
                <a:gd name="T69" fmla="*/ 76 h 87"/>
                <a:gd name="T70" fmla="*/ 80 w 119"/>
                <a:gd name="T71" fmla="*/ 76 h 87"/>
                <a:gd name="T72" fmla="*/ 75 w 119"/>
                <a:gd name="T73" fmla="*/ 81 h 87"/>
                <a:gd name="T74" fmla="*/ 80 w 119"/>
                <a:gd name="T75" fmla="*/ 87 h 87"/>
                <a:gd name="T76" fmla="*/ 91 w 119"/>
                <a:gd name="T77" fmla="*/ 87 h 87"/>
                <a:gd name="T78" fmla="*/ 119 w 119"/>
                <a:gd name="T79" fmla="*/ 59 h 87"/>
                <a:gd name="T80" fmla="*/ 91 w 119"/>
                <a:gd name="T81" fmla="*/ 3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9" h="87">
                  <a:moveTo>
                    <a:pt x="91" y="32"/>
                  </a:moveTo>
                  <a:cubicBezTo>
                    <a:pt x="89" y="32"/>
                    <a:pt x="87" y="32"/>
                    <a:pt x="86" y="32"/>
                  </a:cubicBezTo>
                  <a:cubicBezTo>
                    <a:pt x="86" y="31"/>
                    <a:pt x="86" y="31"/>
                    <a:pt x="86" y="30"/>
                  </a:cubicBezTo>
                  <a:cubicBezTo>
                    <a:pt x="86" y="13"/>
                    <a:pt x="72" y="0"/>
                    <a:pt x="56" y="0"/>
                  </a:cubicBezTo>
                  <a:cubicBezTo>
                    <a:pt x="42" y="0"/>
                    <a:pt x="30" y="11"/>
                    <a:pt x="27" y="25"/>
                  </a:cubicBezTo>
                  <a:cubicBezTo>
                    <a:pt x="24" y="24"/>
                    <a:pt x="21" y="25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1" y="29"/>
                    <a:pt x="7" y="36"/>
                    <a:pt x="7" y="43"/>
                  </a:cubicBezTo>
                  <a:cubicBezTo>
                    <a:pt x="7" y="46"/>
                    <a:pt x="7" y="49"/>
                    <a:pt x="9" y="52"/>
                  </a:cubicBezTo>
                  <a:cubicBezTo>
                    <a:pt x="3" y="55"/>
                    <a:pt x="0" y="61"/>
                    <a:pt x="0" y="68"/>
                  </a:cubicBezTo>
                  <a:cubicBezTo>
                    <a:pt x="0" y="78"/>
                    <a:pt x="8" y="87"/>
                    <a:pt x="19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41" y="87"/>
                    <a:pt x="44" y="84"/>
                    <a:pt x="44" y="81"/>
                  </a:cubicBezTo>
                  <a:cubicBezTo>
                    <a:pt x="44" y="79"/>
                    <a:pt x="41" y="76"/>
                    <a:pt x="39" y="76"/>
                  </a:cubicBezTo>
                  <a:cubicBezTo>
                    <a:pt x="19" y="76"/>
                    <a:pt x="19" y="76"/>
                    <a:pt x="19" y="76"/>
                  </a:cubicBezTo>
                  <a:cubicBezTo>
                    <a:pt x="14" y="76"/>
                    <a:pt x="10" y="72"/>
                    <a:pt x="10" y="68"/>
                  </a:cubicBezTo>
                  <a:cubicBezTo>
                    <a:pt x="10" y="63"/>
                    <a:pt x="13" y="60"/>
                    <a:pt x="18" y="59"/>
                  </a:cubicBezTo>
                  <a:cubicBezTo>
                    <a:pt x="20" y="59"/>
                    <a:pt x="21" y="57"/>
                    <a:pt x="22" y="55"/>
                  </a:cubicBezTo>
                  <a:cubicBezTo>
                    <a:pt x="22" y="53"/>
                    <a:pt x="22" y="51"/>
                    <a:pt x="20" y="50"/>
                  </a:cubicBezTo>
                  <a:cubicBezTo>
                    <a:pt x="18" y="48"/>
                    <a:pt x="17" y="46"/>
                    <a:pt x="17" y="43"/>
                  </a:cubicBezTo>
                  <a:cubicBezTo>
                    <a:pt x="17" y="40"/>
                    <a:pt x="19" y="37"/>
                    <a:pt x="22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5" y="34"/>
                    <a:pt x="27" y="35"/>
                    <a:pt x="30" y="36"/>
                  </a:cubicBezTo>
                  <a:cubicBezTo>
                    <a:pt x="31" y="37"/>
                    <a:pt x="33" y="37"/>
                    <a:pt x="35" y="36"/>
                  </a:cubicBezTo>
                  <a:cubicBezTo>
                    <a:pt x="37" y="35"/>
                    <a:pt x="37" y="33"/>
                    <a:pt x="37" y="31"/>
                  </a:cubicBezTo>
                  <a:cubicBezTo>
                    <a:pt x="37" y="31"/>
                    <a:pt x="37" y="30"/>
                    <a:pt x="37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19"/>
                    <a:pt x="46" y="11"/>
                    <a:pt x="56" y="11"/>
                  </a:cubicBezTo>
                  <a:cubicBezTo>
                    <a:pt x="67" y="11"/>
                    <a:pt x="75" y="19"/>
                    <a:pt x="75" y="30"/>
                  </a:cubicBezTo>
                  <a:cubicBezTo>
                    <a:pt x="75" y="33"/>
                    <a:pt x="74" y="36"/>
                    <a:pt x="73" y="40"/>
                  </a:cubicBezTo>
                  <a:cubicBezTo>
                    <a:pt x="71" y="42"/>
                    <a:pt x="72" y="44"/>
                    <a:pt x="74" y="46"/>
                  </a:cubicBezTo>
                  <a:cubicBezTo>
                    <a:pt x="75" y="48"/>
                    <a:pt x="78" y="48"/>
                    <a:pt x="80" y="46"/>
                  </a:cubicBezTo>
                  <a:cubicBezTo>
                    <a:pt x="82" y="44"/>
                    <a:pt x="86" y="42"/>
                    <a:pt x="91" y="42"/>
                  </a:cubicBezTo>
                  <a:cubicBezTo>
                    <a:pt x="101" y="42"/>
                    <a:pt x="108" y="50"/>
                    <a:pt x="108" y="59"/>
                  </a:cubicBezTo>
                  <a:cubicBezTo>
                    <a:pt x="108" y="69"/>
                    <a:pt x="101" y="76"/>
                    <a:pt x="9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77" y="76"/>
                    <a:pt x="75" y="79"/>
                    <a:pt x="75" y="81"/>
                  </a:cubicBezTo>
                  <a:cubicBezTo>
                    <a:pt x="75" y="84"/>
                    <a:pt x="77" y="87"/>
                    <a:pt x="80" y="87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106" y="87"/>
                    <a:pt x="119" y="74"/>
                    <a:pt x="119" y="59"/>
                  </a:cubicBezTo>
                  <a:cubicBezTo>
                    <a:pt x="119" y="44"/>
                    <a:pt x="106" y="32"/>
                    <a:pt x="91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8" name="淘宝店chenying0907 28"/>
            <p:cNvSpPr/>
            <p:nvPr/>
          </p:nvSpPr>
          <p:spPr bwMode="auto">
            <a:xfrm>
              <a:off x="85" y="116"/>
              <a:ext cx="108" cy="168"/>
            </a:xfrm>
            <a:custGeom>
              <a:avLst/>
              <a:gdLst>
                <a:gd name="T0" fmla="*/ 37 w 46"/>
                <a:gd name="T1" fmla="*/ 45 h 71"/>
                <a:gd name="T2" fmla="*/ 28 w 46"/>
                <a:gd name="T3" fmla="*/ 54 h 71"/>
                <a:gd name="T4" fmla="*/ 28 w 46"/>
                <a:gd name="T5" fmla="*/ 5 h 71"/>
                <a:gd name="T6" fmla="*/ 23 w 46"/>
                <a:gd name="T7" fmla="*/ 0 h 71"/>
                <a:gd name="T8" fmla="*/ 18 w 46"/>
                <a:gd name="T9" fmla="*/ 5 h 71"/>
                <a:gd name="T10" fmla="*/ 18 w 46"/>
                <a:gd name="T11" fmla="*/ 54 h 71"/>
                <a:gd name="T12" fmla="*/ 9 w 46"/>
                <a:gd name="T13" fmla="*/ 45 h 71"/>
                <a:gd name="T14" fmla="*/ 2 w 46"/>
                <a:gd name="T15" fmla="*/ 45 h 71"/>
                <a:gd name="T16" fmla="*/ 2 w 46"/>
                <a:gd name="T17" fmla="*/ 52 h 71"/>
                <a:gd name="T18" fmla="*/ 20 w 46"/>
                <a:gd name="T19" fmla="*/ 70 h 71"/>
                <a:gd name="T20" fmla="*/ 23 w 46"/>
                <a:gd name="T21" fmla="*/ 71 h 71"/>
                <a:gd name="T22" fmla="*/ 27 w 46"/>
                <a:gd name="T23" fmla="*/ 70 h 71"/>
                <a:gd name="T24" fmla="*/ 44 w 46"/>
                <a:gd name="T25" fmla="*/ 52 h 71"/>
                <a:gd name="T26" fmla="*/ 44 w 46"/>
                <a:gd name="T27" fmla="*/ 45 h 71"/>
                <a:gd name="T28" fmla="*/ 37 w 46"/>
                <a:gd name="T29" fmla="*/ 4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71">
                  <a:moveTo>
                    <a:pt x="37" y="45"/>
                  </a:moveTo>
                  <a:cubicBezTo>
                    <a:pt x="28" y="54"/>
                    <a:pt x="28" y="54"/>
                    <a:pt x="28" y="5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2"/>
                    <a:pt x="26" y="0"/>
                    <a:pt x="23" y="0"/>
                  </a:cubicBezTo>
                  <a:cubicBezTo>
                    <a:pt x="20" y="0"/>
                    <a:pt x="18" y="2"/>
                    <a:pt x="18" y="5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7" y="43"/>
                    <a:pt x="4" y="43"/>
                    <a:pt x="2" y="45"/>
                  </a:cubicBezTo>
                  <a:cubicBezTo>
                    <a:pt x="0" y="47"/>
                    <a:pt x="0" y="50"/>
                    <a:pt x="2" y="52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20" y="71"/>
                    <a:pt x="22" y="71"/>
                    <a:pt x="23" y="71"/>
                  </a:cubicBezTo>
                  <a:cubicBezTo>
                    <a:pt x="25" y="71"/>
                    <a:pt x="26" y="71"/>
                    <a:pt x="27" y="70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6" y="50"/>
                    <a:pt x="46" y="47"/>
                    <a:pt x="44" y="45"/>
                  </a:cubicBezTo>
                  <a:cubicBezTo>
                    <a:pt x="42" y="43"/>
                    <a:pt x="39" y="43"/>
                    <a:pt x="37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9" name="PA_淘宝店chenying0907 29"/>
          <p:cNvGrpSpPr/>
          <p:nvPr>
            <p:custDataLst>
              <p:tags r:id="rId4"/>
            </p:custDataLst>
          </p:nvPr>
        </p:nvGrpSpPr>
        <p:grpSpPr bwMode="auto">
          <a:xfrm>
            <a:off x="1362075" y="1783658"/>
            <a:ext cx="406400" cy="400173"/>
            <a:chOff x="0" y="0"/>
            <a:chExt cx="256" cy="252"/>
          </a:xfrm>
        </p:grpSpPr>
        <p:sp>
          <p:nvSpPr>
            <p:cNvPr id="35870" name="淘宝店chenying0907 30"/>
            <p:cNvSpPr>
              <a:spLocks noEditPoints="1"/>
            </p:cNvSpPr>
            <p:nvPr/>
          </p:nvSpPr>
          <p:spPr bwMode="auto">
            <a:xfrm>
              <a:off x="0" y="0"/>
              <a:ext cx="256" cy="252"/>
            </a:xfrm>
            <a:custGeom>
              <a:avLst/>
              <a:gdLst>
                <a:gd name="T0" fmla="*/ 234 w 256"/>
                <a:gd name="T1" fmla="*/ 186 h 252"/>
                <a:gd name="T2" fmla="*/ 69 w 256"/>
                <a:gd name="T3" fmla="*/ 186 h 252"/>
                <a:gd name="T4" fmla="*/ 69 w 256"/>
                <a:gd name="T5" fmla="*/ 21 h 252"/>
                <a:gd name="T6" fmla="*/ 126 w 256"/>
                <a:gd name="T7" fmla="*/ 21 h 252"/>
                <a:gd name="T8" fmla="*/ 126 w 256"/>
                <a:gd name="T9" fmla="*/ 0 h 252"/>
                <a:gd name="T10" fmla="*/ 48 w 256"/>
                <a:gd name="T11" fmla="*/ 0 h 252"/>
                <a:gd name="T12" fmla="*/ 48 w 256"/>
                <a:gd name="T13" fmla="*/ 45 h 252"/>
                <a:gd name="T14" fmla="*/ 0 w 256"/>
                <a:gd name="T15" fmla="*/ 45 h 252"/>
                <a:gd name="T16" fmla="*/ 0 w 256"/>
                <a:gd name="T17" fmla="*/ 252 h 252"/>
                <a:gd name="T18" fmla="*/ 208 w 256"/>
                <a:gd name="T19" fmla="*/ 252 h 252"/>
                <a:gd name="T20" fmla="*/ 208 w 256"/>
                <a:gd name="T21" fmla="*/ 208 h 252"/>
                <a:gd name="T22" fmla="*/ 256 w 256"/>
                <a:gd name="T23" fmla="*/ 208 h 252"/>
                <a:gd name="T24" fmla="*/ 256 w 256"/>
                <a:gd name="T25" fmla="*/ 130 h 252"/>
                <a:gd name="T26" fmla="*/ 234 w 256"/>
                <a:gd name="T27" fmla="*/ 130 h 252"/>
                <a:gd name="T28" fmla="*/ 234 w 256"/>
                <a:gd name="T29" fmla="*/ 186 h 252"/>
                <a:gd name="T30" fmla="*/ 187 w 256"/>
                <a:gd name="T31" fmla="*/ 231 h 252"/>
                <a:gd name="T32" fmla="*/ 24 w 256"/>
                <a:gd name="T33" fmla="*/ 231 h 252"/>
                <a:gd name="T34" fmla="*/ 24 w 256"/>
                <a:gd name="T35" fmla="*/ 68 h 252"/>
                <a:gd name="T36" fmla="*/ 48 w 256"/>
                <a:gd name="T37" fmla="*/ 68 h 252"/>
                <a:gd name="T38" fmla="*/ 48 w 256"/>
                <a:gd name="T39" fmla="*/ 208 h 252"/>
                <a:gd name="T40" fmla="*/ 187 w 256"/>
                <a:gd name="T41" fmla="*/ 208 h 252"/>
                <a:gd name="T42" fmla="*/ 187 w 256"/>
                <a:gd name="T43" fmla="*/ 23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6" h="252">
                  <a:moveTo>
                    <a:pt x="234" y="186"/>
                  </a:moveTo>
                  <a:lnTo>
                    <a:pt x="69" y="186"/>
                  </a:lnTo>
                  <a:lnTo>
                    <a:pt x="69" y="21"/>
                  </a:lnTo>
                  <a:lnTo>
                    <a:pt x="126" y="21"/>
                  </a:lnTo>
                  <a:lnTo>
                    <a:pt x="126" y="0"/>
                  </a:lnTo>
                  <a:lnTo>
                    <a:pt x="48" y="0"/>
                  </a:lnTo>
                  <a:lnTo>
                    <a:pt x="48" y="45"/>
                  </a:lnTo>
                  <a:lnTo>
                    <a:pt x="0" y="45"/>
                  </a:lnTo>
                  <a:lnTo>
                    <a:pt x="0" y="252"/>
                  </a:lnTo>
                  <a:lnTo>
                    <a:pt x="208" y="252"/>
                  </a:lnTo>
                  <a:lnTo>
                    <a:pt x="208" y="208"/>
                  </a:lnTo>
                  <a:lnTo>
                    <a:pt x="256" y="208"/>
                  </a:lnTo>
                  <a:lnTo>
                    <a:pt x="256" y="130"/>
                  </a:lnTo>
                  <a:lnTo>
                    <a:pt x="234" y="130"/>
                  </a:lnTo>
                  <a:lnTo>
                    <a:pt x="234" y="186"/>
                  </a:lnTo>
                  <a:close/>
                  <a:moveTo>
                    <a:pt x="187" y="231"/>
                  </a:moveTo>
                  <a:lnTo>
                    <a:pt x="24" y="231"/>
                  </a:lnTo>
                  <a:lnTo>
                    <a:pt x="24" y="68"/>
                  </a:lnTo>
                  <a:lnTo>
                    <a:pt x="48" y="68"/>
                  </a:lnTo>
                  <a:lnTo>
                    <a:pt x="48" y="208"/>
                  </a:lnTo>
                  <a:lnTo>
                    <a:pt x="187" y="208"/>
                  </a:lnTo>
                  <a:lnTo>
                    <a:pt x="187" y="2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71" name="淘宝店chenying0907 31"/>
            <p:cNvSpPr/>
            <p:nvPr/>
          </p:nvSpPr>
          <p:spPr bwMode="auto">
            <a:xfrm>
              <a:off x="145" y="0"/>
              <a:ext cx="111" cy="111"/>
            </a:xfrm>
            <a:custGeom>
              <a:avLst/>
              <a:gdLst>
                <a:gd name="T0" fmla="*/ 18 w 111"/>
                <a:gd name="T1" fmla="*/ 0 h 111"/>
                <a:gd name="T2" fmla="*/ 18 w 111"/>
                <a:gd name="T3" fmla="*/ 21 h 111"/>
                <a:gd name="T4" fmla="*/ 73 w 111"/>
                <a:gd name="T5" fmla="*/ 21 h 111"/>
                <a:gd name="T6" fmla="*/ 0 w 111"/>
                <a:gd name="T7" fmla="*/ 94 h 111"/>
                <a:gd name="T8" fmla="*/ 14 w 111"/>
                <a:gd name="T9" fmla="*/ 111 h 111"/>
                <a:gd name="T10" fmla="*/ 89 w 111"/>
                <a:gd name="T11" fmla="*/ 37 h 111"/>
                <a:gd name="T12" fmla="*/ 89 w 111"/>
                <a:gd name="T13" fmla="*/ 92 h 111"/>
                <a:gd name="T14" fmla="*/ 111 w 111"/>
                <a:gd name="T15" fmla="*/ 92 h 111"/>
                <a:gd name="T16" fmla="*/ 111 w 111"/>
                <a:gd name="T17" fmla="*/ 0 h 111"/>
                <a:gd name="T18" fmla="*/ 18 w 111"/>
                <a:gd name="T1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11">
                  <a:moveTo>
                    <a:pt x="18" y="0"/>
                  </a:moveTo>
                  <a:lnTo>
                    <a:pt x="18" y="21"/>
                  </a:lnTo>
                  <a:lnTo>
                    <a:pt x="73" y="21"/>
                  </a:lnTo>
                  <a:lnTo>
                    <a:pt x="0" y="94"/>
                  </a:lnTo>
                  <a:lnTo>
                    <a:pt x="14" y="111"/>
                  </a:lnTo>
                  <a:lnTo>
                    <a:pt x="89" y="37"/>
                  </a:lnTo>
                  <a:lnTo>
                    <a:pt x="89" y="92"/>
                  </a:lnTo>
                  <a:lnTo>
                    <a:pt x="111" y="92"/>
                  </a:lnTo>
                  <a:lnTo>
                    <a:pt x="111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5873" name="PA_淘宝店chenying0907 3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55876" y="3698774"/>
            <a:ext cx="1368425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b="1">
                <a:solidFill>
                  <a:schemeClr val="bg1"/>
                </a:solidFill>
              </a:rPr>
              <a:t>TOPIC HEADER TWO</a:t>
            </a:r>
            <a:endParaRPr lang="zh-CN" altLang="en-US" sz="100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800">
                <a:solidFill>
                  <a:schemeClr val="bg1"/>
                </a:solidFill>
              </a:rPr>
              <a:t>We have many PowerPoint </a:t>
            </a:r>
            <a:r>
              <a:rPr lang="zh-CN" altLang="en-US" sz="800">
                <a:solidFill>
                  <a:schemeClr val="bg1"/>
                </a:solidFill>
              </a:rPr>
              <a:t>templates</a:t>
            </a:r>
            <a:r>
              <a:rPr lang="en-US" altLang="zh-CN" sz="800">
                <a:solidFill>
                  <a:schemeClr val="bg1"/>
                </a:solidFill>
              </a:rPr>
              <a:t> that has been specifically designed</a:t>
            </a:r>
            <a:r>
              <a:rPr lang="zh-CN" altLang="en-US" sz="80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45" name="PA_淘宝店chenying0907 44"/>
          <p:cNvGrpSpPr/>
          <p:nvPr>
            <p:custDataLst>
              <p:tags r:id="rId6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46" name="淘宝店chenying0907 37"/>
            <p:cNvSpPr/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淘宝店chenying0907 38"/>
            <p:cNvSpPr/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淘宝店chenying0907 39"/>
            <p:cNvSpPr/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9" name="PA_文本框 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35359" y="184337"/>
            <a:ext cx="86086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i="1" dirty="0"/>
              <a:t>IV.C. Empirical Strategy and Relationship with the Theoretical Framework</a:t>
            </a:r>
            <a:endParaRPr lang="en-US" altLang="zh-CN" sz="20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0B348EA2-800D-4F92-8FC8-5C7916BF0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083" y="502838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02C2049-D3B9-4552-8284-C43D2C8585DE}"/>
              </a:ext>
            </a:extLst>
          </p:cNvPr>
          <p:cNvSpPr/>
          <p:nvPr/>
        </p:nvSpPr>
        <p:spPr>
          <a:xfrm>
            <a:off x="521817" y="525862"/>
            <a:ext cx="6863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NewCenturySchlbk-Italic"/>
              </a:rPr>
              <a:t>Coverage Characteristics and Construction of the Cost Variable</a:t>
            </a:r>
            <a:endParaRPr lang="zh-CN" altLang="en-US" dirty="0"/>
          </a:p>
        </p:txBody>
      </p:sp>
      <p:sp>
        <p:nvSpPr>
          <p:cNvPr id="26" name="矩形 7">
            <a:extLst>
              <a:ext uri="{FF2B5EF4-FFF2-40B4-BE49-F238E27FC236}">
                <a16:creationId xmlns:a16="http://schemas.microsoft.com/office/drawing/2014/main" id="{D8ECB340-0E31-4902-9A7F-DDD10EF10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502495"/>
            <a:ext cx="2057400" cy="65087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CB7086F-49F4-4097-A355-F8FE1276AF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9232" y="863872"/>
            <a:ext cx="2896363" cy="398022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D4D585E-1729-400B-8F85-16921EAFB734}"/>
              </a:ext>
            </a:extLst>
          </p:cNvPr>
          <p:cNvSpPr/>
          <p:nvPr/>
        </p:nvSpPr>
        <p:spPr>
          <a:xfrm>
            <a:off x="3370200" y="854185"/>
            <a:ext cx="5773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Show(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in-network</a:t>
            </a:r>
            <a:r>
              <a:rPr lang="en-US" altLang="zh-CN" dirty="0"/>
              <a:t>)</a:t>
            </a:r>
            <a:r>
              <a:rPr lang="zh-CN" altLang="en-US" dirty="0"/>
              <a:t>：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corresponding cost differences to the insurer </a:t>
            </a:r>
            <a:r>
              <a:rPr lang="en-US" altLang="zh-CN" dirty="0"/>
              <a:t>from providing the contract H instead of contract L (</a:t>
            </a:r>
            <a:r>
              <a:rPr lang="zh-CN" altLang="en-US" dirty="0"/>
              <a:t>给定</a:t>
            </a:r>
            <a:r>
              <a:rPr lang="en-US" altLang="zh-CN" dirty="0"/>
              <a:t>m).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DE7F47F-3FA4-4E2F-9E1C-2CCB8C3FD0EA}"/>
              </a:ext>
            </a:extLst>
          </p:cNvPr>
          <p:cNvSpPr txBox="1"/>
          <p:nvPr/>
        </p:nvSpPr>
        <p:spPr>
          <a:xfrm>
            <a:off x="3344572" y="1709975"/>
            <a:ext cx="600517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/>
              <a:t>分析：</a:t>
            </a:r>
            <a:r>
              <a:rPr lang="en-US" altLang="zh-CN" sz="1600" dirty="0"/>
              <a:t>m(0-500)</a:t>
            </a:r>
            <a:r>
              <a:rPr lang="zh-CN" altLang="en-US" sz="1600" dirty="0"/>
              <a:t>：</a:t>
            </a:r>
            <a:r>
              <a:rPr lang="en-US" altLang="zh-CN" sz="1600" dirty="0"/>
              <a:t> </a:t>
            </a:r>
            <a:r>
              <a:rPr lang="zh-CN" altLang="en-US" sz="1600" dirty="0"/>
              <a:t>购买</a:t>
            </a:r>
            <a:r>
              <a:rPr lang="en-US" altLang="zh-CN" sz="1600" dirty="0"/>
              <a:t>H</a:t>
            </a:r>
            <a:r>
              <a:rPr lang="zh-CN" altLang="en-US" sz="1600" dirty="0"/>
              <a:t>，保险公司赔偿</a:t>
            </a:r>
            <a:r>
              <a:rPr lang="en-US" altLang="zh-CN" sz="1600" dirty="0"/>
              <a:t>90%;</a:t>
            </a:r>
          </a:p>
          <a:p>
            <a:r>
              <a:rPr lang="en-US" altLang="zh-CN" sz="1600" dirty="0"/>
              <a:t>                                   </a:t>
            </a:r>
            <a:r>
              <a:rPr lang="zh-CN" altLang="en-US" sz="1600" dirty="0"/>
              <a:t>购买</a:t>
            </a:r>
            <a:r>
              <a:rPr lang="en-US" altLang="zh-CN" sz="1600" dirty="0"/>
              <a:t>L</a:t>
            </a:r>
            <a:r>
              <a:rPr lang="zh-CN" altLang="en-US" sz="1600" dirty="0"/>
              <a:t>，未达到免赔额</a:t>
            </a:r>
            <a:r>
              <a:rPr lang="en-US" altLang="zh-CN" sz="1600" dirty="0"/>
              <a:t>500</a:t>
            </a:r>
            <a:r>
              <a:rPr lang="zh-CN" altLang="en-US" sz="1600" dirty="0"/>
              <a:t>，完全自付，赔付</a:t>
            </a:r>
            <a:r>
              <a:rPr lang="en-US" altLang="zh-CN" sz="1600" dirty="0"/>
              <a:t>0%;</a:t>
            </a:r>
          </a:p>
          <a:p>
            <a:r>
              <a:rPr lang="en-US" altLang="zh-CN" sz="1600" dirty="0"/>
              <a:t>             m(500-50000)</a:t>
            </a:r>
            <a:r>
              <a:rPr lang="zh-CN" altLang="en-US" sz="1600" dirty="0"/>
              <a:t>：</a:t>
            </a:r>
            <a:r>
              <a:rPr lang="en-US" altLang="zh-CN" sz="1600" dirty="0"/>
              <a:t> </a:t>
            </a:r>
            <a:r>
              <a:rPr lang="zh-CN" altLang="en-US" sz="1600" dirty="0"/>
              <a:t>购买</a:t>
            </a:r>
            <a:r>
              <a:rPr lang="en-US" altLang="zh-CN" sz="1600" dirty="0"/>
              <a:t>H</a:t>
            </a:r>
            <a:r>
              <a:rPr lang="zh-CN" altLang="en-US" sz="1600" dirty="0"/>
              <a:t>，保险公司赔偿</a:t>
            </a:r>
            <a:r>
              <a:rPr lang="en-US" altLang="zh-CN" sz="1600" dirty="0"/>
              <a:t>90%;</a:t>
            </a:r>
          </a:p>
          <a:p>
            <a:r>
              <a:rPr lang="en-US" altLang="zh-CN" sz="1600" dirty="0"/>
              <a:t>                                          </a:t>
            </a:r>
            <a:r>
              <a:rPr lang="zh-CN" altLang="en-US" sz="1600" dirty="0"/>
              <a:t>购买</a:t>
            </a:r>
            <a:r>
              <a:rPr lang="en-US" altLang="zh-CN" sz="1600" dirty="0"/>
              <a:t>L</a:t>
            </a:r>
            <a:r>
              <a:rPr lang="zh-CN" altLang="en-US" sz="1600" dirty="0"/>
              <a:t>，保险公司赔偿</a:t>
            </a:r>
            <a:r>
              <a:rPr lang="en-US" altLang="zh-CN" sz="1600" dirty="0"/>
              <a:t>90%</a:t>
            </a:r>
            <a:r>
              <a:rPr lang="zh-CN" altLang="en-US" sz="1600" dirty="0"/>
              <a:t>；</a:t>
            </a:r>
            <a:endParaRPr lang="en-US" altLang="zh-CN" sz="1600" dirty="0"/>
          </a:p>
          <a:p>
            <a:r>
              <a:rPr lang="en-US" altLang="zh-CN" sz="1600" dirty="0"/>
              <a:t>             m(50000-55000)</a:t>
            </a:r>
            <a:r>
              <a:rPr lang="zh-CN" altLang="en-US" sz="1600" dirty="0"/>
              <a:t>：</a:t>
            </a:r>
            <a:r>
              <a:rPr lang="en-US" altLang="zh-CN" sz="1600" dirty="0"/>
              <a:t> </a:t>
            </a:r>
            <a:r>
              <a:rPr lang="zh-CN" altLang="en-US" sz="1600" dirty="0"/>
              <a:t>购买</a:t>
            </a:r>
            <a:r>
              <a:rPr lang="en-US" altLang="zh-CN" sz="1600" dirty="0"/>
              <a:t>H</a:t>
            </a:r>
            <a:r>
              <a:rPr lang="zh-CN" altLang="en-US" sz="1600" dirty="0"/>
              <a:t>，保险公司赔偿</a:t>
            </a:r>
            <a:r>
              <a:rPr lang="en-US" altLang="zh-CN" sz="1600" dirty="0"/>
              <a:t>100%;</a:t>
            </a:r>
          </a:p>
          <a:p>
            <a:r>
              <a:rPr lang="en-US" altLang="zh-CN" sz="1600" dirty="0"/>
              <a:t>                                                </a:t>
            </a:r>
            <a:r>
              <a:rPr lang="zh-CN" altLang="en-US" sz="1600" dirty="0"/>
              <a:t>购买</a:t>
            </a:r>
            <a:r>
              <a:rPr lang="en-US" altLang="zh-CN" sz="1600" dirty="0"/>
              <a:t>L</a:t>
            </a:r>
            <a:r>
              <a:rPr lang="zh-CN" altLang="en-US" sz="1600" dirty="0"/>
              <a:t>，保险公司赔偿</a:t>
            </a:r>
            <a:r>
              <a:rPr lang="en-US" altLang="zh-CN" sz="1600" dirty="0"/>
              <a:t>90%</a:t>
            </a:r>
            <a:r>
              <a:rPr lang="zh-CN" altLang="en-US" sz="1600" dirty="0"/>
              <a:t>；</a:t>
            </a:r>
            <a:endParaRPr lang="en-US" altLang="zh-CN" sz="1600" dirty="0"/>
          </a:p>
          <a:p>
            <a:r>
              <a:rPr lang="en-US" altLang="zh-CN" sz="1600" dirty="0"/>
              <a:t>             m(55000</a:t>
            </a:r>
            <a:r>
              <a:rPr lang="zh-CN" altLang="en-US" sz="1600" dirty="0"/>
              <a:t>以上</a:t>
            </a:r>
            <a:r>
              <a:rPr lang="en-US" altLang="zh-CN" sz="1600" dirty="0"/>
              <a:t>)</a:t>
            </a:r>
            <a:r>
              <a:rPr lang="zh-CN" altLang="en-US" sz="1600" dirty="0"/>
              <a:t>：</a:t>
            </a:r>
            <a:r>
              <a:rPr lang="en-US" altLang="zh-CN" sz="1600" dirty="0"/>
              <a:t> </a:t>
            </a:r>
            <a:r>
              <a:rPr lang="zh-CN" altLang="en-US" sz="1600" dirty="0"/>
              <a:t>购买</a:t>
            </a:r>
            <a:r>
              <a:rPr lang="en-US" altLang="zh-CN" sz="1600" dirty="0"/>
              <a:t>H</a:t>
            </a:r>
            <a:r>
              <a:rPr lang="zh-CN" altLang="en-US" sz="1600" dirty="0"/>
              <a:t>，保险公司赔偿</a:t>
            </a:r>
            <a:r>
              <a:rPr lang="en-US" altLang="zh-CN" sz="1600" dirty="0"/>
              <a:t>100%;</a:t>
            </a:r>
          </a:p>
          <a:p>
            <a:r>
              <a:rPr lang="en-US" altLang="zh-CN" sz="1600" dirty="0"/>
              <a:t>                                             </a:t>
            </a:r>
            <a:r>
              <a:rPr lang="zh-CN" altLang="en-US" sz="1600" dirty="0"/>
              <a:t>购买</a:t>
            </a:r>
            <a:r>
              <a:rPr lang="en-US" altLang="zh-CN" sz="1600" dirty="0"/>
              <a:t>L</a:t>
            </a:r>
            <a:r>
              <a:rPr lang="zh-CN" altLang="en-US" sz="1600" dirty="0"/>
              <a:t>，保险公司赔偿</a:t>
            </a:r>
            <a:r>
              <a:rPr lang="en-US" altLang="zh-CN" sz="1600" dirty="0"/>
              <a:t>100%</a:t>
            </a:r>
            <a:r>
              <a:rPr lang="zh-CN" altLang="en-US" sz="1600" dirty="0"/>
              <a:t>；</a:t>
            </a:r>
            <a:endParaRPr lang="en-US" altLang="zh-CN" sz="1600" dirty="0"/>
          </a:p>
          <a:p>
            <a:r>
              <a:rPr lang="zh-CN" altLang="en-US" sz="1600" dirty="0"/>
              <a:t>             即，</a:t>
            </a:r>
            <a:r>
              <a:rPr lang="en-US" altLang="zh-CN" sz="1600" dirty="0"/>
              <a:t>c</a:t>
            </a:r>
            <a:r>
              <a:rPr lang="zh-CN" altLang="en-US" sz="1600" dirty="0"/>
              <a:t>的斜率是购买</a:t>
            </a:r>
            <a:r>
              <a:rPr lang="en-US" altLang="zh-CN" sz="1600" dirty="0"/>
              <a:t>H</a:t>
            </a:r>
            <a:r>
              <a:rPr lang="zh-CN" altLang="en-US" sz="1600" dirty="0"/>
              <a:t>和购买</a:t>
            </a:r>
            <a:r>
              <a:rPr lang="en-US" altLang="zh-CN" sz="1600" dirty="0"/>
              <a:t>L</a:t>
            </a:r>
            <a:r>
              <a:rPr lang="zh-CN" altLang="en-US" sz="1600" dirty="0"/>
              <a:t>赔付率的差值。</a:t>
            </a:r>
            <a:endParaRPr lang="en-US" altLang="zh-CN" sz="1600" dirty="0"/>
          </a:p>
          <a:p>
            <a:endParaRPr lang="en-US" altLang="zh-CN" sz="16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C6F0C1F-659C-4B39-BD60-EDE59CC8A1EF}"/>
              </a:ext>
            </a:extLst>
          </p:cNvPr>
          <p:cNvSpPr txBox="1"/>
          <p:nvPr/>
        </p:nvSpPr>
        <p:spPr>
          <a:xfrm>
            <a:off x="783411" y="3694422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0.9</a:t>
            </a:r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9927CB2D-F9FD-49CE-ACE4-792D90148B65}"/>
              </a:ext>
            </a:extLst>
          </p:cNvPr>
          <p:cNvSpPr txBox="1"/>
          <p:nvPr/>
        </p:nvSpPr>
        <p:spPr>
          <a:xfrm>
            <a:off x="2692354" y="3108769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0.1</a:t>
            </a:r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001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0" advClick="0">
        <p:wipe/>
      </p:transition>
    </mc:Choice>
    <mc:Fallback>
      <p:transition spd="slow" advClick="0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PA_淘宝店chenying0907 9"/>
          <p:cNvGrpSpPr/>
          <p:nvPr>
            <p:custDataLst>
              <p:tags r:id="rId1"/>
            </p:custDataLst>
          </p:nvPr>
        </p:nvGrpSpPr>
        <p:grpSpPr>
          <a:xfrm>
            <a:off x="-1" y="-21236"/>
            <a:ext cx="3311528" cy="5164737"/>
            <a:chOff x="-1" y="-21236"/>
            <a:chExt cx="3311528" cy="5164737"/>
          </a:xfrm>
        </p:grpSpPr>
        <p:sp>
          <p:nvSpPr>
            <p:cNvPr id="3" name="淘宝店chenying0907 36"/>
            <p:cNvSpPr/>
            <p:nvPr/>
          </p:nvSpPr>
          <p:spPr bwMode="auto">
            <a:xfrm rot="5400000">
              <a:off x="-424350" y="3444764"/>
              <a:ext cx="2123086" cy="1274387"/>
            </a:xfrm>
            <a:custGeom>
              <a:avLst/>
              <a:gdLst/>
              <a:ahLst/>
              <a:cxnLst/>
              <a:rect l="l" t="t" r="r" b="b"/>
              <a:pathLst>
                <a:path w="2123086" h="1274387">
                  <a:moveTo>
                    <a:pt x="0" y="252037"/>
                  </a:moveTo>
                  <a:lnTo>
                    <a:pt x="2123086" y="0"/>
                  </a:lnTo>
                  <a:lnTo>
                    <a:pt x="2123086" y="1274387"/>
                  </a:lnTo>
                  <a:lnTo>
                    <a:pt x="1182688" y="127438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" name="淘宝店chenying0907 37"/>
            <p:cNvSpPr/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淘宝店chenying0907 38"/>
            <p:cNvSpPr/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淘宝店chenying0907 39"/>
            <p:cNvSpPr/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1" name="PA_淘宝店chenying0907 10"/>
          <p:cNvSpPr/>
          <p:nvPr>
            <p:custDataLst>
              <p:tags r:id="rId2"/>
            </p:custDataLst>
          </p:nvPr>
        </p:nvSpPr>
        <p:spPr>
          <a:xfrm>
            <a:off x="778772" y="605547"/>
            <a:ext cx="2381945" cy="373724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368300" dist="63500" dir="4620000" algn="tl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PA_文本框 11"/>
          <p:cNvSpPr txBox="1"/>
          <p:nvPr>
            <p:custDataLst>
              <p:tags r:id="rId3"/>
            </p:custDataLst>
          </p:nvPr>
        </p:nvSpPr>
        <p:spPr>
          <a:xfrm>
            <a:off x="695359" y="3403384"/>
            <a:ext cx="1091848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dist"/>
            <a:endParaRPr lang="zh-CN" altLang="en-US" sz="32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2" name="PA_淘宝店chenying0907 1"/>
          <p:cNvGrpSpPr/>
          <p:nvPr>
            <p:custDataLst>
              <p:tags r:id="rId4"/>
            </p:custDataLst>
          </p:nvPr>
        </p:nvGrpSpPr>
        <p:grpSpPr>
          <a:xfrm>
            <a:off x="4241135" y="664220"/>
            <a:ext cx="3117790" cy="523220"/>
            <a:chOff x="4241135" y="664220"/>
            <a:chExt cx="3117790" cy="523220"/>
          </a:xfrm>
        </p:grpSpPr>
        <p:sp>
          <p:nvSpPr>
            <p:cNvPr id="17" name="PA_文本框 16"/>
            <p:cNvSpPr txBox="1"/>
            <p:nvPr>
              <p:custDataLst>
                <p:tags r:id="rId22"/>
              </p:custDataLst>
            </p:nvPr>
          </p:nvSpPr>
          <p:spPr>
            <a:xfrm>
              <a:off x="4241135" y="664220"/>
              <a:ext cx="5148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A</a:t>
              </a:r>
              <a:r>
                <a:rPr lang="en-US" altLang="zh-CN" sz="2800" b="1" i="1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.</a:t>
              </a:r>
              <a:endParaRPr lang="zh-CN" altLang="en-US" sz="2800" b="1" i="1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8" name="PA_文本框 17"/>
            <p:cNvSpPr txBox="1"/>
            <p:nvPr>
              <p:custDataLst>
                <p:tags r:id="rId23"/>
              </p:custDataLst>
            </p:nvPr>
          </p:nvSpPr>
          <p:spPr>
            <a:xfrm>
              <a:off x="5076056" y="741164"/>
              <a:ext cx="2282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Data and Environment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grpSp>
          <p:nvGrpSpPr>
            <p:cNvPr id="40" name="PA_淘宝店chenying0907 39"/>
            <p:cNvGrpSpPr/>
            <p:nvPr>
              <p:custDataLst>
                <p:tags r:id="rId24"/>
              </p:custDataLst>
            </p:nvPr>
          </p:nvGrpSpPr>
          <p:grpSpPr>
            <a:xfrm>
              <a:off x="4542184" y="719179"/>
              <a:ext cx="307149" cy="413301"/>
              <a:chOff x="4211960" y="594800"/>
              <a:chExt cx="374475" cy="662059"/>
            </a:xfrm>
          </p:grpSpPr>
          <p:sp>
            <p:nvSpPr>
              <p:cNvPr id="37" name="直角三角形 36"/>
              <p:cNvSpPr/>
              <p:nvPr/>
            </p:nvSpPr>
            <p:spPr>
              <a:xfrm rot="16200000">
                <a:off x="4068168" y="738592"/>
                <a:ext cx="662059" cy="374475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0" name="直接连接符 19"/>
              <p:cNvCxnSpPr>
                <a:stCxn id="37" idx="4"/>
                <a:endCxn id="37" idx="0"/>
              </p:cNvCxnSpPr>
              <p:nvPr/>
            </p:nvCxnSpPr>
            <p:spPr>
              <a:xfrm flipH="1">
                <a:off x="4211960" y="594800"/>
                <a:ext cx="374475" cy="662059"/>
              </a:xfrm>
              <a:prstGeom prst="line">
                <a:avLst/>
              </a:prstGeom>
              <a:ln w="635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PA_淘宝店chenying0907 6"/>
          <p:cNvGrpSpPr/>
          <p:nvPr>
            <p:custDataLst>
              <p:tags r:id="rId5"/>
            </p:custDataLst>
          </p:nvPr>
        </p:nvGrpSpPr>
        <p:grpSpPr>
          <a:xfrm>
            <a:off x="4241135" y="1479560"/>
            <a:ext cx="2697995" cy="523220"/>
            <a:chOff x="4241135" y="1479560"/>
            <a:chExt cx="2697995" cy="523220"/>
          </a:xfrm>
        </p:grpSpPr>
        <p:sp>
          <p:nvSpPr>
            <p:cNvPr id="22" name="PA_文本框 21"/>
            <p:cNvSpPr txBox="1"/>
            <p:nvPr>
              <p:custDataLst>
                <p:tags r:id="rId19"/>
              </p:custDataLst>
            </p:nvPr>
          </p:nvSpPr>
          <p:spPr>
            <a:xfrm>
              <a:off x="4241135" y="1479560"/>
              <a:ext cx="4828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B.</a:t>
              </a:r>
              <a:endPara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3" name="PA_文本框 22"/>
            <p:cNvSpPr txBox="1"/>
            <p:nvPr>
              <p:custDataLst>
                <p:tags r:id="rId20"/>
              </p:custDataLst>
            </p:nvPr>
          </p:nvSpPr>
          <p:spPr>
            <a:xfrm>
              <a:off x="5076056" y="1556504"/>
              <a:ext cx="18630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Variation in Prices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grpSp>
          <p:nvGrpSpPr>
            <p:cNvPr id="41" name="PA_淘宝店chenying0907 40"/>
            <p:cNvGrpSpPr/>
            <p:nvPr>
              <p:custDataLst>
                <p:tags r:id="rId21"/>
              </p:custDataLst>
            </p:nvPr>
          </p:nvGrpSpPr>
          <p:grpSpPr>
            <a:xfrm>
              <a:off x="4542184" y="1534519"/>
              <a:ext cx="307149" cy="413301"/>
              <a:chOff x="4211960" y="594800"/>
              <a:chExt cx="374475" cy="662059"/>
            </a:xfrm>
          </p:grpSpPr>
          <p:sp>
            <p:nvSpPr>
              <p:cNvPr id="42" name="直角三角形 41"/>
              <p:cNvSpPr/>
              <p:nvPr/>
            </p:nvSpPr>
            <p:spPr>
              <a:xfrm rot="16200000">
                <a:off x="4068168" y="738592"/>
                <a:ext cx="662059" cy="374475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3" name="直接连接符 42"/>
              <p:cNvCxnSpPr>
                <a:stCxn id="42" idx="4"/>
                <a:endCxn id="42" idx="0"/>
              </p:cNvCxnSpPr>
              <p:nvPr/>
            </p:nvCxnSpPr>
            <p:spPr>
              <a:xfrm flipH="1">
                <a:off x="4211960" y="594800"/>
                <a:ext cx="374475" cy="662059"/>
              </a:xfrm>
              <a:prstGeom prst="line">
                <a:avLst/>
              </a:prstGeom>
              <a:ln w="635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PA_淘宝店chenying0907 7"/>
          <p:cNvGrpSpPr/>
          <p:nvPr>
            <p:custDataLst>
              <p:tags r:id="rId6"/>
            </p:custDataLst>
          </p:nvPr>
        </p:nvGrpSpPr>
        <p:grpSpPr>
          <a:xfrm>
            <a:off x="4241135" y="2310140"/>
            <a:ext cx="4422030" cy="723275"/>
            <a:chOff x="4241135" y="2310140"/>
            <a:chExt cx="4422030" cy="723275"/>
          </a:xfrm>
        </p:grpSpPr>
        <p:sp>
          <p:nvSpPr>
            <p:cNvPr id="25" name="PA_文本框 24"/>
            <p:cNvSpPr txBox="1"/>
            <p:nvPr>
              <p:custDataLst>
                <p:tags r:id="rId16"/>
              </p:custDataLst>
            </p:nvPr>
          </p:nvSpPr>
          <p:spPr>
            <a:xfrm>
              <a:off x="4241135" y="2310140"/>
              <a:ext cx="5116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C.</a:t>
              </a:r>
              <a:endPara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6" name="PA_文本框 25"/>
            <p:cNvSpPr txBox="1"/>
            <p:nvPr>
              <p:custDataLst>
                <p:tags r:id="rId17"/>
              </p:custDataLst>
            </p:nvPr>
          </p:nvSpPr>
          <p:spPr>
            <a:xfrm>
              <a:off x="5076056" y="2387084"/>
              <a:ext cx="35871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Empirical Strategy and Relationship with the Theoretical Framework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grpSp>
          <p:nvGrpSpPr>
            <p:cNvPr id="44" name="PA_淘宝店chenying0907 43"/>
            <p:cNvGrpSpPr/>
            <p:nvPr>
              <p:custDataLst>
                <p:tags r:id="rId18"/>
              </p:custDataLst>
            </p:nvPr>
          </p:nvGrpSpPr>
          <p:grpSpPr>
            <a:xfrm>
              <a:off x="4542184" y="2365099"/>
              <a:ext cx="307149" cy="413301"/>
              <a:chOff x="4211960" y="594800"/>
              <a:chExt cx="374475" cy="662059"/>
            </a:xfrm>
          </p:grpSpPr>
          <p:sp>
            <p:nvSpPr>
              <p:cNvPr id="45" name="直角三角形 44"/>
              <p:cNvSpPr/>
              <p:nvPr/>
            </p:nvSpPr>
            <p:spPr>
              <a:xfrm rot="16200000">
                <a:off x="4068168" y="738592"/>
                <a:ext cx="662059" cy="374475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6" name="直接连接符 45"/>
              <p:cNvCxnSpPr>
                <a:stCxn id="45" idx="4"/>
                <a:endCxn id="45" idx="0"/>
              </p:cNvCxnSpPr>
              <p:nvPr/>
            </p:nvCxnSpPr>
            <p:spPr>
              <a:xfrm flipH="1">
                <a:off x="4211960" y="594800"/>
                <a:ext cx="374475" cy="662059"/>
              </a:xfrm>
              <a:prstGeom prst="line">
                <a:avLst/>
              </a:prstGeom>
              <a:ln w="635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PA_淘宝店chenying0907 8"/>
          <p:cNvGrpSpPr/>
          <p:nvPr>
            <p:custDataLst>
              <p:tags r:id="rId7"/>
            </p:custDataLst>
          </p:nvPr>
        </p:nvGrpSpPr>
        <p:grpSpPr>
          <a:xfrm>
            <a:off x="4241135" y="3125480"/>
            <a:ext cx="2511149" cy="523220"/>
            <a:chOff x="4241135" y="3125480"/>
            <a:chExt cx="2511149" cy="523220"/>
          </a:xfrm>
        </p:grpSpPr>
        <p:sp>
          <p:nvSpPr>
            <p:cNvPr id="28" name="PA_文本框 27"/>
            <p:cNvSpPr txBox="1"/>
            <p:nvPr>
              <p:custDataLst>
                <p:tags r:id="rId13"/>
              </p:custDataLst>
            </p:nvPr>
          </p:nvSpPr>
          <p:spPr>
            <a:xfrm>
              <a:off x="4241135" y="3125480"/>
              <a:ext cx="4952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D.</a:t>
              </a:r>
              <a:endPara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9" name="PA_文本框 28"/>
            <p:cNvSpPr txBox="1"/>
            <p:nvPr>
              <p:custDataLst>
                <p:tags r:id="rId14"/>
              </p:custDataLst>
            </p:nvPr>
          </p:nvSpPr>
          <p:spPr>
            <a:xfrm>
              <a:off x="5076056" y="3202424"/>
              <a:ext cx="16762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Baseline Results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grpSp>
          <p:nvGrpSpPr>
            <p:cNvPr id="47" name="PA_淘宝店chenying0907 46"/>
            <p:cNvGrpSpPr/>
            <p:nvPr>
              <p:custDataLst>
                <p:tags r:id="rId15"/>
              </p:custDataLst>
            </p:nvPr>
          </p:nvGrpSpPr>
          <p:grpSpPr>
            <a:xfrm>
              <a:off x="4542184" y="3180439"/>
              <a:ext cx="307149" cy="413301"/>
              <a:chOff x="4211960" y="594800"/>
              <a:chExt cx="374475" cy="662059"/>
            </a:xfrm>
          </p:grpSpPr>
          <p:sp>
            <p:nvSpPr>
              <p:cNvPr id="48" name="直角三角形 47"/>
              <p:cNvSpPr/>
              <p:nvPr/>
            </p:nvSpPr>
            <p:spPr>
              <a:xfrm rot="16200000">
                <a:off x="4068168" y="738592"/>
                <a:ext cx="662059" cy="374475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49" name="直接连接符 48"/>
              <p:cNvCxnSpPr>
                <a:stCxn id="48" idx="4"/>
                <a:endCxn id="48" idx="0"/>
              </p:cNvCxnSpPr>
              <p:nvPr/>
            </p:nvCxnSpPr>
            <p:spPr>
              <a:xfrm flipH="1">
                <a:off x="4211960" y="594800"/>
                <a:ext cx="374475" cy="662059"/>
              </a:xfrm>
              <a:prstGeom prst="line">
                <a:avLst/>
              </a:prstGeom>
              <a:ln w="635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" name="PA_淘宝店chenying0907 13"/>
          <p:cNvGrpSpPr/>
          <p:nvPr>
            <p:custDataLst>
              <p:tags r:id="rId8"/>
            </p:custDataLst>
          </p:nvPr>
        </p:nvGrpSpPr>
        <p:grpSpPr>
          <a:xfrm>
            <a:off x="4241135" y="3933200"/>
            <a:ext cx="2623359" cy="523220"/>
            <a:chOff x="4241135" y="3933200"/>
            <a:chExt cx="2623359" cy="523220"/>
          </a:xfrm>
        </p:grpSpPr>
        <p:sp>
          <p:nvSpPr>
            <p:cNvPr id="31" name="PA_文本框 30"/>
            <p:cNvSpPr txBox="1"/>
            <p:nvPr>
              <p:custDataLst>
                <p:tags r:id="rId10"/>
              </p:custDataLst>
            </p:nvPr>
          </p:nvSpPr>
          <p:spPr>
            <a:xfrm>
              <a:off x="4241135" y="3933200"/>
              <a:ext cx="4651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>
                      <a:lumMod val="50000"/>
                    </a:schemeClr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E.</a:t>
              </a:r>
              <a:endParaRPr lang="zh-CN" altLang="en-US" sz="2800" b="1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32" name="PA_文本框 31"/>
            <p:cNvSpPr txBox="1"/>
            <p:nvPr>
              <p:custDataLst>
                <p:tags r:id="rId11"/>
              </p:custDataLst>
            </p:nvPr>
          </p:nvSpPr>
          <p:spPr>
            <a:xfrm>
              <a:off x="5076056" y="4010144"/>
              <a:ext cx="1788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Welfare Analyses</a:t>
              </a:r>
              <a:endParaRPr lang="zh-CN" altLang="en-US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grpSp>
          <p:nvGrpSpPr>
            <p:cNvPr id="50" name="PA_淘宝店chenying0907 49"/>
            <p:cNvGrpSpPr/>
            <p:nvPr>
              <p:custDataLst>
                <p:tags r:id="rId12"/>
              </p:custDataLst>
            </p:nvPr>
          </p:nvGrpSpPr>
          <p:grpSpPr>
            <a:xfrm>
              <a:off x="4542184" y="3988159"/>
              <a:ext cx="307149" cy="413301"/>
              <a:chOff x="4211960" y="594800"/>
              <a:chExt cx="374475" cy="662059"/>
            </a:xfrm>
          </p:grpSpPr>
          <p:sp>
            <p:nvSpPr>
              <p:cNvPr id="51" name="直角三角形 50"/>
              <p:cNvSpPr/>
              <p:nvPr/>
            </p:nvSpPr>
            <p:spPr>
              <a:xfrm rot="16200000">
                <a:off x="4068168" y="738592"/>
                <a:ext cx="662059" cy="374475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2" name="直接连接符 51"/>
              <p:cNvCxnSpPr>
                <a:stCxn id="51" idx="4"/>
                <a:endCxn id="51" idx="0"/>
              </p:cNvCxnSpPr>
              <p:nvPr/>
            </p:nvCxnSpPr>
            <p:spPr>
              <a:xfrm flipH="1">
                <a:off x="4211960" y="594800"/>
                <a:ext cx="374475" cy="662059"/>
              </a:xfrm>
              <a:prstGeom prst="line">
                <a:avLst/>
              </a:prstGeom>
              <a:ln w="6350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FFF4B5E7-0FCD-4FDE-8F12-2FE6E8F75BA9}"/>
              </a:ext>
            </a:extLst>
          </p:cNvPr>
          <p:cNvSpPr/>
          <p:nvPr/>
        </p:nvSpPr>
        <p:spPr>
          <a:xfrm>
            <a:off x="1717676" y="2109817"/>
            <a:ext cx="91864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6000" b="1" cap="none" spc="0" dirty="0">
                <a:ln/>
                <a:solidFill>
                  <a:schemeClr val="accent3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IV.</a:t>
            </a:r>
            <a:endParaRPr lang="zh-CN" altLang="en-US" sz="6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grpSp>
        <p:nvGrpSpPr>
          <p:cNvPr id="54" name="PA_淘宝店chenying0907 50">
            <a:extLst>
              <a:ext uri="{FF2B5EF4-FFF2-40B4-BE49-F238E27FC236}">
                <a16:creationId xmlns:a16="http://schemas.microsoft.com/office/drawing/2014/main" id="{3C0065B0-F55B-49E5-B16B-BDCA24558FB0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1018130" y="2221719"/>
            <a:ext cx="620750" cy="791858"/>
            <a:chOff x="0" y="-21236"/>
            <a:chExt cx="3311527" cy="4224338"/>
          </a:xfrm>
        </p:grpSpPr>
        <p:sp>
          <p:nvSpPr>
            <p:cNvPr id="55" name="淘宝店chenying0907 37">
              <a:extLst>
                <a:ext uri="{FF2B5EF4-FFF2-40B4-BE49-F238E27FC236}">
                  <a16:creationId xmlns:a16="http://schemas.microsoft.com/office/drawing/2014/main" id="{30150B61-B00A-4F58-BFCD-51CA4C5C0002}"/>
                </a:ext>
              </a:extLst>
            </p:cNvPr>
            <p:cNvSpPr/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淘宝店chenying0907 38">
              <a:extLst>
                <a:ext uri="{FF2B5EF4-FFF2-40B4-BE49-F238E27FC236}">
                  <a16:creationId xmlns:a16="http://schemas.microsoft.com/office/drawing/2014/main" id="{EED33932-D22A-4F55-85B6-F6B5DB145ED3}"/>
                </a:ext>
              </a:extLst>
            </p:cNvPr>
            <p:cNvSpPr/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淘宝店chenying0907 39">
              <a:extLst>
                <a:ext uri="{FF2B5EF4-FFF2-40B4-BE49-F238E27FC236}">
                  <a16:creationId xmlns:a16="http://schemas.microsoft.com/office/drawing/2014/main" id="{52B79738-17C7-44F2-BC4A-F2CB4CB48CC3}"/>
                </a:ext>
              </a:extLst>
            </p:cNvPr>
            <p:cNvSpPr/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0" advClick="0">
        <p:wipe/>
      </p:transition>
    </mc:Choice>
    <mc:Fallback>
      <p:transition spd="slow" advClick="0">
        <p:wip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57" name="PA_淘宝店chenying0907 17"/>
          <p:cNvGrpSpPr/>
          <p:nvPr>
            <p:custDataLst>
              <p:tags r:id="rId1"/>
            </p:custDataLst>
          </p:nvPr>
        </p:nvGrpSpPr>
        <p:grpSpPr bwMode="auto">
          <a:xfrm>
            <a:off x="7385050" y="3088986"/>
            <a:ext cx="357188" cy="460517"/>
            <a:chOff x="0" y="0"/>
            <a:chExt cx="225" cy="290"/>
          </a:xfrm>
        </p:grpSpPr>
        <p:sp>
          <p:nvSpPr>
            <p:cNvPr id="35858" name="淘宝店chenying0907 18"/>
            <p:cNvSpPr/>
            <p:nvPr/>
          </p:nvSpPr>
          <p:spPr bwMode="auto">
            <a:xfrm>
              <a:off x="0" y="0"/>
              <a:ext cx="225" cy="290"/>
            </a:xfrm>
            <a:custGeom>
              <a:avLst/>
              <a:gdLst>
                <a:gd name="T0" fmla="*/ 21 w 95"/>
                <a:gd name="T1" fmla="*/ 112 h 123"/>
                <a:gd name="T2" fmla="*/ 11 w 95"/>
                <a:gd name="T3" fmla="*/ 112 h 123"/>
                <a:gd name="T4" fmla="*/ 11 w 95"/>
                <a:gd name="T5" fmla="*/ 10 h 123"/>
                <a:gd name="T6" fmla="*/ 90 w 95"/>
                <a:gd name="T7" fmla="*/ 10 h 123"/>
                <a:gd name="T8" fmla="*/ 95 w 95"/>
                <a:gd name="T9" fmla="*/ 5 h 123"/>
                <a:gd name="T10" fmla="*/ 90 w 95"/>
                <a:gd name="T11" fmla="*/ 0 h 123"/>
                <a:gd name="T12" fmla="*/ 5 w 95"/>
                <a:gd name="T13" fmla="*/ 0 h 123"/>
                <a:gd name="T14" fmla="*/ 0 w 95"/>
                <a:gd name="T15" fmla="*/ 5 h 123"/>
                <a:gd name="T16" fmla="*/ 0 w 95"/>
                <a:gd name="T17" fmla="*/ 118 h 123"/>
                <a:gd name="T18" fmla="*/ 5 w 95"/>
                <a:gd name="T19" fmla="*/ 123 h 123"/>
                <a:gd name="T20" fmla="*/ 21 w 95"/>
                <a:gd name="T21" fmla="*/ 123 h 123"/>
                <a:gd name="T22" fmla="*/ 26 w 95"/>
                <a:gd name="T23" fmla="*/ 118 h 123"/>
                <a:gd name="T24" fmla="*/ 21 w 95"/>
                <a:gd name="T25" fmla="*/ 11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21" y="112"/>
                  </a:moveTo>
                  <a:cubicBezTo>
                    <a:pt x="11" y="112"/>
                    <a:pt x="11" y="112"/>
                    <a:pt x="11" y="112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3" y="10"/>
                    <a:pt x="95" y="8"/>
                    <a:pt x="95" y="5"/>
                  </a:cubicBezTo>
                  <a:cubicBezTo>
                    <a:pt x="95" y="2"/>
                    <a:pt x="93" y="0"/>
                    <a:pt x="9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1"/>
                    <a:pt x="2" y="123"/>
                    <a:pt x="5" y="123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4" y="123"/>
                    <a:pt x="26" y="121"/>
                    <a:pt x="26" y="118"/>
                  </a:cubicBezTo>
                  <a:cubicBezTo>
                    <a:pt x="26" y="115"/>
                    <a:pt x="24" y="112"/>
                    <a:pt x="21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59" name="淘宝店chenying0907 19"/>
            <p:cNvSpPr/>
            <p:nvPr/>
          </p:nvSpPr>
          <p:spPr bwMode="auto">
            <a:xfrm>
              <a:off x="142" y="170"/>
              <a:ext cx="83" cy="120"/>
            </a:xfrm>
            <a:custGeom>
              <a:avLst/>
              <a:gdLst>
                <a:gd name="T0" fmla="*/ 30 w 35"/>
                <a:gd name="T1" fmla="*/ 0 h 51"/>
                <a:gd name="T2" fmla="*/ 25 w 35"/>
                <a:gd name="T3" fmla="*/ 5 h 51"/>
                <a:gd name="T4" fmla="*/ 25 w 35"/>
                <a:gd name="T5" fmla="*/ 40 h 51"/>
                <a:gd name="T6" fmla="*/ 5 w 35"/>
                <a:gd name="T7" fmla="*/ 40 h 51"/>
                <a:gd name="T8" fmla="*/ 0 w 35"/>
                <a:gd name="T9" fmla="*/ 46 h 51"/>
                <a:gd name="T10" fmla="*/ 5 w 35"/>
                <a:gd name="T11" fmla="*/ 51 h 51"/>
                <a:gd name="T12" fmla="*/ 30 w 35"/>
                <a:gd name="T13" fmla="*/ 51 h 51"/>
                <a:gd name="T14" fmla="*/ 34 w 35"/>
                <a:gd name="T15" fmla="*/ 49 h 51"/>
                <a:gd name="T16" fmla="*/ 35 w 35"/>
                <a:gd name="T17" fmla="*/ 46 h 51"/>
                <a:gd name="T18" fmla="*/ 35 w 35"/>
                <a:gd name="T19" fmla="*/ 5 h 51"/>
                <a:gd name="T20" fmla="*/ 30 w 35"/>
                <a:gd name="T2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51">
                  <a:moveTo>
                    <a:pt x="30" y="0"/>
                  </a:moveTo>
                  <a:cubicBezTo>
                    <a:pt x="27" y="0"/>
                    <a:pt x="25" y="2"/>
                    <a:pt x="25" y="5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2" y="40"/>
                    <a:pt x="0" y="43"/>
                    <a:pt x="0" y="46"/>
                  </a:cubicBezTo>
                  <a:cubicBezTo>
                    <a:pt x="0" y="49"/>
                    <a:pt x="2" y="51"/>
                    <a:pt x="5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2" y="51"/>
                    <a:pt x="33" y="50"/>
                    <a:pt x="34" y="49"/>
                  </a:cubicBezTo>
                  <a:cubicBezTo>
                    <a:pt x="35" y="48"/>
                    <a:pt x="35" y="47"/>
                    <a:pt x="35" y="46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2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0" name="淘宝店chenying0907 20"/>
            <p:cNvSpPr>
              <a:spLocks noEditPoints="1"/>
            </p:cNvSpPr>
            <p:nvPr/>
          </p:nvSpPr>
          <p:spPr bwMode="auto">
            <a:xfrm>
              <a:off x="81" y="59"/>
              <a:ext cx="141" cy="205"/>
            </a:xfrm>
            <a:custGeom>
              <a:avLst/>
              <a:gdLst>
                <a:gd name="T0" fmla="*/ 52 w 60"/>
                <a:gd name="T1" fmla="*/ 2 h 87"/>
                <a:gd name="T2" fmla="*/ 46 w 60"/>
                <a:gd name="T3" fmla="*/ 0 h 87"/>
                <a:gd name="T4" fmla="*/ 35 w 60"/>
                <a:gd name="T5" fmla="*/ 7 h 87"/>
                <a:gd name="T6" fmla="*/ 1 w 60"/>
                <a:gd name="T7" fmla="*/ 66 h 87"/>
                <a:gd name="T8" fmla="*/ 0 w 60"/>
                <a:gd name="T9" fmla="*/ 69 h 87"/>
                <a:gd name="T10" fmla="*/ 0 w 60"/>
                <a:gd name="T11" fmla="*/ 82 h 87"/>
                <a:gd name="T12" fmla="*/ 3 w 60"/>
                <a:gd name="T13" fmla="*/ 87 h 87"/>
                <a:gd name="T14" fmla="*/ 6 w 60"/>
                <a:gd name="T15" fmla="*/ 87 h 87"/>
                <a:gd name="T16" fmla="*/ 8 w 60"/>
                <a:gd name="T17" fmla="*/ 87 h 87"/>
                <a:gd name="T18" fmla="*/ 20 w 60"/>
                <a:gd name="T19" fmla="*/ 80 h 87"/>
                <a:gd name="T20" fmla="*/ 22 w 60"/>
                <a:gd name="T21" fmla="*/ 78 h 87"/>
                <a:gd name="T22" fmla="*/ 56 w 60"/>
                <a:gd name="T23" fmla="*/ 19 h 87"/>
                <a:gd name="T24" fmla="*/ 52 w 60"/>
                <a:gd name="T25" fmla="*/ 2 h 87"/>
                <a:gd name="T26" fmla="*/ 47 w 60"/>
                <a:gd name="T27" fmla="*/ 14 h 87"/>
                <a:gd name="T28" fmla="*/ 14 w 60"/>
                <a:gd name="T29" fmla="*/ 72 h 87"/>
                <a:gd name="T30" fmla="*/ 11 w 60"/>
                <a:gd name="T31" fmla="*/ 73 h 87"/>
                <a:gd name="T32" fmla="*/ 11 w 60"/>
                <a:gd name="T33" fmla="*/ 70 h 87"/>
                <a:gd name="T34" fmla="*/ 44 w 60"/>
                <a:gd name="T35" fmla="*/ 12 h 87"/>
                <a:gd name="T36" fmla="*/ 47 w 60"/>
                <a:gd name="T37" fmla="*/ 11 h 87"/>
                <a:gd name="T38" fmla="*/ 47 w 60"/>
                <a:gd name="T39" fmla="*/ 1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87">
                  <a:moveTo>
                    <a:pt x="52" y="2"/>
                  </a:moveTo>
                  <a:cubicBezTo>
                    <a:pt x="50" y="1"/>
                    <a:pt x="48" y="0"/>
                    <a:pt x="46" y="0"/>
                  </a:cubicBezTo>
                  <a:cubicBezTo>
                    <a:pt x="41" y="0"/>
                    <a:pt x="37" y="3"/>
                    <a:pt x="35" y="7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0" y="67"/>
                    <a:pt x="0" y="68"/>
                    <a:pt x="0" y="69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4"/>
                    <a:pt x="1" y="86"/>
                    <a:pt x="3" y="87"/>
                  </a:cubicBezTo>
                  <a:cubicBezTo>
                    <a:pt x="4" y="87"/>
                    <a:pt x="5" y="87"/>
                    <a:pt x="6" y="87"/>
                  </a:cubicBezTo>
                  <a:cubicBezTo>
                    <a:pt x="7" y="87"/>
                    <a:pt x="7" y="87"/>
                    <a:pt x="8" y="87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1" y="80"/>
                    <a:pt x="22" y="79"/>
                    <a:pt x="22" y="78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60" y="13"/>
                    <a:pt x="58" y="6"/>
                    <a:pt x="52" y="2"/>
                  </a:cubicBezTo>
                  <a:close/>
                  <a:moveTo>
                    <a:pt x="47" y="14"/>
                  </a:moveTo>
                  <a:cubicBezTo>
                    <a:pt x="14" y="72"/>
                    <a:pt x="14" y="72"/>
                    <a:pt x="14" y="72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1"/>
                    <a:pt x="46" y="11"/>
                    <a:pt x="47" y="11"/>
                  </a:cubicBezTo>
                  <a:cubicBezTo>
                    <a:pt x="47" y="12"/>
                    <a:pt x="48" y="13"/>
                    <a:pt x="47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1" name="淘宝店chenying0907 21"/>
            <p:cNvSpPr/>
            <p:nvPr/>
          </p:nvSpPr>
          <p:spPr bwMode="auto">
            <a:xfrm>
              <a:off x="41" y="83"/>
              <a:ext cx="89" cy="23"/>
            </a:xfrm>
            <a:custGeom>
              <a:avLst/>
              <a:gdLst>
                <a:gd name="T0" fmla="*/ 38 w 38"/>
                <a:gd name="T1" fmla="*/ 5 h 10"/>
                <a:gd name="T2" fmla="*/ 32 w 38"/>
                <a:gd name="T3" fmla="*/ 0 h 10"/>
                <a:gd name="T4" fmla="*/ 6 w 38"/>
                <a:gd name="T5" fmla="*/ 0 h 10"/>
                <a:gd name="T6" fmla="*/ 0 w 38"/>
                <a:gd name="T7" fmla="*/ 5 h 10"/>
                <a:gd name="T8" fmla="*/ 6 w 38"/>
                <a:gd name="T9" fmla="*/ 10 h 10"/>
                <a:gd name="T10" fmla="*/ 32 w 38"/>
                <a:gd name="T11" fmla="*/ 10 h 10"/>
                <a:gd name="T12" fmla="*/ 38 w 38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0">
                  <a:moveTo>
                    <a:pt x="38" y="5"/>
                  </a:moveTo>
                  <a:cubicBezTo>
                    <a:pt x="38" y="2"/>
                    <a:pt x="35" y="0"/>
                    <a:pt x="3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5" y="10"/>
                    <a:pt x="38" y="8"/>
                    <a:pt x="38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2" name="淘宝店chenying0907 22"/>
            <p:cNvSpPr/>
            <p:nvPr/>
          </p:nvSpPr>
          <p:spPr bwMode="auto">
            <a:xfrm>
              <a:off x="41" y="132"/>
              <a:ext cx="56" cy="24"/>
            </a:xfrm>
            <a:custGeom>
              <a:avLst/>
              <a:gdLst>
                <a:gd name="T0" fmla="*/ 6 w 24"/>
                <a:gd name="T1" fmla="*/ 0 h 10"/>
                <a:gd name="T2" fmla="*/ 0 w 24"/>
                <a:gd name="T3" fmla="*/ 5 h 10"/>
                <a:gd name="T4" fmla="*/ 6 w 24"/>
                <a:gd name="T5" fmla="*/ 10 h 10"/>
                <a:gd name="T6" fmla="*/ 19 w 24"/>
                <a:gd name="T7" fmla="*/ 10 h 10"/>
                <a:gd name="T8" fmla="*/ 24 w 24"/>
                <a:gd name="T9" fmla="*/ 5 h 10"/>
                <a:gd name="T10" fmla="*/ 19 w 24"/>
                <a:gd name="T11" fmla="*/ 0 h 10"/>
                <a:gd name="T12" fmla="*/ 6 w 2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0"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10"/>
                    <a:pt x="24" y="8"/>
                    <a:pt x="24" y="5"/>
                  </a:cubicBezTo>
                  <a:cubicBezTo>
                    <a:pt x="24" y="2"/>
                    <a:pt x="22" y="0"/>
                    <a:pt x="19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3" name="PA_淘宝店chenying0907 23"/>
          <p:cNvGrpSpPr/>
          <p:nvPr>
            <p:custDataLst>
              <p:tags r:id="rId2"/>
            </p:custDataLst>
          </p:nvPr>
        </p:nvGrpSpPr>
        <p:grpSpPr bwMode="auto">
          <a:xfrm>
            <a:off x="6661151" y="1734430"/>
            <a:ext cx="442913" cy="443049"/>
            <a:chOff x="0" y="0"/>
            <a:chExt cx="279" cy="279"/>
          </a:xfrm>
        </p:grpSpPr>
        <p:sp>
          <p:nvSpPr>
            <p:cNvPr id="35864" name="淘宝店chenying0907 24"/>
            <p:cNvSpPr>
              <a:spLocks noEditPoints="1"/>
            </p:cNvSpPr>
            <p:nvPr/>
          </p:nvSpPr>
          <p:spPr bwMode="auto">
            <a:xfrm>
              <a:off x="0" y="0"/>
              <a:ext cx="279" cy="279"/>
            </a:xfrm>
            <a:custGeom>
              <a:avLst/>
              <a:gdLst>
                <a:gd name="T0" fmla="*/ 114 w 118"/>
                <a:gd name="T1" fmla="*/ 46 h 118"/>
                <a:gd name="T2" fmla="*/ 103 w 118"/>
                <a:gd name="T3" fmla="*/ 38 h 118"/>
                <a:gd name="T4" fmla="*/ 107 w 118"/>
                <a:gd name="T5" fmla="*/ 24 h 118"/>
                <a:gd name="T6" fmla="*/ 89 w 118"/>
                <a:gd name="T7" fmla="*/ 11 h 118"/>
                <a:gd name="T8" fmla="*/ 76 w 118"/>
                <a:gd name="T9" fmla="*/ 13 h 118"/>
                <a:gd name="T10" fmla="*/ 68 w 118"/>
                <a:gd name="T11" fmla="*/ 1 h 118"/>
                <a:gd name="T12" fmla="*/ 46 w 118"/>
                <a:gd name="T13" fmla="*/ 4 h 118"/>
                <a:gd name="T14" fmla="*/ 39 w 118"/>
                <a:gd name="T15" fmla="*/ 15 h 118"/>
                <a:gd name="T16" fmla="*/ 24 w 118"/>
                <a:gd name="T17" fmla="*/ 11 h 118"/>
                <a:gd name="T18" fmla="*/ 11 w 118"/>
                <a:gd name="T19" fmla="*/ 29 h 118"/>
                <a:gd name="T20" fmla="*/ 14 w 118"/>
                <a:gd name="T21" fmla="*/ 43 h 118"/>
                <a:gd name="T22" fmla="*/ 1 w 118"/>
                <a:gd name="T23" fmla="*/ 50 h 118"/>
                <a:gd name="T24" fmla="*/ 1 w 118"/>
                <a:gd name="T25" fmla="*/ 68 h 118"/>
                <a:gd name="T26" fmla="*/ 14 w 118"/>
                <a:gd name="T27" fmla="*/ 75 h 118"/>
                <a:gd name="T28" fmla="*/ 11 w 118"/>
                <a:gd name="T29" fmla="*/ 89 h 118"/>
                <a:gd name="T30" fmla="*/ 24 w 118"/>
                <a:gd name="T31" fmla="*/ 106 h 118"/>
                <a:gd name="T32" fmla="*/ 39 w 118"/>
                <a:gd name="T33" fmla="*/ 103 h 118"/>
                <a:gd name="T34" fmla="*/ 46 w 118"/>
                <a:gd name="T35" fmla="*/ 114 h 118"/>
                <a:gd name="T36" fmla="*/ 59 w 118"/>
                <a:gd name="T37" fmla="*/ 118 h 118"/>
                <a:gd name="T38" fmla="*/ 72 w 118"/>
                <a:gd name="T39" fmla="*/ 114 h 118"/>
                <a:gd name="T40" fmla="*/ 80 w 118"/>
                <a:gd name="T41" fmla="*/ 103 h 118"/>
                <a:gd name="T42" fmla="*/ 94 w 118"/>
                <a:gd name="T43" fmla="*/ 106 h 118"/>
                <a:gd name="T44" fmla="*/ 107 w 118"/>
                <a:gd name="T45" fmla="*/ 89 h 118"/>
                <a:gd name="T46" fmla="*/ 105 w 118"/>
                <a:gd name="T47" fmla="*/ 75 h 118"/>
                <a:gd name="T48" fmla="*/ 118 w 118"/>
                <a:gd name="T49" fmla="*/ 68 h 118"/>
                <a:gd name="T50" fmla="*/ 118 w 118"/>
                <a:gd name="T51" fmla="*/ 50 h 118"/>
                <a:gd name="T52" fmla="*/ 99 w 118"/>
                <a:gd name="T53" fmla="*/ 66 h 118"/>
                <a:gd name="T54" fmla="*/ 93 w 118"/>
                <a:gd name="T55" fmla="*/ 77 h 118"/>
                <a:gd name="T56" fmla="*/ 97 w 118"/>
                <a:gd name="T57" fmla="*/ 90 h 118"/>
                <a:gd name="T58" fmla="*/ 82 w 118"/>
                <a:gd name="T59" fmla="*/ 92 h 118"/>
                <a:gd name="T60" fmla="*/ 70 w 118"/>
                <a:gd name="T61" fmla="*/ 96 h 118"/>
                <a:gd name="T62" fmla="*/ 64 w 118"/>
                <a:gd name="T63" fmla="*/ 107 h 118"/>
                <a:gd name="T64" fmla="*/ 52 w 118"/>
                <a:gd name="T65" fmla="*/ 99 h 118"/>
                <a:gd name="T66" fmla="*/ 41 w 118"/>
                <a:gd name="T67" fmla="*/ 93 h 118"/>
                <a:gd name="T68" fmla="*/ 28 w 118"/>
                <a:gd name="T69" fmla="*/ 96 h 118"/>
                <a:gd name="T70" fmla="*/ 26 w 118"/>
                <a:gd name="T71" fmla="*/ 82 h 118"/>
                <a:gd name="T72" fmla="*/ 23 w 118"/>
                <a:gd name="T73" fmla="*/ 70 h 118"/>
                <a:gd name="T74" fmla="*/ 11 w 118"/>
                <a:gd name="T75" fmla="*/ 63 h 118"/>
                <a:gd name="T76" fmla="*/ 11 w 118"/>
                <a:gd name="T77" fmla="*/ 54 h 118"/>
                <a:gd name="T78" fmla="*/ 23 w 118"/>
                <a:gd name="T79" fmla="*/ 48 h 118"/>
                <a:gd name="T80" fmla="*/ 26 w 118"/>
                <a:gd name="T81" fmla="*/ 36 h 118"/>
                <a:gd name="T82" fmla="*/ 28 w 118"/>
                <a:gd name="T83" fmla="*/ 21 h 118"/>
                <a:gd name="T84" fmla="*/ 41 w 118"/>
                <a:gd name="T85" fmla="*/ 25 h 118"/>
                <a:gd name="T86" fmla="*/ 52 w 118"/>
                <a:gd name="T87" fmla="*/ 19 h 118"/>
                <a:gd name="T88" fmla="*/ 64 w 118"/>
                <a:gd name="T89" fmla="*/ 10 h 118"/>
                <a:gd name="T90" fmla="*/ 70 w 118"/>
                <a:gd name="T91" fmla="*/ 22 h 118"/>
                <a:gd name="T92" fmla="*/ 82 w 118"/>
                <a:gd name="T93" fmla="*/ 25 h 118"/>
                <a:gd name="T94" fmla="*/ 97 w 118"/>
                <a:gd name="T95" fmla="*/ 28 h 118"/>
                <a:gd name="T96" fmla="*/ 93 w 118"/>
                <a:gd name="T97" fmla="*/ 41 h 118"/>
                <a:gd name="T98" fmla="*/ 99 w 118"/>
                <a:gd name="T99" fmla="*/ 51 h 118"/>
                <a:gd name="T100" fmla="*/ 108 w 118"/>
                <a:gd name="T101" fmla="*/ 5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8" h="118">
                  <a:moveTo>
                    <a:pt x="118" y="50"/>
                  </a:moveTo>
                  <a:cubicBezTo>
                    <a:pt x="117" y="48"/>
                    <a:pt x="116" y="46"/>
                    <a:pt x="114" y="46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4" y="41"/>
                    <a:pt x="104" y="39"/>
                    <a:pt x="103" y="38"/>
                  </a:cubicBezTo>
                  <a:cubicBezTo>
                    <a:pt x="107" y="29"/>
                    <a:pt x="107" y="29"/>
                    <a:pt x="107" y="29"/>
                  </a:cubicBezTo>
                  <a:cubicBezTo>
                    <a:pt x="108" y="27"/>
                    <a:pt x="108" y="25"/>
                    <a:pt x="107" y="24"/>
                  </a:cubicBezTo>
                  <a:cubicBezTo>
                    <a:pt x="103" y="19"/>
                    <a:pt x="99" y="15"/>
                    <a:pt x="94" y="11"/>
                  </a:cubicBezTo>
                  <a:cubicBezTo>
                    <a:pt x="93" y="10"/>
                    <a:pt x="91" y="10"/>
                    <a:pt x="89" y="11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79" y="14"/>
                    <a:pt x="77" y="14"/>
                    <a:pt x="76" y="13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2"/>
                    <a:pt x="70" y="1"/>
                    <a:pt x="68" y="1"/>
                  </a:cubicBezTo>
                  <a:cubicBezTo>
                    <a:pt x="62" y="0"/>
                    <a:pt x="57" y="0"/>
                    <a:pt x="50" y="1"/>
                  </a:cubicBezTo>
                  <a:cubicBezTo>
                    <a:pt x="49" y="1"/>
                    <a:pt x="47" y="2"/>
                    <a:pt x="46" y="4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2" y="14"/>
                    <a:pt x="40" y="14"/>
                    <a:pt x="39" y="15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8" y="10"/>
                    <a:pt x="26" y="10"/>
                    <a:pt x="24" y="11"/>
                  </a:cubicBezTo>
                  <a:cubicBezTo>
                    <a:pt x="20" y="15"/>
                    <a:pt x="15" y="19"/>
                    <a:pt x="12" y="24"/>
                  </a:cubicBezTo>
                  <a:cubicBezTo>
                    <a:pt x="11" y="25"/>
                    <a:pt x="11" y="27"/>
                    <a:pt x="11" y="2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5" y="39"/>
                    <a:pt x="14" y="41"/>
                    <a:pt x="14" y="43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3" y="46"/>
                    <a:pt x="1" y="48"/>
                    <a:pt x="1" y="50"/>
                  </a:cubicBezTo>
                  <a:cubicBezTo>
                    <a:pt x="1" y="53"/>
                    <a:pt x="0" y="56"/>
                    <a:pt x="0" y="59"/>
                  </a:cubicBezTo>
                  <a:cubicBezTo>
                    <a:pt x="0" y="62"/>
                    <a:pt x="1" y="64"/>
                    <a:pt x="1" y="68"/>
                  </a:cubicBezTo>
                  <a:cubicBezTo>
                    <a:pt x="1" y="70"/>
                    <a:pt x="3" y="71"/>
                    <a:pt x="4" y="72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7"/>
                    <a:pt x="15" y="78"/>
                    <a:pt x="16" y="80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11" y="90"/>
                    <a:pt x="11" y="92"/>
                    <a:pt x="12" y="94"/>
                  </a:cubicBezTo>
                  <a:cubicBezTo>
                    <a:pt x="15" y="99"/>
                    <a:pt x="20" y="103"/>
                    <a:pt x="24" y="106"/>
                  </a:cubicBezTo>
                  <a:cubicBezTo>
                    <a:pt x="26" y="107"/>
                    <a:pt x="28" y="108"/>
                    <a:pt x="30" y="107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40" y="103"/>
                    <a:pt x="42" y="104"/>
                    <a:pt x="43" y="10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7" y="116"/>
                    <a:pt x="49" y="117"/>
                    <a:pt x="50" y="117"/>
                  </a:cubicBezTo>
                  <a:cubicBezTo>
                    <a:pt x="54" y="118"/>
                    <a:pt x="57" y="118"/>
                    <a:pt x="59" y="118"/>
                  </a:cubicBezTo>
                  <a:cubicBezTo>
                    <a:pt x="62" y="118"/>
                    <a:pt x="65" y="118"/>
                    <a:pt x="68" y="117"/>
                  </a:cubicBezTo>
                  <a:cubicBezTo>
                    <a:pt x="70" y="117"/>
                    <a:pt x="72" y="116"/>
                    <a:pt x="72" y="114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77" y="104"/>
                    <a:pt x="79" y="103"/>
                    <a:pt x="80" y="103"/>
                  </a:cubicBezTo>
                  <a:cubicBezTo>
                    <a:pt x="89" y="107"/>
                    <a:pt x="89" y="107"/>
                    <a:pt x="89" y="107"/>
                  </a:cubicBezTo>
                  <a:cubicBezTo>
                    <a:pt x="91" y="108"/>
                    <a:pt x="93" y="107"/>
                    <a:pt x="94" y="106"/>
                  </a:cubicBezTo>
                  <a:cubicBezTo>
                    <a:pt x="99" y="103"/>
                    <a:pt x="103" y="99"/>
                    <a:pt x="107" y="94"/>
                  </a:cubicBezTo>
                  <a:cubicBezTo>
                    <a:pt x="108" y="92"/>
                    <a:pt x="108" y="90"/>
                    <a:pt x="107" y="8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4" y="78"/>
                    <a:pt x="104" y="77"/>
                    <a:pt x="105" y="75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6" y="71"/>
                    <a:pt x="117" y="70"/>
                    <a:pt x="118" y="68"/>
                  </a:cubicBezTo>
                  <a:cubicBezTo>
                    <a:pt x="118" y="64"/>
                    <a:pt x="118" y="62"/>
                    <a:pt x="118" y="59"/>
                  </a:cubicBezTo>
                  <a:cubicBezTo>
                    <a:pt x="118" y="56"/>
                    <a:pt x="118" y="53"/>
                    <a:pt x="118" y="50"/>
                  </a:cubicBezTo>
                  <a:close/>
                  <a:moveTo>
                    <a:pt x="108" y="63"/>
                  </a:moveTo>
                  <a:cubicBezTo>
                    <a:pt x="99" y="66"/>
                    <a:pt x="99" y="66"/>
                    <a:pt x="99" y="66"/>
                  </a:cubicBezTo>
                  <a:cubicBezTo>
                    <a:pt x="98" y="67"/>
                    <a:pt x="97" y="68"/>
                    <a:pt x="96" y="70"/>
                  </a:cubicBezTo>
                  <a:cubicBezTo>
                    <a:pt x="95" y="72"/>
                    <a:pt x="94" y="75"/>
                    <a:pt x="93" y="77"/>
                  </a:cubicBezTo>
                  <a:cubicBezTo>
                    <a:pt x="92" y="79"/>
                    <a:pt x="92" y="80"/>
                    <a:pt x="93" y="82"/>
                  </a:cubicBezTo>
                  <a:cubicBezTo>
                    <a:pt x="97" y="90"/>
                    <a:pt x="97" y="90"/>
                    <a:pt x="97" y="90"/>
                  </a:cubicBezTo>
                  <a:cubicBezTo>
                    <a:pt x="95" y="92"/>
                    <a:pt x="93" y="94"/>
                    <a:pt x="91" y="96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1" y="92"/>
                    <a:pt x="79" y="92"/>
                    <a:pt x="78" y="93"/>
                  </a:cubicBezTo>
                  <a:cubicBezTo>
                    <a:pt x="75" y="94"/>
                    <a:pt x="73" y="95"/>
                    <a:pt x="70" y="96"/>
                  </a:cubicBezTo>
                  <a:cubicBezTo>
                    <a:pt x="69" y="96"/>
                    <a:pt x="67" y="97"/>
                    <a:pt x="67" y="99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1" y="108"/>
                    <a:pt x="58" y="108"/>
                    <a:pt x="55" y="107"/>
                  </a:cubicBezTo>
                  <a:cubicBezTo>
                    <a:pt x="52" y="99"/>
                    <a:pt x="52" y="99"/>
                    <a:pt x="52" y="99"/>
                  </a:cubicBezTo>
                  <a:cubicBezTo>
                    <a:pt x="51" y="97"/>
                    <a:pt x="50" y="96"/>
                    <a:pt x="48" y="96"/>
                  </a:cubicBezTo>
                  <a:cubicBezTo>
                    <a:pt x="46" y="95"/>
                    <a:pt x="43" y="94"/>
                    <a:pt x="41" y="93"/>
                  </a:cubicBezTo>
                  <a:cubicBezTo>
                    <a:pt x="40" y="92"/>
                    <a:pt x="38" y="92"/>
                    <a:pt x="36" y="92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6" y="94"/>
                    <a:pt x="24" y="92"/>
                    <a:pt x="22" y="90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0"/>
                    <a:pt x="26" y="79"/>
                    <a:pt x="26" y="77"/>
                  </a:cubicBezTo>
                  <a:cubicBezTo>
                    <a:pt x="24" y="75"/>
                    <a:pt x="23" y="72"/>
                    <a:pt x="23" y="70"/>
                  </a:cubicBezTo>
                  <a:cubicBezTo>
                    <a:pt x="22" y="68"/>
                    <a:pt x="21" y="67"/>
                    <a:pt x="19" y="66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1" y="62"/>
                    <a:pt x="10" y="60"/>
                    <a:pt x="10" y="59"/>
                  </a:cubicBezTo>
                  <a:cubicBezTo>
                    <a:pt x="10" y="57"/>
                    <a:pt x="11" y="56"/>
                    <a:pt x="11" y="54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1" y="51"/>
                    <a:pt x="22" y="49"/>
                    <a:pt x="23" y="48"/>
                  </a:cubicBezTo>
                  <a:cubicBezTo>
                    <a:pt x="23" y="45"/>
                    <a:pt x="24" y="43"/>
                    <a:pt x="26" y="41"/>
                  </a:cubicBezTo>
                  <a:cubicBezTo>
                    <a:pt x="26" y="39"/>
                    <a:pt x="26" y="37"/>
                    <a:pt x="26" y="36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5"/>
                    <a:pt x="26" y="23"/>
                    <a:pt x="28" y="21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8" y="26"/>
                    <a:pt x="40" y="26"/>
                    <a:pt x="41" y="25"/>
                  </a:cubicBezTo>
                  <a:cubicBezTo>
                    <a:pt x="43" y="24"/>
                    <a:pt x="46" y="23"/>
                    <a:pt x="48" y="22"/>
                  </a:cubicBezTo>
                  <a:cubicBezTo>
                    <a:pt x="50" y="22"/>
                    <a:pt x="51" y="20"/>
                    <a:pt x="52" y="19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8" y="10"/>
                    <a:pt x="61" y="10"/>
                    <a:pt x="64" y="1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20"/>
                    <a:pt x="69" y="22"/>
                    <a:pt x="70" y="22"/>
                  </a:cubicBezTo>
                  <a:cubicBezTo>
                    <a:pt x="73" y="23"/>
                    <a:pt x="75" y="24"/>
                    <a:pt x="78" y="25"/>
                  </a:cubicBezTo>
                  <a:cubicBezTo>
                    <a:pt x="79" y="26"/>
                    <a:pt x="81" y="26"/>
                    <a:pt x="82" y="25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93" y="23"/>
                    <a:pt x="95" y="25"/>
                    <a:pt x="97" y="28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2" y="37"/>
                    <a:pt x="92" y="39"/>
                    <a:pt x="93" y="41"/>
                  </a:cubicBezTo>
                  <a:cubicBezTo>
                    <a:pt x="94" y="43"/>
                    <a:pt x="95" y="45"/>
                    <a:pt x="96" y="48"/>
                  </a:cubicBezTo>
                  <a:cubicBezTo>
                    <a:pt x="97" y="49"/>
                    <a:pt x="98" y="51"/>
                    <a:pt x="99" y="51"/>
                  </a:cubicBezTo>
                  <a:cubicBezTo>
                    <a:pt x="108" y="54"/>
                    <a:pt x="108" y="54"/>
                    <a:pt x="108" y="54"/>
                  </a:cubicBezTo>
                  <a:cubicBezTo>
                    <a:pt x="108" y="56"/>
                    <a:pt x="108" y="57"/>
                    <a:pt x="108" y="59"/>
                  </a:cubicBezTo>
                  <a:cubicBezTo>
                    <a:pt x="108" y="60"/>
                    <a:pt x="108" y="62"/>
                    <a:pt x="108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5" name="淘宝店chenying0907 25"/>
            <p:cNvSpPr>
              <a:spLocks noEditPoints="1"/>
            </p:cNvSpPr>
            <p:nvPr/>
          </p:nvSpPr>
          <p:spPr bwMode="auto">
            <a:xfrm>
              <a:off x="86" y="80"/>
              <a:ext cx="111" cy="111"/>
            </a:xfrm>
            <a:custGeom>
              <a:avLst/>
              <a:gdLst>
                <a:gd name="T0" fmla="*/ 23 w 47"/>
                <a:gd name="T1" fmla="*/ 0 h 47"/>
                <a:gd name="T2" fmla="*/ 0 w 47"/>
                <a:gd name="T3" fmla="*/ 24 h 47"/>
                <a:gd name="T4" fmla="*/ 23 w 47"/>
                <a:gd name="T5" fmla="*/ 47 h 47"/>
                <a:gd name="T6" fmla="*/ 47 w 47"/>
                <a:gd name="T7" fmla="*/ 24 h 47"/>
                <a:gd name="T8" fmla="*/ 23 w 47"/>
                <a:gd name="T9" fmla="*/ 0 h 47"/>
                <a:gd name="T10" fmla="*/ 23 w 47"/>
                <a:gd name="T11" fmla="*/ 37 h 47"/>
                <a:gd name="T12" fmla="*/ 10 w 47"/>
                <a:gd name="T13" fmla="*/ 24 h 47"/>
                <a:gd name="T14" fmla="*/ 23 w 47"/>
                <a:gd name="T15" fmla="*/ 10 h 47"/>
                <a:gd name="T16" fmla="*/ 37 w 47"/>
                <a:gd name="T17" fmla="*/ 24 h 47"/>
                <a:gd name="T18" fmla="*/ 23 w 47"/>
                <a:gd name="T19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23" y="37"/>
                  </a:moveTo>
                  <a:cubicBezTo>
                    <a:pt x="16" y="37"/>
                    <a:pt x="10" y="31"/>
                    <a:pt x="10" y="24"/>
                  </a:cubicBezTo>
                  <a:cubicBezTo>
                    <a:pt x="10" y="16"/>
                    <a:pt x="16" y="10"/>
                    <a:pt x="23" y="10"/>
                  </a:cubicBezTo>
                  <a:cubicBezTo>
                    <a:pt x="31" y="10"/>
                    <a:pt x="37" y="16"/>
                    <a:pt x="37" y="24"/>
                  </a:cubicBezTo>
                  <a:cubicBezTo>
                    <a:pt x="37" y="31"/>
                    <a:pt x="31" y="37"/>
                    <a:pt x="23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6" name="PA_淘宝店chenying0907 26"/>
          <p:cNvGrpSpPr/>
          <p:nvPr>
            <p:custDataLst>
              <p:tags r:id="rId3"/>
            </p:custDataLst>
          </p:nvPr>
        </p:nvGrpSpPr>
        <p:grpSpPr bwMode="auto">
          <a:xfrm>
            <a:off x="1344614" y="3092161"/>
            <a:ext cx="446087" cy="450989"/>
            <a:chOff x="0" y="0"/>
            <a:chExt cx="281" cy="284"/>
          </a:xfrm>
        </p:grpSpPr>
        <p:sp>
          <p:nvSpPr>
            <p:cNvPr id="35867" name="淘宝店chenying0907 27"/>
            <p:cNvSpPr/>
            <p:nvPr/>
          </p:nvSpPr>
          <p:spPr bwMode="auto">
            <a:xfrm>
              <a:off x="0" y="0"/>
              <a:ext cx="281" cy="206"/>
            </a:xfrm>
            <a:custGeom>
              <a:avLst/>
              <a:gdLst>
                <a:gd name="T0" fmla="*/ 91 w 119"/>
                <a:gd name="T1" fmla="*/ 32 h 87"/>
                <a:gd name="T2" fmla="*/ 86 w 119"/>
                <a:gd name="T3" fmla="*/ 32 h 87"/>
                <a:gd name="T4" fmla="*/ 86 w 119"/>
                <a:gd name="T5" fmla="*/ 30 h 87"/>
                <a:gd name="T6" fmla="*/ 56 w 119"/>
                <a:gd name="T7" fmla="*/ 0 h 87"/>
                <a:gd name="T8" fmla="*/ 27 w 119"/>
                <a:gd name="T9" fmla="*/ 25 h 87"/>
                <a:gd name="T10" fmla="*/ 19 w 119"/>
                <a:gd name="T11" fmla="*/ 26 h 87"/>
                <a:gd name="T12" fmla="*/ 19 w 119"/>
                <a:gd name="T13" fmla="*/ 26 h 87"/>
                <a:gd name="T14" fmla="*/ 7 w 119"/>
                <a:gd name="T15" fmla="*/ 43 h 87"/>
                <a:gd name="T16" fmla="*/ 9 w 119"/>
                <a:gd name="T17" fmla="*/ 52 h 87"/>
                <a:gd name="T18" fmla="*/ 0 w 119"/>
                <a:gd name="T19" fmla="*/ 68 h 87"/>
                <a:gd name="T20" fmla="*/ 19 w 119"/>
                <a:gd name="T21" fmla="*/ 87 h 87"/>
                <a:gd name="T22" fmla="*/ 39 w 119"/>
                <a:gd name="T23" fmla="*/ 87 h 87"/>
                <a:gd name="T24" fmla="*/ 44 w 119"/>
                <a:gd name="T25" fmla="*/ 81 h 87"/>
                <a:gd name="T26" fmla="*/ 39 w 119"/>
                <a:gd name="T27" fmla="*/ 76 h 87"/>
                <a:gd name="T28" fmla="*/ 19 w 119"/>
                <a:gd name="T29" fmla="*/ 76 h 87"/>
                <a:gd name="T30" fmla="*/ 10 w 119"/>
                <a:gd name="T31" fmla="*/ 68 h 87"/>
                <a:gd name="T32" fmla="*/ 18 w 119"/>
                <a:gd name="T33" fmla="*/ 59 h 87"/>
                <a:gd name="T34" fmla="*/ 22 w 119"/>
                <a:gd name="T35" fmla="*/ 55 h 87"/>
                <a:gd name="T36" fmla="*/ 20 w 119"/>
                <a:gd name="T37" fmla="*/ 50 h 87"/>
                <a:gd name="T38" fmla="*/ 17 w 119"/>
                <a:gd name="T39" fmla="*/ 43 h 87"/>
                <a:gd name="T40" fmla="*/ 22 w 119"/>
                <a:gd name="T41" fmla="*/ 35 h 87"/>
                <a:gd name="T42" fmla="*/ 22 w 119"/>
                <a:gd name="T43" fmla="*/ 35 h 87"/>
                <a:gd name="T44" fmla="*/ 30 w 119"/>
                <a:gd name="T45" fmla="*/ 36 h 87"/>
                <a:gd name="T46" fmla="*/ 35 w 119"/>
                <a:gd name="T47" fmla="*/ 36 h 87"/>
                <a:gd name="T48" fmla="*/ 37 w 119"/>
                <a:gd name="T49" fmla="*/ 31 h 87"/>
                <a:gd name="T50" fmla="*/ 37 w 119"/>
                <a:gd name="T51" fmla="*/ 30 h 87"/>
                <a:gd name="T52" fmla="*/ 37 w 119"/>
                <a:gd name="T53" fmla="*/ 30 h 87"/>
                <a:gd name="T54" fmla="*/ 56 w 119"/>
                <a:gd name="T55" fmla="*/ 11 h 87"/>
                <a:gd name="T56" fmla="*/ 75 w 119"/>
                <a:gd name="T57" fmla="*/ 30 h 87"/>
                <a:gd name="T58" fmla="*/ 73 w 119"/>
                <a:gd name="T59" fmla="*/ 40 h 87"/>
                <a:gd name="T60" fmla="*/ 74 w 119"/>
                <a:gd name="T61" fmla="*/ 46 h 87"/>
                <a:gd name="T62" fmla="*/ 80 w 119"/>
                <a:gd name="T63" fmla="*/ 46 h 87"/>
                <a:gd name="T64" fmla="*/ 91 w 119"/>
                <a:gd name="T65" fmla="*/ 42 h 87"/>
                <a:gd name="T66" fmla="*/ 108 w 119"/>
                <a:gd name="T67" fmla="*/ 59 h 87"/>
                <a:gd name="T68" fmla="*/ 91 w 119"/>
                <a:gd name="T69" fmla="*/ 76 h 87"/>
                <a:gd name="T70" fmla="*/ 80 w 119"/>
                <a:gd name="T71" fmla="*/ 76 h 87"/>
                <a:gd name="T72" fmla="*/ 75 w 119"/>
                <a:gd name="T73" fmla="*/ 81 h 87"/>
                <a:gd name="T74" fmla="*/ 80 w 119"/>
                <a:gd name="T75" fmla="*/ 87 h 87"/>
                <a:gd name="T76" fmla="*/ 91 w 119"/>
                <a:gd name="T77" fmla="*/ 87 h 87"/>
                <a:gd name="T78" fmla="*/ 119 w 119"/>
                <a:gd name="T79" fmla="*/ 59 h 87"/>
                <a:gd name="T80" fmla="*/ 91 w 119"/>
                <a:gd name="T81" fmla="*/ 3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9" h="87">
                  <a:moveTo>
                    <a:pt x="91" y="32"/>
                  </a:moveTo>
                  <a:cubicBezTo>
                    <a:pt x="89" y="32"/>
                    <a:pt x="87" y="32"/>
                    <a:pt x="86" y="32"/>
                  </a:cubicBezTo>
                  <a:cubicBezTo>
                    <a:pt x="86" y="31"/>
                    <a:pt x="86" y="31"/>
                    <a:pt x="86" y="30"/>
                  </a:cubicBezTo>
                  <a:cubicBezTo>
                    <a:pt x="86" y="13"/>
                    <a:pt x="72" y="0"/>
                    <a:pt x="56" y="0"/>
                  </a:cubicBezTo>
                  <a:cubicBezTo>
                    <a:pt x="42" y="0"/>
                    <a:pt x="30" y="11"/>
                    <a:pt x="27" y="25"/>
                  </a:cubicBezTo>
                  <a:cubicBezTo>
                    <a:pt x="24" y="24"/>
                    <a:pt x="21" y="25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1" y="29"/>
                    <a:pt x="7" y="36"/>
                    <a:pt x="7" y="43"/>
                  </a:cubicBezTo>
                  <a:cubicBezTo>
                    <a:pt x="7" y="46"/>
                    <a:pt x="7" y="49"/>
                    <a:pt x="9" y="52"/>
                  </a:cubicBezTo>
                  <a:cubicBezTo>
                    <a:pt x="3" y="55"/>
                    <a:pt x="0" y="61"/>
                    <a:pt x="0" y="68"/>
                  </a:cubicBezTo>
                  <a:cubicBezTo>
                    <a:pt x="0" y="78"/>
                    <a:pt x="8" y="87"/>
                    <a:pt x="19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41" y="87"/>
                    <a:pt x="44" y="84"/>
                    <a:pt x="44" y="81"/>
                  </a:cubicBezTo>
                  <a:cubicBezTo>
                    <a:pt x="44" y="79"/>
                    <a:pt x="41" y="76"/>
                    <a:pt x="39" y="76"/>
                  </a:cubicBezTo>
                  <a:cubicBezTo>
                    <a:pt x="19" y="76"/>
                    <a:pt x="19" y="76"/>
                    <a:pt x="19" y="76"/>
                  </a:cubicBezTo>
                  <a:cubicBezTo>
                    <a:pt x="14" y="76"/>
                    <a:pt x="10" y="72"/>
                    <a:pt x="10" y="68"/>
                  </a:cubicBezTo>
                  <a:cubicBezTo>
                    <a:pt x="10" y="63"/>
                    <a:pt x="13" y="60"/>
                    <a:pt x="18" y="59"/>
                  </a:cubicBezTo>
                  <a:cubicBezTo>
                    <a:pt x="20" y="59"/>
                    <a:pt x="21" y="57"/>
                    <a:pt x="22" y="55"/>
                  </a:cubicBezTo>
                  <a:cubicBezTo>
                    <a:pt x="22" y="53"/>
                    <a:pt x="22" y="51"/>
                    <a:pt x="20" y="50"/>
                  </a:cubicBezTo>
                  <a:cubicBezTo>
                    <a:pt x="18" y="48"/>
                    <a:pt x="17" y="46"/>
                    <a:pt x="17" y="43"/>
                  </a:cubicBezTo>
                  <a:cubicBezTo>
                    <a:pt x="17" y="40"/>
                    <a:pt x="19" y="37"/>
                    <a:pt x="22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5" y="34"/>
                    <a:pt x="27" y="35"/>
                    <a:pt x="30" y="36"/>
                  </a:cubicBezTo>
                  <a:cubicBezTo>
                    <a:pt x="31" y="37"/>
                    <a:pt x="33" y="37"/>
                    <a:pt x="35" y="36"/>
                  </a:cubicBezTo>
                  <a:cubicBezTo>
                    <a:pt x="37" y="35"/>
                    <a:pt x="37" y="33"/>
                    <a:pt x="37" y="31"/>
                  </a:cubicBezTo>
                  <a:cubicBezTo>
                    <a:pt x="37" y="31"/>
                    <a:pt x="37" y="30"/>
                    <a:pt x="37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19"/>
                    <a:pt x="46" y="11"/>
                    <a:pt x="56" y="11"/>
                  </a:cubicBezTo>
                  <a:cubicBezTo>
                    <a:pt x="67" y="11"/>
                    <a:pt x="75" y="19"/>
                    <a:pt x="75" y="30"/>
                  </a:cubicBezTo>
                  <a:cubicBezTo>
                    <a:pt x="75" y="33"/>
                    <a:pt x="74" y="36"/>
                    <a:pt x="73" y="40"/>
                  </a:cubicBezTo>
                  <a:cubicBezTo>
                    <a:pt x="71" y="42"/>
                    <a:pt x="72" y="44"/>
                    <a:pt x="74" y="46"/>
                  </a:cubicBezTo>
                  <a:cubicBezTo>
                    <a:pt x="75" y="48"/>
                    <a:pt x="78" y="48"/>
                    <a:pt x="80" y="46"/>
                  </a:cubicBezTo>
                  <a:cubicBezTo>
                    <a:pt x="82" y="44"/>
                    <a:pt x="86" y="42"/>
                    <a:pt x="91" y="42"/>
                  </a:cubicBezTo>
                  <a:cubicBezTo>
                    <a:pt x="101" y="42"/>
                    <a:pt x="108" y="50"/>
                    <a:pt x="108" y="59"/>
                  </a:cubicBezTo>
                  <a:cubicBezTo>
                    <a:pt x="108" y="69"/>
                    <a:pt x="101" y="76"/>
                    <a:pt x="9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77" y="76"/>
                    <a:pt x="75" y="79"/>
                    <a:pt x="75" y="81"/>
                  </a:cubicBezTo>
                  <a:cubicBezTo>
                    <a:pt x="75" y="84"/>
                    <a:pt x="77" y="87"/>
                    <a:pt x="80" y="87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106" y="87"/>
                    <a:pt x="119" y="74"/>
                    <a:pt x="119" y="59"/>
                  </a:cubicBezTo>
                  <a:cubicBezTo>
                    <a:pt x="119" y="44"/>
                    <a:pt x="106" y="32"/>
                    <a:pt x="91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8" name="淘宝店chenying0907 28"/>
            <p:cNvSpPr/>
            <p:nvPr/>
          </p:nvSpPr>
          <p:spPr bwMode="auto">
            <a:xfrm>
              <a:off x="85" y="116"/>
              <a:ext cx="108" cy="168"/>
            </a:xfrm>
            <a:custGeom>
              <a:avLst/>
              <a:gdLst>
                <a:gd name="T0" fmla="*/ 37 w 46"/>
                <a:gd name="T1" fmla="*/ 45 h 71"/>
                <a:gd name="T2" fmla="*/ 28 w 46"/>
                <a:gd name="T3" fmla="*/ 54 h 71"/>
                <a:gd name="T4" fmla="*/ 28 w 46"/>
                <a:gd name="T5" fmla="*/ 5 h 71"/>
                <a:gd name="T6" fmla="*/ 23 w 46"/>
                <a:gd name="T7" fmla="*/ 0 h 71"/>
                <a:gd name="T8" fmla="*/ 18 w 46"/>
                <a:gd name="T9" fmla="*/ 5 h 71"/>
                <a:gd name="T10" fmla="*/ 18 w 46"/>
                <a:gd name="T11" fmla="*/ 54 h 71"/>
                <a:gd name="T12" fmla="*/ 9 w 46"/>
                <a:gd name="T13" fmla="*/ 45 h 71"/>
                <a:gd name="T14" fmla="*/ 2 w 46"/>
                <a:gd name="T15" fmla="*/ 45 h 71"/>
                <a:gd name="T16" fmla="*/ 2 w 46"/>
                <a:gd name="T17" fmla="*/ 52 h 71"/>
                <a:gd name="T18" fmla="*/ 20 w 46"/>
                <a:gd name="T19" fmla="*/ 70 h 71"/>
                <a:gd name="T20" fmla="*/ 23 w 46"/>
                <a:gd name="T21" fmla="*/ 71 h 71"/>
                <a:gd name="T22" fmla="*/ 27 w 46"/>
                <a:gd name="T23" fmla="*/ 70 h 71"/>
                <a:gd name="T24" fmla="*/ 44 w 46"/>
                <a:gd name="T25" fmla="*/ 52 h 71"/>
                <a:gd name="T26" fmla="*/ 44 w 46"/>
                <a:gd name="T27" fmla="*/ 45 h 71"/>
                <a:gd name="T28" fmla="*/ 37 w 46"/>
                <a:gd name="T29" fmla="*/ 4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71">
                  <a:moveTo>
                    <a:pt x="37" y="45"/>
                  </a:moveTo>
                  <a:cubicBezTo>
                    <a:pt x="28" y="54"/>
                    <a:pt x="28" y="54"/>
                    <a:pt x="28" y="5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2"/>
                    <a:pt x="26" y="0"/>
                    <a:pt x="23" y="0"/>
                  </a:cubicBezTo>
                  <a:cubicBezTo>
                    <a:pt x="20" y="0"/>
                    <a:pt x="18" y="2"/>
                    <a:pt x="18" y="5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7" y="43"/>
                    <a:pt x="4" y="43"/>
                    <a:pt x="2" y="45"/>
                  </a:cubicBezTo>
                  <a:cubicBezTo>
                    <a:pt x="0" y="47"/>
                    <a:pt x="0" y="50"/>
                    <a:pt x="2" y="52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20" y="71"/>
                    <a:pt x="22" y="71"/>
                    <a:pt x="23" y="71"/>
                  </a:cubicBezTo>
                  <a:cubicBezTo>
                    <a:pt x="25" y="71"/>
                    <a:pt x="26" y="71"/>
                    <a:pt x="27" y="70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6" y="50"/>
                    <a:pt x="46" y="47"/>
                    <a:pt x="44" y="45"/>
                  </a:cubicBezTo>
                  <a:cubicBezTo>
                    <a:pt x="42" y="43"/>
                    <a:pt x="39" y="43"/>
                    <a:pt x="37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9" name="PA_淘宝店chenying0907 29"/>
          <p:cNvGrpSpPr/>
          <p:nvPr>
            <p:custDataLst>
              <p:tags r:id="rId4"/>
            </p:custDataLst>
          </p:nvPr>
        </p:nvGrpSpPr>
        <p:grpSpPr bwMode="auto">
          <a:xfrm>
            <a:off x="1362075" y="1783658"/>
            <a:ext cx="406400" cy="400173"/>
            <a:chOff x="0" y="0"/>
            <a:chExt cx="256" cy="252"/>
          </a:xfrm>
        </p:grpSpPr>
        <p:sp>
          <p:nvSpPr>
            <p:cNvPr id="35870" name="淘宝店chenying0907 30"/>
            <p:cNvSpPr>
              <a:spLocks noEditPoints="1"/>
            </p:cNvSpPr>
            <p:nvPr/>
          </p:nvSpPr>
          <p:spPr bwMode="auto">
            <a:xfrm>
              <a:off x="0" y="0"/>
              <a:ext cx="256" cy="252"/>
            </a:xfrm>
            <a:custGeom>
              <a:avLst/>
              <a:gdLst>
                <a:gd name="T0" fmla="*/ 234 w 256"/>
                <a:gd name="T1" fmla="*/ 186 h 252"/>
                <a:gd name="T2" fmla="*/ 69 w 256"/>
                <a:gd name="T3" fmla="*/ 186 h 252"/>
                <a:gd name="T4" fmla="*/ 69 w 256"/>
                <a:gd name="T5" fmla="*/ 21 h 252"/>
                <a:gd name="T6" fmla="*/ 126 w 256"/>
                <a:gd name="T7" fmla="*/ 21 h 252"/>
                <a:gd name="T8" fmla="*/ 126 w 256"/>
                <a:gd name="T9" fmla="*/ 0 h 252"/>
                <a:gd name="T10" fmla="*/ 48 w 256"/>
                <a:gd name="T11" fmla="*/ 0 h 252"/>
                <a:gd name="T12" fmla="*/ 48 w 256"/>
                <a:gd name="T13" fmla="*/ 45 h 252"/>
                <a:gd name="T14" fmla="*/ 0 w 256"/>
                <a:gd name="T15" fmla="*/ 45 h 252"/>
                <a:gd name="T16" fmla="*/ 0 w 256"/>
                <a:gd name="T17" fmla="*/ 252 h 252"/>
                <a:gd name="T18" fmla="*/ 208 w 256"/>
                <a:gd name="T19" fmla="*/ 252 h 252"/>
                <a:gd name="T20" fmla="*/ 208 w 256"/>
                <a:gd name="T21" fmla="*/ 208 h 252"/>
                <a:gd name="T22" fmla="*/ 256 w 256"/>
                <a:gd name="T23" fmla="*/ 208 h 252"/>
                <a:gd name="T24" fmla="*/ 256 w 256"/>
                <a:gd name="T25" fmla="*/ 130 h 252"/>
                <a:gd name="T26" fmla="*/ 234 w 256"/>
                <a:gd name="T27" fmla="*/ 130 h 252"/>
                <a:gd name="T28" fmla="*/ 234 w 256"/>
                <a:gd name="T29" fmla="*/ 186 h 252"/>
                <a:gd name="T30" fmla="*/ 187 w 256"/>
                <a:gd name="T31" fmla="*/ 231 h 252"/>
                <a:gd name="T32" fmla="*/ 24 w 256"/>
                <a:gd name="T33" fmla="*/ 231 h 252"/>
                <a:gd name="T34" fmla="*/ 24 w 256"/>
                <a:gd name="T35" fmla="*/ 68 h 252"/>
                <a:gd name="T36" fmla="*/ 48 w 256"/>
                <a:gd name="T37" fmla="*/ 68 h 252"/>
                <a:gd name="T38" fmla="*/ 48 w 256"/>
                <a:gd name="T39" fmla="*/ 208 h 252"/>
                <a:gd name="T40" fmla="*/ 187 w 256"/>
                <a:gd name="T41" fmla="*/ 208 h 252"/>
                <a:gd name="T42" fmla="*/ 187 w 256"/>
                <a:gd name="T43" fmla="*/ 23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6" h="252">
                  <a:moveTo>
                    <a:pt x="234" y="186"/>
                  </a:moveTo>
                  <a:lnTo>
                    <a:pt x="69" y="186"/>
                  </a:lnTo>
                  <a:lnTo>
                    <a:pt x="69" y="21"/>
                  </a:lnTo>
                  <a:lnTo>
                    <a:pt x="126" y="21"/>
                  </a:lnTo>
                  <a:lnTo>
                    <a:pt x="126" y="0"/>
                  </a:lnTo>
                  <a:lnTo>
                    <a:pt x="48" y="0"/>
                  </a:lnTo>
                  <a:lnTo>
                    <a:pt x="48" y="45"/>
                  </a:lnTo>
                  <a:lnTo>
                    <a:pt x="0" y="45"/>
                  </a:lnTo>
                  <a:lnTo>
                    <a:pt x="0" y="252"/>
                  </a:lnTo>
                  <a:lnTo>
                    <a:pt x="208" y="252"/>
                  </a:lnTo>
                  <a:lnTo>
                    <a:pt x="208" y="208"/>
                  </a:lnTo>
                  <a:lnTo>
                    <a:pt x="256" y="208"/>
                  </a:lnTo>
                  <a:lnTo>
                    <a:pt x="256" y="130"/>
                  </a:lnTo>
                  <a:lnTo>
                    <a:pt x="234" y="130"/>
                  </a:lnTo>
                  <a:lnTo>
                    <a:pt x="234" y="186"/>
                  </a:lnTo>
                  <a:close/>
                  <a:moveTo>
                    <a:pt x="187" y="231"/>
                  </a:moveTo>
                  <a:lnTo>
                    <a:pt x="24" y="231"/>
                  </a:lnTo>
                  <a:lnTo>
                    <a:pt x="24" y="68"/>
                  </a:lnTo>
                  <a:lnTo>
                    <a:pt x="48" y="68"/>
                  </a:lnTo>
                  <a:lnTo>
                    <a:pt x="48" y="208"/>
                  </a:lnTo>
                  <a:lnTo>
                    <a:pt x="187" y="208"/>
                  </a:lnTo>
                  <a:lnTo>
                    <a:pt x="187" y="2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71" name="淘宝店chenying0907 31"/>
            <p:cNvSpPr/>
            <p:nvPr/>
          </p:nvSpPr>
          <p:spPr bwMode="auto">
            <a:xfrm>
              <a:off x="145" y="0"/>
              <a:ext cx="111" cy="111"/>
            </a:xfrm>
            <a:custGeom>
              <a:avLst/>
              <a:gdLst>
                <a:gd name="T0" fmla="*/ 18 w 111"/>
                <a:gd name="T1" fmla="*/ 0 h 111"/>
                <a:gd name="T2" fmla="*/ 18 w 111"/>
                <a:gd name="T3" fmla="*/ 21 h 111"/>
                <a:gd name="T4" fmla="*/ 73 w 111"/>
                <a:gd name="T5" fmla="*/ 21 h 111"/>
                <a:gd name="T6" fmla="*/ 0 w 111"/>
                <a:gd name="T7" fmla="*/ 94 h 111"/>
                <a:gd name="T8" fmla="*/ 14 w 111"/>
                <a:gd name="T9" fmla="*/ 111 h 111"/>
                <a:gd name="T10" fmla="*/ 89 w 111"/>
                <a:gd name="T11" fmla="*/ 37 h 111"/>
                <a:gd name="T12" fmla="*/ 89 w 111"/>
                <a:gd name="T13" fmla="*/ 92 h 111"/>
                <a:gd name="T14" fmla="*/ 111 w 111"/>
                <a:gd name="T15" fmla="*/ 92 h 111"/>
                <a:gd name="T16" fmla="*/ 111 w 111"/>
                <a:gd name="T17" fmla="*/ 0 h 111"/>
                <a:gd name="T18" fmla="*/ 18 w 111"/>
                <a:gd name="T1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11">
                  <a:moveTo>
                    <a:pt x="18" y="0"/>
                  </a:moveTo>
                  <a:lnTo>
                    <a:pt x="18" y="21"/>
                  </a:lnTo>
                  <a:lnTo>
                    <a:pt x="73" y="21"/>
                  </a:lnTo>
                  <a:lnTo>
                    <a:pt x="0" y="94"/>
                  </a:lnTo>
                  <a:lnTo>
                    <a:pt x="14" y="111"/>
                  </a:lnTo>
                  <a:lnTo>
                    <a:pt x="89" y="37"/>
                  </a:lnTo>
                  <a:lnTo>
                    <a:pt x="89" y="92"/>
                  </a:lnTo>
                  <a:lnTo>
                    <a:pt x="111" y="92"/>
                  </a:lnTo>
                  <a:lnTo>
                    <a:pt x="111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5873" name="PA_淘宝店chenying0907 3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55876" y="3698774"/>
            <a:ext cx="1368425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b="1">
                <a:solidFill>
                  <a:schemeClr val="bg1"/>
                </a:solidFill>
              </a:rPr>
              <a:t>TOPIC HEADER TWO</a:t>
            </a:r>
            <a:endParaRPr lang="zh-CN" altLang="en-US" sz="100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800">
                <a:solidFill>
                  <a:schemeClr val="bg1"/>
                </a:solidFill>
              </a:rPr>
              <a:t>We have many PowerPoint </a:t>
            </a:r>
            <a:r>
              <a:rPr lang="zh-CN" altLang="en-US" sz="800">
                <a:solidFill>
                  <a:schemeClr val="bg1"/>
                </a:solidFill>
              </a:rPr>
              <a:t>templates</a:t>
            </a:r>
            <a:r>
              <a:rPr lang="en-US" altLang="zh-CN" sz="800">
                <a:solidFill>
                  <a:schemeClr val="bg1"/>
                </a:solidFill>
              </a:rPr>
              <a:t> that has been specifically designed</a:t>
            </a:r>
            <a:r>
              <a:rPr lang="zh-CN" altLang="en-US" sz="80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45" name="PA_淘宝店chenying0907 44"/>
          <p:cNvGrpSpPr/>
          <p:nvPr>
            <p:custDataLst>
              <p:tags r:id="rId6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46" name="淘宝店chenying0907 37"/>
            <p:cNvSpPr/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淘宝店chenying0907 38"/>
            <p:cNvSpPr/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淘宝店chenying0907 39"/>
            <p:cNvSpPr/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9" name="PA_文本框 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35359" y="184337"/>
            <a:ext cx="86086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i="1" dirty="0"/>
              <a:t>IV.C. Empirical Strategy and Relationship with the Theoretical Framework</a:t>
            </a:r>
            <a:endParaRPr lang="en-US" altLang="zh-CN" sz="20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0B348EA2-800D-4F92-8FC8-5C7916BF0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083" y="502838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02C2049-D3B9-4552-8284-C43D2C8585DE}"/>
              </a:ext>
            </a:extLst>
          </p:cNvPr>
          <p:cNvSpPr/>
          <p:nvPr/>
        </p:nvSpPr>
        <p:spPr>
          <a:xfrm>
            <a:off x="521817" y="525862"/>
            <a:ext cx="6863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NewCenturySchlbk-Italic"/>
              </a:rPr>
              <a:t>Coverage Characteristics and Construction of the Cost Variable</a:t>
            </a:r>
            <a:endParaRPr lang="zh-CN" altLang="en-US" dirty="0"/>
          </a:p>
        </p:txBody>
      </p:sp>
      <p:sp>
        <p:nvSpPr>
          <p:cNvPr id="26" name="矩形 7">
            <a:extLst>
              <a:ext uri="{FF2B5EF4-FFF2-40B4-BE49-F238E27FC236}">
                <a16:creationId xmlns:a16="http://schemas.microsoft.com/office/drawing/2014/main" id="{D8ECB340-0E31-4902-9A7F-DDD10EF10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502495"/>
            <a:ext cx="2057400" cy="65087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D4D585E-1729-400B-8F85-16921EAFB734}"/>
              </a:ext>
            </a:extLst>
          </p:cNvPr>
          <p:cNvSpPr/>
          <p:nvPr/>
        </p:nvSpPr>
        <p:spPr>
          <a:xfrm>
            <a:off x="3370200" y="854185"/>
            <a:ext cx="5773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Show(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out-of-network</a:t>
            </a:r>
            <a:r>
              <a:rPr lang="en-US" altLang="zh-CN" dirty="0"/>
              <a:t>)</a:t>
            </a:r>
            <a:r>
              <a:rPr lang="zh-CN" altLang="en-US" dirty="0"/>
              <a:t>：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corresponding cost differences to the insurer </a:t>
            </a:r>
            <a:r>
              <a:rPr lang="en-US" altLang="zh-CN" dirty="0"/>
              <a:t>from providing the contract H instead of contract L (</a:t>
            </a:r>
            <a:r>
              <a:rPr lang="zh-CN" altLang="en-US" dirty="0"/>
              <a:t>给定</a:t>
            </a:r>
            <a:r>
              <a:rPr lang="en-US" altLang="zh-CN" dirty="0"/>
              <a:t>m).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DE7F47F-3FA4-4E2F-9E1C-2CCB8C3FD0EA}"/>
              </a:ext>
            </a:extLst>
          </p:cNvPr>
          <p:cNvSpPr txBox="1"/>
          <p:nvPr/>
        </p:nvSpPr>
        <p:spPr>
          <a:xfrm>
            <a:off x="3240088" y="1811713"/>
            <a:ext cx="643477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/>
              <a:t>分析：</a:t>
            </a:r>
            <a:r>
              <a:rPr lang="en-US" altLang="zh-CN" sz="1600" dirty="0"/>
              <a:t>m(0-500)</a:t>
            </a:r>
            <a:r>
              <a:rPr lang="zh-CN" altLang="en-US" sz="1600" dirty="0"/>
              <a:t>：</a:t>
            </a:r>
            <a:r>
              <a:rPr lang="en-US" altLang="zh-CN" sz="1600" dirty="0"/>
              <a:t> </a:t>
            </a:r>
            <a:r>
              <a:rPr lang="zh-CN" altLang="en-US" sz="1600" dirty="0"/>
              <a:t>购买</a:t>
            </a:r>
            <a:r>
              <a:rPr lang="en-US" altLang="zh-CN" sz="1600" dirty="0"/>
              <a:t>H</a:t>
            </a:r>
            <a:r>
              <a:rPr lang="zh-CN" altLang="en-US" sz="1600" dirty="0"/>
              <a:t>，未达到免赔额</a:t>
            </a:r>
            <a:r>
              <a:rPr lang="en-US" altLang="zh-CN" sz="1600" dirty="0"/>
              <a:t>500</a:t>
            </a:r>
            <a:r>
              <a:rPr lang="zh-CN" altLang="en-US" sz="1600" dirty="0"/>
              <a:t>，保险公司赔偿</a:t>
            </a:r>
            <a:r>
              <a:rPr lang="en-US" altLang="zh-CN" sz="1600" dirty="0"/>
              <a:t>0%;</a:t>
            </a:r>
          </a:p>
          <a:p>
            <a:r>
              <a:rPr lang="en-US" altLang="zh-CN" sz="1600" dirty="0"/>
              <a:t>                                   </a:t>
            </a:r>
            <a:r>
              <a:rPr lang="zh-CN" altLang="en-US" sz="1600" dirty="0"/>
              <a:t>购买</a:t>
            </a:r>
            <a:r>
              <a:rPr lang="en-US" altLang="zh-CN" sz="1600" dirty="0"/>
              <a:t>L</a:t>
            </a:r>
            <a:r>
              <a:rPr lang="zh-CN" altLang="en-US" sz="1600" dirty="0"/>
              <a:t>，未达到免赔额</a:t>
            </a:r>
            <a:r>
              <a:rPr lang="en-US" altLang="zh-CN" sz="1600" dirty="0"/>
              <a:t>1000</a:t>
            </a:r>
            <a:r>
              <a:rPr lang="zh-CN" altLang="en-US" sz="1600" dirty="0"/>
              <a:t>，完全自付，赔付</a:t>
            </a:r>
            <a:r>
              <a:rPr lang="en-US" altLang="zh-CN" sz="1600" dirty="0"/>
              <a:t>0%;</a:t>
            </a:r>
          </a:p>
          <a:p>
            <a:r>
              <a:rPr lang="en-US" altLang="zh-CN" sz="1600" dirty="0"/>
              <a:t>             m(500-1000)</a:t>
            </a:r>
            <a:r>
              <a:rPr lang="zh-CN" altLang="en-US" sz="1600" dirty="0"/>
              <a:t>：</a:t>
            </a:r>
            <a:r>
              <a:rPr lang="en-US" altLang="zh-CN" sz="1600" dirty="0"/>
              <a:t> </a:t>
            </a:r>
            <a:r>
              <a:rPr lang="zh-CN" altLang="en-US" sz="1600" dirty="0"/>
              <a:t>购买</a:t>
            </a:r>
            <a:r>
              <a:rPr lang="en-US" altLang="zh-CN" sz="1600" dirty="0"/>
              <a:t>H</a:t>
            </a:r>
            <a:r>
              <a:rPr lang="zh-CN" altLang="en-US" sz="1600" dirty="0"/>
              <a:t>，保险公司赔偿</a:t>
            </a:r>
            <a:r>
              <a:rPr lang="en-US" altLang="zh-CN" sz="1600" dirty="0"/>
              <a:t>70%;</a:t>
            </a:r>
          </a:p>
          <a:p>
            <a:r>
              <a:rPr lang="en-US" altLang="zh-CN" sz="1600" dirty="0"/>
              <a:t>                                          </a:t>
            </a:r>
            <a:r>
              <a:rPr lang="zh-CN" altLang="en-US" sz="1600" dirty="0"/>
              <a:t>购买</a:t>
            </a:r>
            <a:r>
              <a:rPr lang="en-US" altLang="zh-CN" sz="1600" dirty="0"/>
              <a:t>L</a:t>
            </a:r>
            <a:r>
              <a:rPr lang="zh-CN" altLang="en-US" sz="1600" dirty="0"/>
              <a:t>，未达到免赔额</a:t>
            </a:r>
            <a:r>
              <a:rPr lang="en-US" altLang="zh-CN" sz="1600" dirty="0"/>
              <a:t>1000</a:t>
            </a:r>
            <a:r>
              <a:rPr lang="zh-CN" altLang="en-US" sz="1600" dirty="0"/>
              <a:t>，完全自付，赔付</a:t>
            </a:r>
            <a:r>
              <a:rPr lang="en-US" altLang="zh-CN" sz="1600" dirty="0"/>
              <a:t>0%;</a:t>
            </a:r>
          </a:p>
          <a:p>
            <a:r>
              <a:rPr lang="en-US" altLang="zh-CN" sz="1600" dirty="0"/>
              <a:t>             m(1000-32166)</a:t>
            </a:r>
            <a:r>
              <a:rPr lang="zh-CN" altLang="en-US" sz="1600" dirty="0"/>
              <a:t>：</a:t>
            </a:r>
            <a:r>
              <a:rPr lang="en-US" altLang="zh-CN" sz="1600" dirty="0"/>
              <a:t> </a:t>
            </a:r>
            <a:r>
              <a:rPr lang="zh-CN" altLang="en-US" sz="1600" dirty="0"/>
              <a:t>购买</a:t>
            </a:r>
            <a:r>
              <a:rPr lang="en-US" altLang="zh-CN" sz="1600" dirty="0"/>
              <a:t>H</a:t>
            </a:r>
            <a:r>
              <a:rPr lang="zh-CN" altLang="en-US" sz="1600" dirty="0"/>
              <a:t>，保险公司赔偿</a:t>
            </a:r>
            <a:r>
              <a:rPr lang="en-US" altLang="zh-CN" sz="1600" dirty="0"/>
              <a:t>70%;</a:t>
            </a:r>
          </a:p>
          <a:p>
            <a:r>
              <a:rPr lang="en-US" altLang="zh-CN" sz="1600" dirty="0"/>
              <a:t>                                                </a:t>
            </a:r>
            <a:r>
              <a:rPr lang="zh-CN" altLang="en-US" sz="1600" dirty="0"/>
              <a:t>购买</a:t>
            </a:r>
            <a:r>
              <a:rPr lang="en-US" altLang="zh-CN" sz="1600" dirty="0"/>
              <a:t>L</a:t>
            </a:r>
            <a:r>
              <a:rPr lang="zh-CN" altLang="en-US" sz="1600" dirty="0"/>
              <a:t>，保险公司赔偿</a:t>
            </a:r>
            <a:r>
              <a:rPr lang="en-US" altLang="zh-CN" sz="1600" dirty="0"/>
              <a:t>70%</a:t>
            </a:r>
            <a:r>
              <a:rPr lang="zh-CN" altLang="en-US" sz="1600" dirty="0"/>
              <a:t>；</a:t>
            </a:r>
            <a:endParaRPr lang="en-US" altLang="zh-CN" sz="1600" dirty="0"/>
          </a:p>
          <a:p>
            <a:r>
              <a:rPr lang="en-US" altLang="zh-CN" sz="1600" dirty="0"/>
              <a:t>             m(32166-34333)</a:t>
            </a:r>
            <a:r>
              <a:rPr lang="zh-CN" altLang="en-US" sz="1600" dirty="0"/>
              <a:t>：</a:t>
            </a:r>
            <a:r>
              <a:rPr lang="en-US" altLang="zh-CN" sz="1600" dirty="0"/>
              <a:t> </a:t>
            </a:r>
            <a:r>
              <a:rPr lang="zh-CN" altLang="en-US" sz="1600" dirty="0"/>
              <a:t>购买</a:t>
            </a:r>
            <a:r>
              <a:rPr lang="en-US" altLang="zh-CN" sz="1600" dirty="0"/>
              <a:t>H</a:t>
            </a:r>
            <a:r>
              <a:rPr lang="zh-CN" altLang="en-US" sz="1600" dirty="0"/>
              <a:t>，保险公司赔偿</a:t>
            </a:r>
            <a:r>
              <a:rPr lang="en-US" altLang="zh-CN" sz="1600" dirty="0"/>
              <a:t>100%;</a:t>
            </a:r>
          </a:p>
          <a:p>
            <a:r>
              <a:rPr lang="en-US" altLang="zh-CN" sz="1600" dirty="0"/>
              <a:t>                                             </a:t>
            </a:r>
            <a:r>
              <a:rPr lang="zh-CN" altLang="en-US" sz="1600" dirty="0"/>
              <a:t>购买</a:t>
            </a:r>
            <a:r>
              <a:rPr lang="en-US" altLang="zh-CN" sz="1600" dirty="0"/>
              <a:t>L</a:t>
            </a:r>
            <a:r>
              <a:rPr lang="zh-CN" altLang="en-US" sz="1600" dirty="0"/>
              <a:t>，保险公司赔偿</a:t>
            </a:r>
            <a:r>
              <a:rPr lang="en-US" altLang="zh-CN" sz="1600" dirty="0"/>
              <a:t>70%</a:t>
            </a:r>
            <a:r>
              <a:rPr lang="zh-CN" altLang="en-US" sz="1600" dirty="0"/>
              <a:t>；</a:t>
            </a:r>
            <a:endParaRPr lang="en-US" altLang="zh-CN" sz="1600" dirty="0"/>
          </a:p>
          <a:p>
            <a:r>
              <a:rPr lang="en-US" altLang="zh-CN" sz="1600" dirty="0"/>
              <a:t>             m(34333</a:t>
            </a:r>
            <a:r>
              <a:rPr lang="zh-CN" altLang="en-US" sz="1600" dirty="0"/>
              <a:t>以上</a:t>
            </a:r>
            <a:r>
              <a:rPr lang="en-US" altLang="zh-CN" sz="1600" dirty="0"/>
              <a:t>)</a:t>
            </a:r>
            <a:r>
              <a:rPr lang="zh-CN" altLang="en-US" sz="1600" dirty="0"/>
              <a:t>：</a:t>
            </a:r>
            <a:r>
              <a:rPr lang="en-US" altLang="zh-CN" sz="1600" dirty="0"/>
              <a:t> </a:t>
            </a:r>
            <a:r>
              <a:rPr lang="zh-CN" altLang="en-US" sz="1600" dirty="0"/>
              <a:t>购买</a:t>
            </a:r>
            <a:r>
              <a:rPr lang="en-US" altLang="zh-CN" sz="1600" dirty="0"/>
              <a:t>H</a:t>
            </a:r>
            <a:r>
              <a:rPr lang="zh-CN" altLang="en-US" sz="1600" dirty="0"/>
              <a:t>，保险公司赔偿</a:t>
            </a:r>
            <a:r>
              <a:rPr lang="en-US" altLang="zh-CN" sz="1600" dirty="0"/>
              <a:t>100%;</a:t>
            </a:r>
          </a:p>
          <a:p>
            <a:r>
              <a:rPr lang="en-US" altLang="zh-CN" sz="1600" dirty="0"/>
              <a:t>                                             </a:t>
            </a:r>
            <a:r>
              <a:rPr lang="zh-CN" altLang="en-US" sz="1600" dirty="0"/>
              <a:t>购买</a:t>
            </a:r>
            <a:r>
              <a:rPr lang="en-US" altLang="zh-CN" sz="1600" dirty="0"/>
              <a:t>L</a:t>
            </a:r>
            <a:r>
              <a:rPr lang="zh-CN" altLang="en-US" sz="1600" dirty="0"/>
              <a:t>，保险公司赔偿</a:t>
            </a:r>
            <a:r>
              <a:rPr lang="en-US" altLang="zh-CN" sz="1600" dirty="0"/>
              <a:t>100%</a:t>
            </a:r>
            <a:r>
              <a:rPr lang="zh-CN" altLang="en-US" sz="1600" dirty="0"/>
              <a:t>；</a:t>
            </a:r>
            <a:endParaRPr lang="en-US" altLang="zh-CN" sz="1600" dirty="0"/>
          </a:p>
          <a:p>
            <a:r>
              <a:rPr lang="zh-CN" altLang="en-US" sz="1600" dirty="0"/>
              <a:t>             即，</a:t>
            </a:r>
            <a:r>
              <a:rPr lang="en-US" altLang="zh-CN" sz="1600" dirty="0"/>
              <a:t>c</a:t>
            </a:r>
            <a:r>
              <a:rPr lang="zh-CN" altLang="en-US" sz="1600" dirty="0"/>
              <a:t>的斜率是购买</a:t>
            </a:r>
            <a:r>
              <a:rPr lang="en-US" altLang="zh-CN" sz="1600" dirty="0"/>
              <a:t>H</a:t>
            </a:r>
            <a:r>
              <a:rPr lang="zh-CN" altLang="en-US" sz="1600" dirty="0"/>
              <a:t>和购买</a:t>
            </a:r>
            <a:r>
              <a:rPr lang="en-US" altLang="zh-CN" sz="1600" dirty="0"/>
              <a:t>L</a:t>
            </a:r>
            <a:r>
              <a:rPr lang="zh-CN" altLang="en-US" sz="1600" dirty="0"/>
              <a:t>赔付率的差值。</a:t>
            </a:r>
            <a:endParaRPr lang="en-US" altLang="zh-CN" sz="1600" dirty="0"/>
          </a:p>
          <a:p>
            <a:endParaRPr lang="en-US" altLang="zh-CN" sz="16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C72ED44-6321-4B8C-BDA6-80A4F2A1D5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767" y="871827"/>
            <a:ext cx="3078400" cy="4137001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CED26768-8360-4573-8DE2-7743EC674956}"/>
              </a:ext>
            </a:extLst>
          </p:cNvPr>
          <p:cNvSpPr txBox="1"/>
          <p:nvPr/>
        </p:nvSpPr>
        <p:spPr>
          <a:xfrm>
            <a:off x="361098" y="4087007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0.7</a:t>
            </a:r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85B24FF-7BBD-44A8-9976-A8BBD149CB50}"/>
              </a:ext>
            </a:extLst>
          </p:cNvPr>
          <p:cNvSpPr txBox="1"/>
          <p:nvPr/>
        </p:nvSpPr>
        <p:spPr>
          <a:xfrm>
            <a:off x="2067431" y="354315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0.3</a:t>
            </a:r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908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0" advClick="0">
        <p:wipe/>
      </p:transition>
    </mc:Choice>
    <mc:Fallback>
      <p:transition spd="slow" advClick="0">
        <p:wip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57" name="PA_淘宝店chenying0907 17"/>
          <p:cNvGrpSpPr/>
          <p:nvPr>
            <p:custDataLst>
              <p:tags r:id="rId1"/>
            </p:custDataLst>
          </p:nvPr>
        </p:nvGrpSpPr>
        <p:grpSpPr bwMode="auto">
          <a:xfrm>
            <a:off x="7385050" y="3088986"/>
            <a:ext cx="357188" cy="460517"/>
            <a:chOff x="0" y="0"/>
            <a:chExt cx="225" cy="290"/>
          </a:xfrm>
        </p:grpSpPr>
        <p:sp>
          <p:nvSpPr>
            <p:cNvPr id="35858" name="淘宝店chenying0907 18"/>
            <p:cNvSpPr/>
            <p:nvPr/>
          </p:nvSpPr>
          <p:spPr bwMode="auto">
            <a:xfrm>
              <a:off x="0" y="0"/>
              <a:ext cx="225" cy="290"/>
            </a:xfrm>
            <a:custGeom>
              <a:avLst/>
              <a:gdLst>
                <a:gd name="T0" fmla="*/ 21 w 95"/>
                <a:gd name="T1" fmla="*/ 112 h 123"/>
                <a:gd name="T2" fmla="*/ 11 w 95"/>
                <a:gd name="T3" fmla="*/ 112 h 123"/>
                <a:gd name="T4" fmla="*/ 11 w 95"/>
                <a:gd name="T5" fmla="*/ 10 h 123"/>
                <a:gd name="T6" fmla="*/ 90 w 95"/>
                <a:gd name="T7" fmla="*/ 10 h 123"/>
                <a:gd name="T8" fmla="*/ 95 w 95"/>
                <a:gd name="T9" fmla="*/ 5 h 123"/>
                <a:gd name="T10" fmla="*/ 90 w 95"/>
                <a:gd name="T11" fmla="*/ 0 h 123"/>
                <a:gd name="T12" fmla="*/ 5 w 95"/>
                <a:gd name="T13" fmla="*/ 0 h 123"/>
                <a:gd name="T14" fmla="*/ 0 w 95"/>
                <a:gd name="T15" fmla="*/ 5 h 123"/>
                <a:gd name="T16" fmla="*/ 0 w 95"/>
                <a:gd name="T17" fmla="*/ 118 h 123"/>
                <a:gd name="T18" fmla="*/ 5 w 95"/>
                <a:gd name="T19" fmla="*/ 123 h 123"/>
                <a:gd name="T20" fmla="*/ 21 w 95"/>
                <a:gd name="T21" fmla="*/ 123 h 123"/>
                <a:gd name="T22" fmla="*/ 26 w 95"/>
                <a:gd name="T23" fmla="*/ 118 h 123"/>
                <a:gd name="T24" fmla="*/ 21 w 95"/>
                <a:gd name="T25" fmla="*/ 11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21" y="112"/>
                  </a:moveTo>
                  <a:cubicBezTo>
                    <a:pt x="11" y="112"/>
                    <a:pt x="11" y="112"/>
                    <a:pt x="11" y="112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3" y="10"/>
                    <a:pt x="95" y="8"/>
                    <a:pt x="95" y="5"/>
                  </a:cubicBezTo>
                  <a:cubicBezTo>
                    <a:pt x="95" y="2"/>
                    <a:pt x="93" y="0"/>
                    <a:pt x="9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1"/>
                    <a:pt x="2" y="123"/>
                    <a:pt x="5" y="123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4" y="123"/>
                    <a:pt x="26" y="121"/>
                    <a:pt x="26" y="118"/>
                  </a:cubicBezTo>
                  <a:cubicBezTo>
                    <a:pt x="26" y="115"/>
                    <a:pt x="24" y="112"/>
                    <a:pt x="21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59" name="淘宝店chenying0907 19"/>
            <p:cNvSpPr/>
            <p:nvPr/>
          </p:nvSpPr>
          <p:spPr bwMode="auto">
            <a:xfrm>
              <a:off x="142" y="170"/>
              <a:ext cx="83" cy="120"/>
            </a:xfrm>
            <a:custGeom>
              <a:avLst/>
              <a:gdLst>
                <a:gd name="T0" fmla="*/ 30 w 35"/>
                <a:gd name="T1" fmla="*/ 0 h 51"/>
                <a:gd name="T2" fmla="*/ 25 w 35"/>
                <a:gd name="T3" fmla="*/ 5 h 51"/>
                <a:gd name="T4" fmla="*/ 25 w 35"/>
                <a:gd name="T5" fmla="*/ 40 h 51"/>
                <a:gd name="T6" fmla="*/ 5 w 35"/>
                <a:gd name="T7" fmla="*/ 40 h 51"/>
                <a:gd name="T8" fmla="*/ 0 w 35"/>
                <a:gd name="T9" fmla="*/ 46 h 51"/>
                <a:gd name="T10" fmla="*/ 5 w 35"/>
                <a:gd name="T11" fmla="*/ 51 h 51"/>
                <a:gd name="T12" fmla="*/ 30 w 35"/>
                <a:gd name="T13" fmla="*/ 51 h 51"/>
                <a:gd name="T14" fmla="*/ 34 w 35"/>
                <a:gd name="T15" fmla="*/ 49 h 51"/>
                <a:gd name="T16" fmla="*/ 35 w 35"/>
                <a:gd name="T17" fmla="*/ 46 h 51"/>
                <a:gd name="T18" fmla="*/ 35 w 35"/>
                <a:gd name="T19" fmla="*/ 5 h 51"/>
                <a:gd name="T20" fmla="*/ 30 w 35"/>
                <a:gd name="T2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51">
                  <a:moveTo>
                    <a:pt x="30" y="0"/>
                  </a:moveTo>
                  <a:cubicBezTo>
                    <a:pt x="27" y="0"/>
                    <a:pt x="25" y="2"/>
                    <a:pt x="25" y="5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2" y="40"/>
                    <a:pt x="0" y="43"/>
                    <a:pt x="0" y="46"/>
                  </a:cubicBezTo>
                  <a:cubicBezTo>
                    <a:pt x="0" y="49"/>
                    <a:pt x="2" y="51"/>
                    <a:pt x="5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2" y="51"/>
                    <a:pt x="33" y="50"/>
                    <a:pt x="34" y="49"/>
                  </a:cubicBezTo>
                  <a:cubicBezTo>
                    <a:pt x="35" y="48"/>
                    <a:pt x="35" y="47"/>
                    <a:pt x="35" y="46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2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0" name="淘宝店chenying0907 20"/>
            <p:cNvSpPr>
              <a:spLocks noEditPoints="1"/>
            </p:cNvSpPr>
            <p:nvPr/>
          </p:nvSpPr>
          <p:spPr bwMode="auto">
            <a:xfrm>
              <a:off x="81" y="59"/>
              <a:ext cx="141" cy="205"/>
            </a:xfrm>
            <a:custGeom>
              <a:avLst/>
              <a:gdLst>
                <a:gd name="T0" fmla="*/ 52 w 60"/>
                <a:gd name="T1" fmla="*/ 2 h 87"/>
                <a:gd name="T2" fmla="*/ 46 w 60"/>
                <a:gd name="T3" fmla="*/ 0 h 87"/>
                <a:gd name="T4" fmla="*/ 35 w 60"/>
                <a:gd name="T5" fmla="*/ 7 h 87"/>
                <a:gd name="T6" fmla="*/ 1 w 60"/>
                <a:gd name="T7" fmla="*/ 66 h 87"/>
                <a:gd name="T8" fmla="*/ 0 w 60"/>
                <a:gd name="T9" fmla="*/ 69 h 87"/>
                <a:gd name="T10" fmla="*/ 0 w 60"/>
                <a:gd name="T11" fmla="*/ 82 h 87"/>
                <a:gd name="T12" fmla="*/ 3 w 60"/>
                <a:gd name="T13" fmla="*/ 87 h 87"/>
                <a:gd name="T14" fmla="*/ 6 w 60"/>
                <a:gd name="T15" fmla="*/ 87 h 87"/>
                <a:gd name="T16" fmla="*/ 8 w 60"/>
                <a:gd name="T17" fmla="*/ 87 h 87"/>
                <a:gd name="T18" fmla="*/ 20 w 60"/>
                <a:gd name="T19" fmla="*/ 80 h 87"/>
                <a:gd name="T20" fmla="*/ 22 w 60"/>
                <a:gd name="T21" fmla="*/ 78 h 87"/>
                <a:gd name="T22" fmla="*/ 56 w 60"/>
                <a:gd name="T23" fmla="*/ 19 h 87"/>
                <a:gd name="T24" fmla="*/ 52 w 60"/>
                <a:gd name="T25" fmla="*/ 2 h 87"/>
                <a:gd name="T26" fmla="*/ 47 w 60"/>
                <a:gd name="T27" fmla="*/ 14 h 87"/>
                <a:gd name="T28" fmla="*/ 14 w 60"/>
                <a:gd name="T29" fmla="*/ 72 h 87"/>
                <a:gd name="T30" fmla="*/ 11 w 60"/>
                <a:gd name="T31" fmla="*/ 73 h 87"/>
                <a:gd name="T32" fmla="*/ 11 w 60"/>
                <a:gd name="T33" fmla="*/ 70 h 87"/>
                <a:gd name="T34" fmla="*/ 44 w 60"/>
                <a:gd name="T35" fmla="*/ 12 h 87"/>
                <a:gd name="T36" fmla="*/ 47 w 60"/>
                <a:gd name="T37" fmla="*/ 11 h 87"/>
                <a:gd name="T38" fmla="*/ 47 w 60"/>
                <a:gd name="T39" fmla="*/ 1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87">
                  <a:moveTo>
                    <a:pt x="52" y="2"/>
                  </a:moveTo>
                  <a:cubicBezTo>
                    <a:pt x="50" y="1"/>
                    <a:pt x="48" y="0"/>
                    <a:pt x="46" y="0"/>
                  </a:cubicBezTo>
                  <a:cubicBezTo>
                    <a:pt x="41" y="0"/>
                    <a:pt x="37" y="3"/>
                    <a:pt x="35" y="7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0" y="67"/>
                    <a:pt x="0" y="68"/>
                    <a:pt x="0" y="69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4"/>
                    <a:pt x="1" y="86"/>
                    <a:pt x="3" y="87"/>
                  </a:cubicBezTo>
                  <a:cubicBezTo>
                    <a:pt x="4" y="87"/>
                    <a:pt x="5" y="87"/>
                    <a:pt x="6" y="87"/>
                  </a:cubicBezTo>
                  <a:cubicBezTo>
                    <a:pt x="7" y="87"/>
                    <a:pt x="7" y="87"/>
                    <a:pt x="8" y="87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1" y="80"/>
                    <a:pt x="22" y="79"/>
                    <a:pt x="22" y="78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60" y="13"/>
                    <a:pt x="58" y="6"/>
                    <a:pt x="52" y="2"/>
                  </a:cubicBezTo>
                  <a:close/>
                  <a:moveTo>
                    <a:pt x="47" y="14"/>
                  </a:moveTo>
                  <a:cubicBezTo>
                    <a:pt x="14" y="72"/>
                    <a:pt x="14" y="72"/>
                    <a:pt x="14" y="72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1"/>
                    <a:pt x="46" y="11"/>
                    <a:pt x="47" y="11"/>
                  </a:cubicBezTo>
                  <a:cubicBezTo>
                    <a:pt x="47" y="12"/>
                    <a:pt x="48" y="13"/>
                    <a:pt x="47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1" name="淘宝店chenying0907 21"/>
            <p:cNvSpPr/>
            <p:nvPr/>
          </p:nvSpPr>
          <p:spPr bwMode="auto">
            <a:xfrm>
              <a:off x="41" y="83"/>
              <a:ext cx="89" cy="23"/>
            </a:xfrm>
            <a:custGeom>
              <a:avLst/>
              <a:gdLst>
                <a:gd name="T0" fmla="*/ 38 w 38"/>
                <a:gd name="T1" fmla="*/ 5 h 10"/>
                <a:gd name="T2" fmla="*/ 32 w 38"/>
                <a:gd name="T3" fmla="*/ 0 h 10"/>
                <a:gd name="T4" fmla="*/ 6 w 38"/>
                <a:gd name="T5" fmla="*/ 0 h 10"/>
                <a:gd name="T6" fmla="*/ 0 w 38"/>
                <a:gd name="T7" fmla="*/ 5 h 10"/>
                <a:gd name="T8" fmla="*/ 6 w 38"/>
                <a:gd name="T9" fmla="*/ 10 h 10"/>
                <a:gd name="T10" fmla="*/ 32 w 38"/>
                <a:gd name="T11" fmla="*/ 10 h 10"/>
                <a:gd name="T12" fmla="*/ 38 w 38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0">
                  <a:moveTo>
                    <a:pt x="38" y="5"/>
                  </a:moveTo>
                  <a:cubicBezTo>
                    <a:pt x="38" y="2"/>
                    <a:pt x="35" y="0"/>
                    <a:pt x="3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5" y="10"/>
                    <a:pt x="38" y="8"/>
                    <a:pt x="38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2" name="淘宝店chenying0907 22"/>
            <p:cNvSpPr/>
            <p:nvPr/>
          </p:nvSpPr>
          <p:spPr bwMode="auto">
            <a:xfrm>
              <a:off x="41" y="132"/>
              <a:ext cx="56" cy="24"/>
            </a:xfrm>
            <a:custGeom>
              <a:avLst/>
              <a:gdLst>
                <a:gd name="T0" fmla="*/ 6 w 24"/>
                <a:gd name="T1" fmla="*/ 0 h 10"/>
                <a:gd name="T2" fmla="*/ 0 w 24"/>
                <a:gd name="T3" fmla="*/ 5 h 10"/>
                <a:gd name="T4" fmla="*/ 6 w 24"/>
                <a:gd name="T5" fmla="*/ 10 h 10"/>
                <a:gd name="T6" fmla="*/ 19 w 24"/>
                <a:gd name="T7" fmla="*/ 10 h 10"/>
                <a:gd name="T8" fmla="*/ 24 w 24"/>
                <a:gd name="T9" fmla="*/ 5 h 10"/>
                <a:gd name="T10" fmla="*/ 19 w 24"/>
                <a:gd name="T11" fmla="*/ 0 h 10"/>
                <a:gd name="T12" fmla="*/ 6 w 2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0"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10"/>
                    <a:pt x="24" y="8"/>
                    <a:pt x="24" y="5"/>
                  </a:cubicBezTo>
                  <a:cubicBezTo>
                    <a:pt x="24" y="2"/>
                    <a:pt x="22" y="0"/>
                    <a:pt x="19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3" name="PA_淘宝店chenying0907 23"/>
          <p:cNvGrpSpPr/>
          <p:nvPr>
            <p:custDataLst>
              <p:tags r:id="rId2"/>
            </p:custDataLst>
          </p:nvPr>
        </p:nvGrpSpPr>
        <p:grpSpPr bwMode="auto">
          <a:xfrm>
            <a:off x="6661151" y="1734430"/>
            <a:ext cx="442913" cy="443049"/>
            <a:chOff x="0" y="0"/>
            <a:chExt cx="279" cy="279"/>
          </a:xfrm>
        </p:grpSpPr>
        <p:sp>
          <p:nvSpPr>
            <p:cNvPr id="35864" name="淘宝店chenying0907 24"/>
            <p:cNvSpPr>
              <a:spLocks noEditPoints="1"/>
            </p:cNvSpPr>
            <p:nvPr/>
          </p:nvSpPr>
          <p:spPr bwMode="auto">
            <a:xfrm>
              <a:off x="0" y="0"/>
              <a:ext cx="279" cy="279"/>
            </a:xfrm>
            <a:custGeom>
              <a:avLst/>
              <a:gdLst>
                <a:gd name="T0" fmla="*/ 114 w 118"/>
                <a:gd name="T1" fmla="*/ 46 h 118"/>
                <a:gd name="T2" fmla="*/ 103 w 118"/>
                <a:gd name="T3" fmla="*/ 38 h 118"/>
                <a:gd name="T4" fmla="*/ 107 w 118"/>
                <a:gd name="T5" fmla="*/ 24 h 118"/>
                <a:gd name="T6" fmla="*/ 89 w 118"/>
                <a:gd name="T7" fmla="*/ 11 h 118"/>
                <a:gd name="T8" fmla="*/ 76 w 118"/>
                <a:gd name="T9" fmla="*/ 13 h 118"/>
                <a:gd name="T10" fmla="*/ 68 w 118"/>
                <a:gd name="T11" fmla="*/ 1 h 118"/>
                <a:gd name="T12" fmla="*/ 46 w 118"/>
                <a:gd name="T13" fmla="*/ 4 h 118"/>
                <a:gd name="T14" fmla="*/ 39 w 118"/>
                <a:gd name="T15" fmla="*/ 15 h 118"/>
                <a:gd name="T16" fmla="*/ 24 w 118"/>
                <a:gd name="T17" fmla="*/ 11 h 118"/>
                <a:gd name="T18" fmla="*/ 11 w 118"/>
                <a:gd name="T19" fmla="*/ 29 h 118"/>
                <a:gd name="T20" fmla="*/ 14 w 118"/>
                <a:gd name="T21" fmla="*/ 43 h 118"/>
                <a:gd name="T22" fmla="*/ 1 w 118"/>
                <a:gd name="T23" fmla="*/ 50 h 118"/>
                <a:gd name="T24" fmla="*/ 1 w 118"/>
                <a:gd name="T25" fmla="*/ 68 h 118"/>
                <a:gd name="T26" fmla="*/ 14 w 118"/>
                <a:gd name="T27" fmla="*/ 75 h 118"/>
                <a:gd name="T28" fmla="*/ 11 w 118"/>
                <a:gd name="T29" fmla="*/ 89 h 118"/>
                <a:gd name="T30" fmla="*/ 24 w 118"/>
                <a:gd name="T31" fmla="*/ 106 h 118"/>
                <a:gd name="T32" fmla="*/ 39 w 118"/>
                <a:gd name="T33" fmla="*/ 103 h 118"/>
                <a:gd name="T34" fmla="*/ 46 w 118"/>
                <a:gd name="T35" fmla="*/ 114 h 118"/>
                <a:gd name="T36" fmla="*/ 59 w 118"/>
                <a:gd name="T37" fmla="*/ 118 h 118"/>
                <a:gd name="T38" fmla="*/ 72 w 118"/>
                <a:gd name="T39" fmla="*/ 114 h 118"/>
                <a:gd name="T40" fmla="*/ 80 w 118"/>
                <a:gd name="T41" fmla="*/ 103 h 118"/>
                <a:gd name="T42" fmla="*/ 94 w 118"/>
                <a:gd name="T43" fmla="*/ 106 h 118"/>
                <a:gd name="T44" fmla="*/ 107 w 118"/>
                <a:gd name="T45" fmla="*/ 89 h 118"/>
                <a:gd name="T46" fmla="*/ 105 w 118"/>
                <a:gd name="T47" fmla="*/ 75 h 118"/>
                <a:gd name="T48" fmla="*/ 118 w 118"/>
                <a:gd name="T49" fmla="*/ 68 h 118"/>
                <a:gd name="T50" fmla="*/ 118 w 118"/>
                <a:gd name="T51" fmla="*/ 50 h 118"/>
                <a:gd name="T52" fmla="*/ 99 w 118"/>
                <a:gd name="T53" fmla="*/ 66 h 118"/>
                <a:gd name="T54" fmla="*/ 93 w 118"/>
                <a:gd name="T55" fmla="*/ 77 h 118"/>
                <a:gd name="T56" fmla="*/ 97 w 118"/>
                <a:gd name="T57" fmla="*/ 90 h 118"/>
                <a:gd name="T58" fmla="*/ 82 w 118"/>
                <a:gd name="T59" fmla="*/ 92 h 118"/>
                <a:gd name="T60" fmla="*/ 70 w 118"/>
                <a:gd name="T61" fmla="*/ 96 h 118"/>
                <a:gd name="T62" fmla="*/ 64 w 118"/>
                <a:gd name="T63" fmla="*/ 107 h 118"/>
                <a:gd name="T64" fmla="*/ 52 w 118"/>
                <a:gd name="T65" fmla="*/ 99 h 118"/>
                <a:gd name="T66" fmla="*/ 41 w 118"/>
                <a:gd name="T67" fmla="*/ 93 h 118"/>
                <a:gd name="T68" fmla="*/ 28 w 118"/>
                <a:gd name="T69" fmla="*/ 96 h 118"/>
                <a:gd name="T70" fmla="*/ 26 w 118"/>
                <a:gd name="T71" fmla="*/ 82 h 118"/>
                <a:gd name="T72" fmla="*/ 23 w 118"/>
                <a:gd name="T73" fmla="*/ 70 h 118"/>
                <a:gd name="T74" fmla="*/ 11 w 118"/>
                <a:gd name="T75" fmla="*/ 63 h 118"/>
                <a:gd name="T76" fmla="*/ 11 w 118"/>
                <a:gd name="T77" fmla="*/ 54 h 118"/>
                <a:gd name="T78" fmla="*/ 23 w 118"/>
                <a:gd name="T79" fmla="*/ 48 h 118"/>
                <a:gd name="T80" fmla="*/ 26 w 118"/>
                <a:gd name="T81" fmla="*/ 36 h 118"/>
                <a:gd name="T82" fmla="*/ 28 w 118"/>
                <a:gd name="T83" fmla="*/ 21 h 118"/>
                <a:gd name="T84" fmla="*/ 41 w 118"/>
                <a:gd name="T85" fmla="*/ 25 h 118"/>
                <a:gd name="T86" fmla="*/ 52 w 118"/>
                <a:gd name="T87" fmla="*/ 19 h 118"/>
                <a:gd name="T88" fmla="*/ 64 w 118"/>
                <a:gd name="T89" fmla="*/ 10 h 118"/>
                <a:gd name="T90" fmla="*/ 70 w 118"/>
                <a:gd name="T91" fmla="*/ 22 h 118"/>
                <a:gd name="T92" fmla="*/ 82 w 118"/>
                <a:gd name="T93" fmla="*/ 25 h 118"/>
                <a:gd name="T94" fmla="*/ 97 w 118"/>
                <a:gd name="T95" fmla="*/ 28 h 118"/>
                <a:gd name="T96" fmla="*/ 93 w 118"/>
                <a:gd name="T97" fmla="*/ 41 h 118"/>
                <a:gd name="T98" fmla="*/ 99 w 118"/>
                <a:gd name="T99" fmla="*/ 51 h 118"/>
                <a:gd name="T100" fmla="*/ 108 w 118"/>
                <a:gd name="T101" fmla="*/ 5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8" h="118">
                  <a:moveTo>
                    <a:pt x="118" y="50"/>
                  </a:moveTo>
                  <a:cubicBezTo>
                    <a:pt x="117" y="48"/>
                    <a:pt x="116" y="46"/>
                    <a:pt x="114" y="46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4" y="41"/>
                    <a:pt x="104" y="39"/>
                    <a:pt x="103" y="38"/>
                  </a:cubicBezTo>
                  <a:cubicBezTo>
                    <a:pt x="107" y="29"/>
                    <a:pt x="107" y="29"/>
                    <a:pt x="107" y="29"/>
                  </a:cubicBezTo>
                  <a:cubicBezTo>
                    <a:pt x="108" y="27"/>
                    <a:pt x="108" y="25"/>
                    <a:pt x="107" y="24"/>
                  </a:cubicBezTo>
                  <a:cubicBezTo>
                    <a:pt x="103" y="19"/>
                    <a:pt x="99" y="15"/>
                    <a:pt x="94" y="11"/>
                  </a:cubicBezTo>
                  <a:cubicBezTo>
                    <a:pt x="93" y="10"/>
                    <a:pt x="91" y="10"/>
                    <a:pt x="89" y="11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79" y="14"/>
                    <a:pt x="77" y="14"/>
                    <a:pt x="76" y="13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2"/>
                    <a:pt x="70" y="1"/>
                    <a:pt x="68" y="1"/>
                  </a:cubicBezTo>
                  <a:cubicBezTo>
                    <a:pt x="62" y="0"/>
                    <a:pt x="57" y="0"/>
                    <a:pt x="50" y="1"/>
                  </a:cubicBezTo>
                  <a:cubicBezTo>
                    <a:pt x="49" y="1"/>
                    <a:pt x="47" y="2"/>
                    <a:pt x="46" y="4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2" y="14"/>
                    <a:pt x="40" y="14"/>
                    <a:pt x="39" y="15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8" y="10"/>
                    <a:pt x="26" y="10"/>
                    <a:pt x="24" y="11"/>
                  </a:cubicBezTo>
                  <a:cubicBezTo>
                    <a:pt x="20" y="15"/>
                    <a:pt x="15" y="19"/>
                    <a:pt x="12" y="24"/>
                  </a:cubicBezTo>
                  <a:cubicBezTo>
                    <a:pt x="11" y="25"/>
                    <a:pt x="11" y="27"/>
                    <a:pt x="11" y="2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5" y="39"/>
                    <a:pt x="14" y="41"/>
                    <a:pt x="14" y="43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3" y="46"/>
                    <a:pt x="1" y="48"/>
                    <a:pt x="1" y="50"/>
                  </a:cubicBezTo>
                  <a:cubicBezTo>
                    <a:pt x="1" y="53"/>
                    <a:pt x="0" y="56"/>
                    <a:pt x="0" y="59"/>
                  </a:cubicBezTo>
                  <a:cubicBezTo>
                    <a:pt x="0" y="62"/>
                    <a:pt x="1" y="64"/>
                    <a:pt x="1" y="68"/>
                  </a:cubicBezTo>
                  <a:cubicBezTo>
                    <a:pt x="1" y="70"/>
                    <a:pt x="3" y="71"/>
                    <a:pt x="4" y="72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7"/>
                    <a:pt x="15" y="78"/>
                    <a:pt x="16" y="80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11" y="90"/>
                    <a:pt x="11" y="92"/>
                    <a:pt x="12" y="94"/>
                  </a:cubicBezTo>
                  <a:cubicBezTo>
                    <a:pt x="15" y="99"/>
                    <a:pt x="20" y="103"/>
                    <a:pt x="24" y="106"/>
                  </a:cubicBezTo>
                  <a:cubicBezTo>
                    <a:pt x="26" y="107"/>
                    <a:pt x="28" y="108"/>
                    <a:pt x="30" y="107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40" y="103"/>
                    <a:pt x="42" y="104"/>
                    <a:pt x="43" y="10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7" y="116"/>
                    <a:pt x="49" y="117"/>
                    <a:pt x="50" y="117"/>
                  </a:cubicBezTo>
                  <a:cubicBezTo>
                    <a:pt x="54" y="118"/>
                    <a:pt x="57" y="118"/>
                    <a:pt x="59" y="118"/>
                  </a:cubicBezTo>
                  <a:cubicBezTo>
                    <a:pt x="62" y="118"/>
                    <a:pt x="65" y="118"/>
                    <a:pt x="68" y="117"/>
                  </a:cubicBezTo>
                  <a:cubicBezTo>
                    <a:pt x="70" y="117"/>
                    <a:pt x="72" y="116"/>
                    <a:pt x="72" y="114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77" y="104"/>
                    <a:pt x="79" y="103"/>
                    <a:pt x="80" y="103"/>
                  </a:cubicBezTo>
                  <a:cubicBezTo>
                    <a:pt x="89" y="107"/>
                    <a:pt x="89" y="107"/>
                    <a:pt x="89" y="107"/>
                  </a:cubicBezTo>
                  <a:cubicBezTo>
                    <a:pt x="91" y="108"/>
                    <a:pt x="93" y="107"/>
                    <a:pt x="94" y="106"/>
                  </a:cubicBezTo>
                  <a:cubicBezTo>
                    <a:pt x="99" y="103"/>
                    <a:pt x="103" y="99"/>
                    <a:pt x="107" y="94"/>
                  </a:cubicBezTo>
                  <a:cubicBezTo>
                    <a:pt x="108" y="92"/>
                    <a:pt x="108" y="90"/>
                    <a:pt x="107" y="8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4" y="78"/>
                    <a:pt x="104" y="77"/>
                    <a:pt x="105" y="75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6" y="71"/>
                    <a:pt x="117" y="70"/>
                    <a:pt x="118" y="68"/>
                  </a:cubicBezTo>
                  <a:cubicBezTo>
                    <a:pt x="118" y="64"/>
                    <a:pt x="118" y="62"/>
                    <a:pt x="118" y="59"/>
                  </a:cubicBezTo>
                  <a:cubicBezTo>
                    <a:pt x="118" y="56"/>
                    <a:pt x="118" y="53"/>
                    <a:pt x="118" y="50"/>
                  </a:cubicBezTo>
                  <a:close/>
                  <a:moveTo>
                    <a:pt x="108" y="63"/>
                  </a:moveTo>
                  <a:cubicBezTo>
                    <a:pt x="99" y="66"/>
                    <a:pt x="99" y="66"/>
                    <a:pt x="99" y="66"/>
                  </a:cubicBezTo>
                  <a:cubicBezTo>
                    <a:pt x="98" y="67"/>
                    <a:pt x="97" y="68"/>
                    <a:pt x="96" y="70"/>
                  </a:cubicBezTo>
                  <a:cubicBezTo>
                    <a:pt x="95" y="72"/>
                    <a:pt x="94" y="75"/>
                    <a:pt x="93" y="77"/>
                  </a:cubicBezTo>
                  <a:cubicBezTo>
                    <a:pt x="92" y="79"/>
                    <a:pt x="92" y="80"/>
                    <a:pt x="93" y="82"/>
                  </a:cubicBezTo>
                  <a:cubicBezTo>
                    <a:pt x="97" y="90"/>
                    <a:pt x="97" y="90"/>
                    <a:pt x="97" y="90"/>
                  </a:cubicBezTo>
                  <a:cubicBezTo>
                    <a:pt x="95" y="92"/>
                    <a:pt x="93" y="94"/>
                    <a:pt x="91" y="96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1" y="92"/>
                    <a:pt x="79" y="92"/>
                    <a:pt x="78" y="93"/>
                  </a:cubicBezTo>
                  <a:cubicBezTo>
                    <a:pt x="75" y="94"/>
                    <a:pt x="73" y="95"/>
                    <a:pt x="70" y="96"/>
                  </a:cubicBezTo>
                  <a:cubicBezTo>
                    <a:pt x="69" y="96"/>
                    <a:pt x="67" y="97"/>
                    <a:pt x="67" y="99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1" y="108"/>
                    <a:pt x="58" y="108"/>
                    <a:pt x="55" y="107"/>
                  </a:cubicBezTo>
                  <a:cubicBezTo>
                    <a:pt x="52" y="99"/>
                    <a:pt x="52" y="99"/>
                    <a:pt x="52" y="99"/>
                  </a:cubicBezTo>
                  <a:cubicBezTo>
                    <a:pt x="51" y="97"/>
                    <a:pt x="50" y="96"/>
                    <a:pt x="48" y="96"/>
                  </a:cubicBezTo>
                  <a:cubicBezTo>
                    <a:pt x="46" y="95"/>
                    <a:pt x="43" y="94"/>
                    <a:pt x="41" y="93"/>
                  </a:cubicBezTo>
                  <a:cubicBezTo>
                    <a:pt x="40" y="92"/>
                    <a:pt x="38" y="92"/>
                    <a:pt x="36" y="92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6" y="94"/>
                    <a:pt x="24" y="92"/>
                    <a:pt x="22" y="90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0"/>
                    <a:pt x="26" y="79"/>
                    <a:pt x="26" y="77"/>
                  </a:cubicBezTo>
                  <a:cubicBezTo>
                    <a:pt x="24" y="75"/>
                    <a:pt x="23" y="72"/>
                    <a:pt x="23" y="70"/>
                  </a:cubicBezTo>
                  <a:cubicBezTo>
                    <a:pt x="22" y="68"/>
                    <a:pt x="21" y="67"/>
                    <a:pt x="19" y="66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1" y="62"/>
                    <a:pt x="10" y="60"/>
                    <a:pt x="10" y="59"/>
                  </a:cubicBezTo>
                  <a:cubicBezTo>
                    <a:pt x="10" y="57"/>
                    <a:pt x="11" y="56"/>
                    <a:pt x="11" y="54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1" y="51"/>
                    <a:pt x="22" y="49"/>
                    <a:pt x="23" y="48"/>
                  </a:cubicBezTo>
                  <a:cubicBezTo>
                    <a:pt x="23" y="45"/>
                    <a:pt x="24" y="43"/>
                    <a:pt x="26" y="41"/>
                  </a:cubicBezTo>
                  <a:cubicBezTo>
                    <a:pt x="26" y="39"/>
                    <a:pt x="26" y="37"/>
                    <a:pt x="26" y="36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5"/>
                    <a:pt x="26" y="23"/>
                    <a:pt x="28" y="21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8" y="26"/>
                    <a:pt x="40" y="26"/>
                    <a:pt x="41" y="25"/>
                  </a:cubicBezTo>
                  <a:cubicBezTo>
                    <a:pt x="43" y="24"/>
                    <a:pt x="46" y="23"/>
                    <a:pt x="48" y="22"/>
                  </a:cubicBezTo>
                  <a:cubicBezTo>
                    <a:pt x="50" y="22"/>
                    <a:pt x="51" y="20"/>
                    <a:pt x="52" y="19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8" y="10"/>
                    <a:pt x="61" y="10"/>
                    <a:pt x="64" y="1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20"/>
                    <a:pt x="69" y="22"/>
                    <a:pt x="70" y="22"/>
                  </a:cubicBezTo>
                  <a:cubicBezTo>
                    <a:pt x="73" y="23"/>
                    <a:pt x="75" y="24"/>
                    <a:pt x="78" y="25"/>
                  </a:cubicBezTo>
                  <a:cubicBezTo>
                    <a:pt x="79" y="26"/>
                    <a:pt x="81" y="26"/>
                    <a:pt x="82" y="25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93" y="23"/>
                    <a:pt x="95" y="25"/>
                    <a:pt x="97" y="28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2" y="37"/>
                    <a:pt x="92" y="39"/>
                    <a:pt x="93" y="41"/>
                  </a:cubicBezTo>
                  <a:cubicBezTo>
                    <a:pt x="94" y="43"/>
                    <a:pt x="95" y="45"/>
                    <a:pt x="96" y="48"/>
                  </a:cubicBezTo>
                  <a:cubicBezTo>
                    <a:pt x="97" y="49"/>
                    <a:pt x="98" y="51"/>
                    <a:pt x="99" y="51"/>
                  </a:cubicBezTo>
                  <a:cubicBezTo>
                    <a:pt x="108" y="54"/>
                    <a:pt x="108" y="54"/>
                    <a:pt x="108" y="54"/>
                  </a:cubicBezTo>
                  <a:cubicBezTo>
                    <a:pt x="108" y="56"/>
                    <a:pt x="108" y="57"/>
                    <a:pt x="108" y="59"/>
                  </a:cubicBezTo>
                  <a:cubicBezTo>
                    <a:pt x="108" y="60"/>
                    <a:pt x="108" y="62"/>
                    <a:pt x="108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5" name="淘宝店chenying0907 25"/>
            <p:cNvSpPr>
              <a:spLocks noEditPoints="1"/>
            </p:cNvSpPr>
            <p:nvPr/>
          </p:nvSpPr>
          <p:spPr bwMode="auto">
            <a:xfrm>
              <a:off x="86" y="80"/>
              <a:ext cx="111" cy="111"/>
            </a:xfrm>
            <a:custGeom>
              <a:avLst/>
              <a:gdLst>
                <a:gd name="T0" fmla="*/ 23 w 47"/>
                <a:gd name="T1" fmla="*/ 0 h 47"/>
                <a:gd name="T2" fmla="*/ 0 w 47"/>
                <a:gd name="T3" fmla="*/ 24 h 47"/>
                <a:gd name="T4" fmla="*/ 23 w 47"/>
                <a:gd name="T5" fmla="*/ 47 h 47"/>
                <a:gd name="T6" fmla="*/ 47 w 47"/>
                <a:gd name="T7" fmla="*/ 24 h 47"/>
                <a:gd name="T8" fmla="*/ 23 w 47"/>
                <a:gd name="T9" fmla="*/ 0 h 47"/>
                <a:gd name="T10" fmla="*/ 23 w 47"/>
                <a:gd name="T11" fmla="*/ 37 h 47"/>
                <a:gd name="T12" fmla="*/ 10 w 47"/>
                <a:gd name="T13" fmla="*/ 24 h 47"/>
                <a:gd name="T14" fmla="*/ 23 w 47"/>
                <a:gd name="T15" fmla="*/ 10 h 47"/>
                <a:gd name="T16" fmla="*/ 37 w 47"/>
                <a:gd name="T17" fmla="*/ 24 h 47"/>
                <a:gd name="T18" fmla="*/ 23 w 47"/>
                <a:gd name="T19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23" y="37"/>
                  </a:moveTo>
                  <a:cubicBezTo>
                    <a:pt x="16" y="37"/>
                    <a:pt x="10" y="31"/>
                    <a:pt x="10" y="24"/>
                  </a:cubicBezTo>
                  <a:cubicBezTo>
                    <a:pt x="10" y="16"/>
                    <a:pt x="16" y="10"/>
                    <a:pt x="23" y="10"/>
                  </a:cubicBezTo>
                  <a:cubicBezTo>
                    <a:pt x="31" y="10"/>
                    <a:pt x="37" y="16"/>
                    <a:pt x="37" y="24"/>
                  </a:cubicBezTo>
                  <a:cubicBezTo>
                    <a:pt x="37" y="31"/>
                    <a:pt x="31" y="37"/>
                    <a:pt x="23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6" name="PA_淘宝店chenying0907 26"/>
          <p:cNvGrpSpPr/>
          <p:nvPr>
            <p:custDataLst>
              <p:tags r:id="rId3"/>
            </p:custDataLst>
          </p:nvPr>
        </p:nvGrpSpPr>
        <p:grpSpPr bwMode="auto">
          <a:xfrm>
            <a:off x="1344614" y="3092161"/>
            <a:ext cx="446087" cy="450989"/>
            <a:chOff x="0" y="0"/>
            <a:chExt cx="281" cy="284"/>
          </a:xfrm>
        </p:grpSpPr>
        <p:sp>
          <p:nvSpPr>
            <p:cNvPr id="35867" name="淘宝店chenying0907 27"/>
            <p:cNvSpPr/>
            <p:nvPr/>
          </p:nvSpPr>
          <p:spPr bwMode="auto">
            <a:xfrm>
              <a:off x="0" y="0"/>
              <a:ext cx="281" cy="206"/>
            </a:xfrm>
            <a:custGeom>
              <a:avLst/>
              <a:gdLst>
                <a:gd name="T0" fmla="*/ 91 w 119"/>
                <a:gd name="T1" fmla="*/ 32 h 87"/>
                <a:gd name="T2" fmla="*/ 86 w 119"/>
                <a:gd name="T3" fmla="*/ 32 h 87"/>
                <a:gd name="T4" fmla="*/ 86 w 119"/>
                <a:gd name="T5" fmla="*/ 30 h 87"/>
                <a:gd name="T6" fmla="*/ 56 w 119"/>
                <a:gd name="T7" fmla="*/ 0 h 87"/>
                <a:gd name="T8" fmla="*/ 27 w 119"/>
                <a:gd name="T9" fmla="*/ 25 h 87"/>
                <a:gd name="T10" fmla="*/ 19 w 119"/>
                <a:gd name="T11" fmla="*/ 26 h 87"/>
                <a:gd name="T12" fmla="*/ 19 w 119"/>
                <a:gd name="T13" fmla="*/ 26 h 87"/>
                <a:gd name="T14" fmla="*/ 7 w 119"/>
                <a:gd name="T15" fmla="*/ 43 h 87"/>
                <a:gd name="T16" fmla="*/ 9 w 119"/>
                <a:gd name="T17" fmla="*/ 52 h 87"/>
                <a:gd name="T18" fmla="*/ 0 w 119"/>
                <a:gd name="T19" fmla="*/ 68 h 87"/>
                <a:gd name="T20" fmla="*/ 19 w 119"/>
                <a:gd name="T21" fmla="*/ 87 h 87"/>
                <a:gd name="T22" fmla="*/ 39 w 119"/>
                <a:gd name="T23" fmla="*/ 87 h 87"/>
                <a:gd name="T24" fmla="*/ 44 w 119"/>
                <a:gd name="T25" fmla="*/ 81 h 87"/>
                <a:gd name="T26" fmla="*/ 39 w 119"/>
                <a:gd name="T27" fmla="*/ 76 h 87"/>
                <a:gd name="T28" fmla="*/ 19 w 119"/>
                <a:gd name="T29" fmla="*/ 76 h 87"/>
                <a:gd name="T30" fmla="*/ 10 w 119"/>
                <a:gd name="T31" fmla="*/ 68 h 87"/>
                <a:gd name="T32" fmla="*/ 18 w 119"/>
                <a:gd name="T33" fmla="*/ 59 h 87"/>
                <a:gd name="T34" fmla="*/ 22 w 119"/>
                <a:gd name="T35" fmla="*/ 55 h 87"/>
                <a:gd name="T36" fmla="*/ 20 w 119"/>
                <a:gd name="T37" fmla="*/ 50 h 87"/>
                <a:gd name="T38" fmla="*/ 17 w 119"/>
                <a:gd name="T39" fmla="*/ 43 h 87"/>
                <a:gd name="T40" fmla="*/ 22 w 119"/>
                <a:gd name="T41" fmla="*/ 35 h 87"/>
                <a:gd name="T42" fmla="*/ 22 w 119"/>
                <a:gd name="T43" fmla="*/ 35 h 87"/>
                <a:gd name="T44" fmla="*/ 30 w 119"/>
                <a:gd name="T45" fmla="*/ 36 h 87"/>
                <a:gd name="T46" fmla="*/ 35 w 119"/>
                <a:gd name="T47" fmla="*/ 36 h 87"/>
                <a:gd name="T48" fmla="*/ 37 w 119"/>
                <a:gd name="T49" fmla="*/ 31 h 87"/>
                <a:gd name="T50" fmla="*/ 37 w 119"/>
                <a:gd name="T51" fmla="*/ 30 h 87"/>
                <a:gd name="T52" fmla="*/ 37 w 119"/>
                <a:gd name="T53" fmla="*/ 30 h 87"/>
                <a:gd name="T54" fmla="*/ 56 w 119"/>
                <a:gd name="T55" fmla="*/ 11 h 87"/>
                <a:gd name="T56" fmla="*/ 75 w 119"/>
                <a:gd name="T57" fmla="*/ 30 h 87"/>
                <a:gd name="T58" fmla="*/ 73 w 119"/>
                <a:gd name="T59" fmla="*/ 40 h 87"/>
                <a:gd name="T60" fmla="*/ 74 w 119"/>
                <a:gd name="T61" fmla="*/ 46 h 87"/>
                <a:gd name="T62" fmla="*/ 80 w 119"/>
                <a:gd name="T63" fmla="*/ 46 h 87"/>
                <a:gd name="T64" fmla="*/ 91 w 119"/>
                <a:gd name="T65" fmla="*/ 42 h 87"/>
                <a:gd name="T66" fmla="*/ 108 w 119"/>
                <a:gd name="T67" fmla="*/ 59 h 87"/>
                <a:gd name="T68" fmla="*/ 91 w 119"/>
                <a:gd name="T69" fmla="*/ 76 h 87"/>
                <a:gd name="T70" fmla="*/ 80 w 119"/>
                <a:gd name="T71" fmla="*/ 76 h 87"/>
                <a:gd name="T72" fmla="*/ 75 w 119"/>
                <a:gd name="T73" fmla="*/ 81 h 87"/>
                <a:gd name="T74" fmla="*/ 80 w 119"/>
                <a:gd name="T75" fmla="*/ 87 h 87"/>
                <a:gd name="T76" fmla="*/ 91 w 119"/>
                <a:gd name="T77" fmla="*/ 87 h 87"/>
                <a:gd name="T78" fmla="*/ 119 w 119"/>
                <a:gd name="T79" fmla="*/ 59 h 87"/>
                <a:gd name="T80" fmla="*/ 91 w 119"/>
                <a:gd name="T81" fmla="*/ 3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9" h="87">
                  <a:moveTo>
                    <a:pt x="91" y="32"/>
                  </a:moveTo>
                  <a:cubicBezTo>
                    <a:pt x="89" y="32"/>
                    <a:pt x="87" y="32"/>
                    <a:pt x="86" y="32"/>
                  </a:cubicBezTo>
                  <a:cubicBezTo>
                    <a:pt x="86" y="31"/>
                    <a:pt x="86" y="31"/>
                    <a:pt x="86" y="30"/>
                  </a:cubicBezTo>
                  <a:cubicBezTo>
                    <a:pt x="86" y="13"/>
                    <a:pt x="72" y="0"/>
                    <a:pt x="56" y="0"/>
                  </a:cubicBezTo>
                  <a:cubicBezTo>
                    <a:pt x="42" y="0"/>
                    <a:pt x="30" y="11"/>
                    <a:pt x="27" y="25"/>
                  </a:cubicBezTo>
                  <a:cubicBezTo>
                    <a:pt x="24" y="24"/>
                    <a:pt x="21" y="25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1" y="29"/>
                    <a:pt x="7" y="36"/>
                    <a:pt x="7" y="43"/>
                  </a:cubicBezTo>
                  <a:cubicBezTo>
                    <a:pt x="7" y="46"/>
                    <a:pt x="7" y="49"/>
                    <a:pt x="9" y="52"/>
                  </a:cubicBezTo>
                  <a:cubicBezTo>
                    <a:pt x="3" y="55"/>
                    <a:pt x="0" y="61"/>
                    <a:pt x="0" y="68"/>
                  </a:cubicBezTo>
                  <a:cubicBezTo>
                    <a:pt x="0" y="78"/>
                    <a:pt x="8" y="87"/>
                    <a:pt x="19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41" y="87"/>
                    <a:pt x="44" y="84"/>
                    <a:pt x="44" y="81"/>
                  </a:cubicBezTo>
                  <a:cubicBezTo>
                    <a:pt x="44" y="79"/>
                    <a:pt x="41" y="76"/>
                    <a:pt x="39" y="76"/>
                  </a:cubicBezTo>
                  <a:cubicBezTo>
                    <a:pt x="19" y="76"/>
                    <a:pt x="19" y="76"/>
                    <a:pt x="19" y="76"/>
                  </a:cubicBezTo>
                  <a:cubicBezTo>
                    <a:pt x="14" y="76"/>
                    <a:pt x="10" y="72"/>
                    <a:pt x="10" y="68"/>
                  </a:cubicBezTo>
                  <a:cubicBezTo>
                    <a:pt x="10" y="63"/>
                    <a:pt x="13" y="60"/>
                    <a:pt x="18" y="59"/>
                  </a:cubicBezTo>
                  <a:cubicBezTo>
                    <a:pt x="20" y="59"/>
                    <a:pt x="21" y="57"/>
                    <a:pt x="22" y="55"/>
                  </a:cubicBezTo>
                  <a:cubicBezTo>
                    <a:pt x="22" y="53"/>
                    <a:pt x="22" y="51"/>
                    <a:pt x="20" y="50"/>
                  </a:cubicBezTo>
                  <a:cubicBezTo>
                    <a:pt x="18" y="48"/>
                    <a:pt x="17" y="46"/>
                    <a:pt x="17" y="43"/>
                  </a:cubicBezTo>
                  <a:cubicBezTo>
                    <a:pt x="17" y="40"/>
                    <a:pt x="19" y="37"/>
                    <a:pt x="22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5" y="34"/>
                    <a:pt x="27" y="35"/>
                    <a:pt x="30" y="36"/>
                  </a:cubicBezTo>
                  <a:cubicBezTo>
                    <a:pt x="31" y="37"/>
                    <a:pt x="33" y="37"/>
                    <a:pt x="35" y="36"/>
                  </a:cubicBezTo>
                  <a:cubicBezTo>
                    <a:pt x="37" y="35"/>
                    <a:pt x="37" y="33"/>
                    <a:pt x="37" y="31"/>
                  </a:cubicBezTo>
                  <a:cubicBezTo>
                    <a:pt x="37" y="31"/>
                    <a:pt x="37" y="30"/>
                    <a:pt x="37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19"/>
                    <a:pt x="46" y="11"/>
                    <a:pt x="56" y="11"/>
                  </a:cubicBezTo>
                  <a:cubicBezTo>
                    <a:pt x="67" y="11"/>
                    <a:pt x="75" y="19"/>
                    <a:pt x="75" y="30"/>
                  </a:cubicBezTo>
                  <a:cubicBezTo>
                    <a:pt x="75" y="33"/>
                    <a:pt x="74" y="36"/>
                    <a:pt x="73" y="40"/>
                  </a:cubicBezTo>
                  <a:cubicBezTo>
                    <a:pt x="71" y="42"/>
                    <a:pt x="72" y="44"/>
                    <a:pt x="74" y="46"/>
                  </a:cubicBezTo>
                  <a:cubicBezTo>
                    <a:pt x="75" y="48"/>
                    <a:pt x="78" y="48"/>
                    <a:pt x="80" y="46"/>
                  </a:cubicBezTo>
                  <a:cubicBezTo>
                    <a:pt x="82" y="44"/>
                    <a:pt x="86" y="42"/>
                    <a:pt x="91" y="42"/>
                  </a:cubicBezTo>
                  <a:cubicBezTo>
                    <a:pt x="101" y="42"/>
                    <a:pt x="108" y="50"/>
                    <a:pt x="108" y="59"/>
                  </a:cubicBezTo>
                  <a:cubicBezTo>
                    <a:pt x="108" y="69"/>
                    <a:pt x="101" y="76"/>
                    <a:pt x="9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77" y="76"/>
                    <a:pt x="75" y="79"/>
                    <a:pt x="75" y="81"/>
                  </a:cubicBezTo>
                  <a:cubicBezTo>
                    <a:pt x="75" y="84"/>
                    <a:pt x="77" y="87"/>
                    <a:pt x="80" y="87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106" y="87"/>
                    <a:pt x="119" y="74"/>
                    <a:pt x="119" y="59"/>
                  </a:cubicBezTo>
                  <a:cubicBezTo>
                    <a:pt x="119" y="44"/>
                    <a:pt x="106" y="32"/>
                    <a:pt x="91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8" name="淘宝店chenying0907 28"/>
            <p:cNvSpPr/>
            <p:nvPr/>
          </p:nvSpPr>
          <p:spPr bwMode="auto">
            <a:xfrm>
              <a:off x="85" y="116"/>
              <a:ext cx="108" cy="168"/>
            </a:xfrm>
            <a:custGeom>
              <a:avLst/>
              <a:gdLst>
                <a:gd name="T0" fmla="*/ 37 w 46"/>
                <a:gd name="T1" fmla="*/ 45 h 71"/>
                <a:gd name="T2" fmla="*/ 28 w 46"/>
                <a:gd name="T3" fmla="*/ 54 h 71"/>
                <a:gd name="T4" fmla="*/ 28 w 46"/>
                <a:gd name="T5" fmla="*/ 5 h 71"/>
                <a:gd name="T6" fmla="*/ 23 w 46"/>
                <a:gd name="T7" fmla="*/ 0 h 71"/>
                <a:gd name="T8" fmla="*/ 18 w 46"/>
                <a:gd name="T9" fmla="*/ 5 h 71"/>
                <a:gd name="T10" fmla="*/ 18 w 46"/>
                <a:gd name="T11" fmla="*/ 54 h 71"/>
                <a:gd name="T12" fmla="*/ 9 w 46"/>
                <a:gd name="T13" fmla="*/ 45 h 71"/>
                <a:gd name="T14" fmla="*/ 2 w 46"/>
                <a:gd name="T15" fmla="*/ 45 h 71"/>
                <a:gd name="T16" fmla="*/ 2 w 46"/>
                <a:gd name="T17" fmla="*/ 52 h 71"/>
                <a:gd name="T18" fmla="*/ 20 w 46"/>
                <a:gd name="T19" fmla="*/ 70 h 71"/>
                <a:gd name="T20" fmla="*/ 23 w 46"/>
                <a:gd name="T21" fmla="*/ 71 h 71"/>
                <a:gd name="T22" fmla="*/ 27 w 46"/>
                <a:gd name="T23" fmla="*/ 70 h 71"/>
                <a:gd name="T24" fmla="*/ 44 w 46"/>
                <a:gd name="T25" fmla="*/ 52 h 71"/>
                <a:gd name="T26" fmla="*/ 44 w 46"/>
                <a:gd name="T27" fmla="*/ 45 h 71"/>
                <a:gd name="T28" fmla="*/ 37 w 46"/>
                <a:gd name="T29" fmla="*/ 4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71">
                  <a:moveTo>
                    <a:pt x="37" y="45"/>
                  </a:moveTo>
                  <a:cubicBezTo>
                    <a:pt x="28" y="54"/>
                    <a:pt x="28" y="54"/>
                    <a:pt x="28" y="5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2"/>
                    <a:pt x="26" y="0"/>
                    <a:pt x="23" y="0"/>
                  </a:cubicBezTo>
                  <a:cubicBezTo>
                    <a:pt x="20" y="0"/>
                    <a:pt x="18" y="2"/>
                    <a:pt x="18" y="5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7" y="43"/>
                    <a:pt x="4" y="43"/>
                    <a:pt x="2" y="45"/>
                  </a:cubicBezTo>
                  <a:cubicBezTo>
                    <a:pt x="0" y="47"/>
                    <a:pt x="0" y="50"/>
                    <a:pt x="2" y="52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20" y="71"/>
                    <a:pt x="22" y="71"/>
                    <a:pt x="23" y="71"/>
                  </a:cubicBezTo>
                  <a:cubicBezTo>
                    <a:pt x="25" y="71"/>
                    <a:pt x="26" y="71"/>
                    <a:pt x="27" y="70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6" y="50"/>
                    <a:pt x="46" y="47"/>
                    <a:pt x="44" y="45"/>
                  </a:cubicBezTo>
                  <a:cubicBezTo>
                    <a:pt x="42" y="43"/>
                    <a:pt x="39" y="43"/>
                    <a:pt x="37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9" name="PA_淘宝店chenying0907 29"/>
          <p:cNvGrpSpPr/>
          <p:nvPr>
            <p:custDataLst>
              <p:tags r:id="rId4"/>
            </p:custDataLst>
          </p:nvPr>
        </p:nvGrpSpPr>
        <p:grpSpPr bwMode="auto">
          <a:xfrm>
            <a:off x="1362075" y="1783658"/>
            <a:ext cx="406400" cy="400173"/>
            <a:chOff x="0" y="0"/>
            <a:chExt cx="256" cy="252"/>
          </a:xfrm>
        </p:grpSpPr>
        <p:sp>
          <p:nvSpPr>
            <p:cNvPr id="35870" name="淘宝店chenying0907 30"/>
            <p:cNvSpPr>
              <a:spLocks noEditPoints="1"/>
            </p:cNvSpPr>
            <p:nvPr/>
          </p:nvSpPr>
          <p:spPr bwMode="auto">
            <a:xfrm>
              <a:off x="0" y="0"/>
              <a:ext cx="256" cy="252"/>
            </a:xfrm>
            <a:custGeom>
              <a:avLst/>
              <a:gdLst>
                <a:gd name="T0" fmla="*/ 234 w 256"/>
                <a:gd name="T1" fmla="*/ 186 h 252"/>
                <a:gd name="T2" fmla="*/ 69 w 256"/>
                <a:gd name="T3" fmla="*/ 186 h 252"/>
                <a:gd name="T4" fmla="*/ 69 w 256"/>
                <a:gd name="T5" fmla="*/ 21 h 252"/>
                <a:gd name="T6" fmla="*/ 126 w 256"/>
                <a:gd name="T7" fmla="*/ 21 h 252"/>
                <a:gd name="T8" fmla="*/ 126 w 256"/>
                <a:gd name="T9" fmla="*/ 0 h 252"/>
                <a:gd name="T10" fmla="*/ 48 w 256"/>
                <a:gd name="T11" fmla="*/ 0 h 252"/>
                <a:gd name="T12" fmla="*/ 48 w 256"/>
                <a:gd name="T13" fmla="*/ 45 h 252"/>
                <a:gd name="T14" fmla="*/ 0 w 256"/>
                <a:gd name="T15" fmla="*/ 45 h 252"/>
                <a:gd name="T16" fmla="*/ 0 w 256"/>
                <a:gd name="T17" fmla="*/ 252 h 252"/>
                <a:gd name="T18" fmla="*/ 208 w 256"/>
                <a:gd name="T19" fmla="*/ 252 h 252"/>
                <a:gd name="T20" fmla="*/ 208 w 256"/>
                <a:gd name="T21" fmla="*/ 208 h 252"/>
                <a:gd name="T22" fmla="*/ 256 w 256"/>
                <a:gd name="T23" fmla="*/ 208 h 252"/>
                <a:gd name="T24" fmla="*/ 256 w 256"/>
                <a:gd name="T25" fmla="*/ 130 h 252"/>
                <a:gd name="T26" fmla="*/ 234 w 256"/>
                <a:gd name="T27" fmla="*/ 130 h 252"/>
                <a:gd name="T28" fmla="*/ 234 w 256"/>
                <a:gd name="T29" fmla="*/ 186 h 252"/>
                <a:gd name="T30" fmla="*/ 187 w 256"/>
                <a:gd name="T31" fmla="*/ 231 h 252"/>
                <a:gd name="T32" fmla="*/ 24 w 256"/>
                <a:gd name="T33" fmla="*/ 231 h 252"/>
                <a:gd name="T34" fmla="*/ 24 w 256"/>
                <a:gd name="T35" fmla="*/ 68 h 252"/>
                <a:gd name="T36" fmla="*/ 48 w 256"/>
                <a:gd name="T37" fmla="*/ 68 h 252"/>
                <a:gd name="T38" fmla="*/ 48 w 256"/>
                <a:gd name="T39" fmla="*/ 208 h 252"/>
                <a:gd name="T40" fmla="*/ 187 w 256"/>
                <a:gd name="T41" fmla="*/ 208 h 252"/>
                <a:gd name="T42" fmla="*/ 187 w 256"/>
                <a:gd name="T43" fmla="*/ 23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6" h="252">
                  <a:moveTo>
                    <a:pt x="234" y="186"/>
                  </a:moveTo>
                  <a:lnTo>
                    <a:pt x="69" y="186"/>
                  </a:lnTo>
                  <a:lnTo>
                    <a:pt x="69" y="21"/>
                  </a:lnTo>
                  <a:lnTo>
                    <a:pt x="126" y="21"/>
                  </a:lnTo>
                  <a:lnTo>
                    <a:pt x="126" y="0"/>
                  </a:lnTo>
                  <a:lnTo>
                    <a:pt x="48" y="0"/>
                  </a:lnTo>
                  <a:lnTo>
                    <a:pt x="48" y="45"/>
                  </a:lnTo>
                  <a:lnTo>
                    <a:pt x="0" y="45"/>
                  </a:lnTo>
                  <a:lnTo>
                    <a:pt x="0" y="252"/>
                  </a:lnTo>
                  <a:lnTo>
                    <a:pt x="208" y="252"/>
                  </a:lnTo>
                  <a:lnTo>
                    <a:pt x="208" y="208"/>
                  </a:lnTo>
                  <a:lnTo>
                    <a:pt x="256" y="208"/>
                  </a:lnTo>
                  <a:lnTo>
                    <a:pt x="256" y="130"/>
                  </a:lnTo>
                  <a:lnTo>
                    <a:pt x="234" y="130"/>
                  </a:lnTo>
                  <a:lnTo>
                    <a:pt x="234" y="186"/>
                  </a:lnTo>
                  <a:close/>
                  <a:moveTo>
                    <a:pt x="187" y="231"/>
                  </a:moveTo>
                  <a:lnTo>
                    <a:pt x="24" y="231"/>
                  </a:lnTo>
                  <a:lnTo>
                    <a:pt x="24" y="68"/>
                  </a:lnTo>
                  <a:lnTo>
                    <a:pt x="48" y="68"/>
                  </a:lnTo>
                  <a:lnTo>
                    <a:pt x="48" y="208"/>
                  </a:lnTo>
                  <a:lnTo>
                    <a:pt x="187" y="208"/>
                  </a:lnTo>
                  <a:lnTo>
                    <a:pt x="187" y="2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71" name="淘宝店chenying0907 31"/>
            <p:cNvSpPr/>
            <p:nvPr/>
          </p:nvSpPr>
          <p:spPr bwMode="auto">
            <a:xfrm>
              <a:off x="145" y="0"/>
              <a:ext cx="111" cy="111"/>
            </a:xfrm>
            <a:custGeom>
              <a:avLst/>
              <a:gdLst>
                <a:gd name="T0" fmla="*/ 18 w 111"/>
                <a:gd name="T1" fmla="*/ 0 h 111"/>
                <a:gd name="T2" fmla="*/ 18 w 111"/>
                <a:gd name="T3" fmla="*/ 21 h 111"/>
                <a:gd name="T4" fmla="*/ 73 w 111"/>
                <a:gd name="T5" fmla="*/ 21 h 111"/>
                <a:gd name="T6" fmla="*/ 0 w 111"/>
                <a:gd name="T7" fmla="*/ 94 h 111"/>
                <a:gd name="T8" fmla="*/ 14 w 111"/>
                <a:gd name="T9" fmla="*/ 111 h 111"/>
                <a:gd name="T10" fmla="*/ 89 w 111"/>
                <a:gd name="T11" fmla="*/ 37 h 111"/>
                <a:gd name="T12" fmla="*/ 89 w 111"/>
                <a:gd name="T13" fmla="*/ 92 h 111"/>
                <a:gd name="T14" fmla="*/ 111 w 111"/>
                <a:gd name="T15" fmla="*/ 92 h 111"/>
                <a:gd name="T16" fmla="*/ 111 w 111"/>
                <a:gd name="T17" fmla="*/ 0 h 111"/>
                <a:gd name="T18" fmla="*/ 18 w 111"/>
                <a:gd name="T1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11">
                  <a:moveTo>
                    <a:pt x="18" y="0"/>
                  </a:moveTo>
                  <a:lnTo>
                    <a:pt x="18" y="21"/>
                  </a:lnTo>
                  <a:lnTo>
                    <a:pt x="73" y="21"/>
                  </a:lnTo>
                  <a:lnTo>
                    <a:pt x="0" y="94"/>
                  </a:lnTo>
                  <a:lnTo>
                    <a:pt x="14" y="111"/>
                  </a:lnTo>
                  <a:lnTo>
                    <a:pt x="89" y="37"/>
                  </a:lnTo>
                  <a:lnTo>
                    <a:pt x="89" y="92"/>
                  </a:lnTo>
                  <a:lnTo>
                    <a:pt x="111" y="92"/>
                  </a:lnTo>
                  <a:lnTo>
                    <a:pt x="111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5872" name="PA_淘宝店chenying0907 3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72001" y="1682026"/>
            <a:ext cx="1368425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b="1" dirty="0">
                <a:solidFill>
                  <a:schemeClr val="bg1"/>
                </a:solidFill>
              </a:rPr>
              <a:t>TOPIC HEAER ONE</a:t>
            </a:r>
            <a:endParaRPr lang="zh-CN" altLang="en-US" sz="10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800" dirty="0">
                <a:solidFill>
                  <a:schemeClr val="bg1"/>
                </a:solidFill>
              </a:rPr>
              <a:t>We have many PowerPoint </a:t>
            </a:r>
            <a:r>
              <a:rPr lang="zh-CN" altLang="en-US" sz="800" dirty="0">
                <a:solidFill>
                  <a:schemeClr val="bg1"/>
                </a:solidFill>
              </a:rPr>
              <a:t>templates</a:t>
            </a:r>
            <a:r>
              <a:rPr lang="en-US" altLang="zh-CN" sz="800" dirty="0">
                <a:solidFill>
                  <a:schemeClr val="bg1"/>
                </a:solidFill>
              </a:rPr>
              <a:t> that has bee specifically designed</a:t>
            </a:r>
            <a:r>
              <a:rPr lang="zh-CN" altLang="en-US" sz="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5873" name="PA_淘宝店chenying0907 33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55876" y="3698774"/>
            <a:ext cx="1368425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b="1">
                <a:solidFill>
                  <a:schemeClr val="bg1"/>
                </a:solidFill>
              </a:rPr>
              <a:t>TOPIC HEADER TWO</a:t>
            </a:r>
            <a:endParaRPr lang="zh-CN" altLang="en-US" sz="100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800">
                <a:solidFill>
                  <a:schemeClr val="bg1"/>
                </a:solidFill>
              </a:rPr>
              <a:t>We have many PowerPoint </a:t>
            </a:r>
            <a:r>
              <a:rPr lang="zh-CN" altLang="en-US" sz="800">
                <a:solidFill>
                  <a:schemeClr val="bg1"/>
                </a:solidFill>
              </a:rPr>
              <a:t>templates</a:t>
            </a:r>
            <a:r>
              <a:rPr lang="en-US" altLang="zh-CN" sz="800">
                <a:solidFill>
                  <a:schemeClr val="bg1"/>
                </a:solidFill>
              </a:rPr>
              <a:t> that has been specifically designed</a:t>
            </a:r>
            <a:r>
              <a:rPr lang="zh-CN" altLang="en-US" sz="80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45" name="PA_淘宝店chenying0907 44"/>
          <p:cNvGrpSpPr/>
          <p:nvPr>
            <p:custDataLst>
              <p:tags r:id="rId7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46" name="淘宝店chenying0907 37"/>
            <p:cNvSpPr/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淘宝店chenying0907 38"/>
            <p:cNvSpPr/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淘宝店chenying0907 39"/>
            <p:cNvSpPr/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9" name="PA_文本框 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35359" y="184337"/>
            <a:ext cx="86086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i="1" dirty="0"/>
              <a:t>IV.C. Empirical Strategy and Relationship with the Theoretical Framework</a:t>
            </a:r>
            <a:endParaRPr lang="en-US" altLang="zh-CN" sz="20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0B348EA2-800D-4F92-8FC8-5C7916BF0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083" y="502838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02C2049-D3B9-4552-8284-C43D2C8585DE}"/>
              </a:ext>
            </a:extLst>
          </p:cNvPr>
          <p:cNvSpPr/>
          <p:nvPr/>
        </p:nvSpPr>
        <p:spPr>
          <a:xfrm>
            <a:off x="521817" y="525862"/>
            <a:ext cx="6863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NewCenturySchlbk-Italic"/>
              </a:rPr>
              <a:t>Coverage Characteristics and Construction of the Cost Variable</a:t>
            </a:r>
            <a:endParaRPr lang="zh-CN" altLang="en-US" dirty="0"/>
          </a:p>
        </p:txBody>
      </p:sp>
      <p:sp>
        <p:nvSpPr>
          <p:cNvPr id="26" name="矩形 7">
            <a:extLst>
              <a:ext uri="{FF2B5EF4-FFF2-40B4-BE49-F238E27FC236}">
                <a16:creationId xmlns:a16="http://schemas.microsoft.com/office/drawing/2014/main" id="{D8ECB340-0E31-4902-9A7F-DDD10EF10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502495"/>
            <a:ext cx="2057400" cy="65087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3F3D1722-CB76-4409-8E1E-8396F9E1D3E6}"/>
                  </a:ext>
                </a:extLst>
              </p:cNvPr>
              <p:cNvSpPr/>
              <p:nvPr/>
            </p:nvSpPr>
            <p:spPr>
              <a:xfrm>
                <a:off x="4494798" y="871869"/>
                <a:ext cx="4293598" cy="41857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/>
                  <a:t>Show us</a:t>
                </a:r>
                <a:r>
                  <a:rPr lang="zh-CN" altLang="en-US" dirty="0"/>
                  <a:t>：</a:t>
                </a:r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/>
                  <a:t>Distribution of the incremental insurer cost (</a:t>
                </a:r>
                <a:r>
                  <a:rPr lang="en-US" altLang="zh-CN" i="1" dirty="0"/>
                  <a:t>ci</a:t>
                </a:r>
                <a:r>
                  <a:rPr lang="en-US" altLang="zh-CN" dirty="0"/>
                  <a:t>) for all 3,779 employees in our baseline sample.</a:t>
                </a:r>
              </a:p>
              <a:p>
                <a:endParaRPr lang="en-US" altLang="zh-CN" sz="1400" dirty="0"/>
              </a:p>
              <a:p>
                <a:r>
                  <a:rPr lang="en-US" altLang="zh-CN" dirty="0"/>
                  <a:t>The most visible example</a:t>
                </a:r>
                <a:r>
                  <a:rPr lang="zh-CN" altLang="en-US" dirty="0"/>
                  <a:t>：</a:t>
                </a:r>
                <a:endParaRPr lang="en-US" altLang="zh-CN" dirty="0"/>
              </a:p>
              <a:p>
                <a:r>
                  <a:rPr lang="zh-CN" altLang="en-US" dirty="0"/>
                  <a:t>大约</a:t>
                </a:r>
                <a:r>
                  <a:rPr lang="en-US" altLang="zh-CN" dirty="0"/>
                  <a:t>2/3</a:t>
                </a:r>
                <a:r>
                  <a:rPr lang="zh-CN" altLang="en-US" dirty="0"/>
                  <a:t>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=450</m:t>
                    </m:r>
                  </m:oMath>
                </a14:m>
                <a:r>
                  <a:rPr lang="zh-CN" altLang="en-US" dirty="0"/>
                  <a:t>。</a:t>
                </a:r>
                <a:endParaRPr lang="en-US" altLang="zh-CN" dirty="0"/>
              </a:p>
              <a:p>
                <a:r>
                  <a:rPr lang="zh-CN" altLang="en-US" dirty="0"/>
                  <a:t>代表个人在网络内（总）医疗支出在</a:t>
                </a:r>
                <a:r>
                  <a:rPr lang="en-US" altLang="zh-CN" dirty="0">
                    <a:solidFill>
                      <a:schemeClr val="accent1">
                        <a:lumMod val="50000"/>
                      </a:schemeClr>
                    </a:solidFill>
                  </a:rPr>
                  <a:t>$500</a:t>
                </a:r>
                <a:r>
                  <a:rPr lang="zh-CN" altLang="en-US" dirty="0">
                    <a:solidFill>
                      <a:schemeClr val="accent1">
                        <a:lumMod val="50000"/>
                      </a:schemeClr>
                    </a:solidFill>
                  </a:rPr>
                  <a:t>到</a:t>
                </a:r>
                <a:r>
                  <a:rPr lang="en-US" altLang="zh-CN" dirty="0">
                    <a:solidFill>
                      <a:schemeClr val="accent1">
                        <a:lumMod val="50000"/>
                      </a:schemeClr>
                    </a:solidFill>
                  </a:rPr>
                  <a:t>$50000</a:t>
                </a:r>
                <a:r>
                  <a:rPr lang="zh-CN" altLang="en-US" dirty="0"/>
                  <a:t>之间，而网络外（总）医疗支出不足</a:t>
                </a:r>
                <a:r>
                  <a:rPr lang="en-US" altLang="zh-CN" dirty="0"/>
                  <a:t>$500</a:t>
                </a:r>
                <a:r>
                  <a:rPr lang="zh-CN" altLang="en-US" dirty="0"/>
                  <a:t>。</a:t>
                </a:r>
                <a:endParaRPr lang="en-US" altLang="zh-CN" dirty="0"/>
              </a:p>
              <a:p>
                <a:endParaRPr lang="en-US" altLang="zh-CN" b="1" dirty="0"/>
              </a:p>
              <a:p>
                <a:r>
                  <a:rPr lang="zh-CN" altLang="zh-CN" b="1" dirty="0"/>
                  <a:t>只有少数人支出接近两种合同的最高限额，保险公司在两种保险计划之间的成本差异主要是由于免赔额的差异</a:t>
                </a:r>
                <a:r>
                  <a:rPr lang="zh-CN" altLang="en-US" b="1" dirty="0"/>
                  <a:t>。</a:t>
                </a:r>
                <a:endParaRPr lang="zh-CN" altLang="en-US" sz="1400" b="1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3F3D1722-CB76-4409-8E1E-8396F9E1D3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4798" y="871869"/>
                <a:ext cx="4293598" cy="4185761"/>
              </a:xfrm>
              <a:prstGeom prst="rect">
                <a:avLst/>
              </a:prstGeom>
              <a:blipFill>
                <a:blip r:embed="rId11"/>
                <a:stretch>
                  <a:fillRect l="-1135" t="-1164" b="-8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图片 28">
            <a:extLst>
              <a:ext uri="{FF2B5EF4-FFF2-40B4-BE49-F238E27FC236}">
                <a16:creationId xmlns:a16="http://schemas.microsoft.com/office/drawing/2014/main" id="{D9B6C39E-1546-4310-BC0C-F837A43A2009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89" y="1136063"/>
            <a:ext cx="4293599" cy="3667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996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0" advClick="0">
        <p:wipe/>
      </p:transition>
    </mc:Choice>
    <mc:Fallback>
      <p:transition spd="slow" advClick="0">
        <p:wip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57" name="PA_淘宝店chenying0907 17"/>
          <p:cNvGrpSpPr/>
          <p:nvPr>
            <p:custDataLst>
              <p:tags r:id="rId1"/>
            </p:custDataLst>
          </p:nvPr>
        </p:nvGrpSpPr>
        <p:grpSpPr bwMode="auto">
          <a:xfrm>
            <a:off x="7385050" y="3088986"/>
            <a:ext cx="357188" cy="460517"/>
            <a:chOff x="0" y="0"/>
            <a:chExt cx="225" cy="290"/>
          </a:xfrm>
        </p:grpSpPr>
        <p:sp>
          <p:nvSpPr>
            <p:cNvPr id="35858" name="淘宝店chenying0907 18"/>
            <p:cNvSpPr/>
            <p:nvPr/>
          </p:nvSpPr>
          <p:spPr bwMode="auto">
            <a:xfrm>
              <a:off x="0" y="0"/>
              <a:ext cx="225" cy="290"/>
            </a:xfrm>
            <a:custGeom>
              <a:avLst/>
              <a:gdLst>
                <a:gd name="T0" fmla="*/ 21 w 95"/>
                <a:gd name="T1" fmla="*/ 112 h 123"/>
                <a:gd name="T2" fmla="*/ 11 w 95"/>
                <a:gd name="T3" fmla="*/ 112 h 123"/>
                <a:gd name="T4" fmla="*/ 11 w 95"/>
                <a:gd name="T5" fmla="*/ 10 h 123"/>
                <a:gd name="T6" fmla="*/ 90 w 95"/>
                <a:gd name="T7" fmla="*/ 10 h 123"/>
                <a:gd name="T8" fmla="*/ 95 w 95"/>
                <a:gd name="T9" fmla="*/ 5 h 123"/>
                <a:gd name="T10" fmla="*/ 90 w 95"/>
                <a:gd name="T11" fmla="*/ 0 h 123"/>
                <a:gd name="T12" fmla="*/ 5 w 95"/>
                <a:gd name="T13" fmla="*/ 0 h 123"/>
                <a:gd name="T14" fmla="*/ 0 w 95"/>
                <a:gd name="T15" fmla="*/ 5 h 123"/>
                <a:gd name="T16" fmla="*/ 0 w 95"/>
                <a:gd name="T17" fmla="*/ 118 h 123"/>
                <a:gd name="T18" fmla="*/ 5 w 95"/>
                <a:gd name="T19" fmla="*/ 123 h 123"/>
                <a:gd name="T20" fmla="*/ 21 w 95"/>
                <a:gd name="T21" fmla="*/ 123 h 123"/>
                <a:gd name="T22" fmla="*/ 26 w 95"/>
                <a:gd name="T23" fmla="*/ 118 h 123"/>
                <a:gd name="T24" fmla="*/ 21 w 95"/>
                <a:gd name="T25" fmla="*/ 11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21" y="112"/>
                  </a:moveTo>
                  <a:cubicBezTo>
                    <a:pt x="11" y="112"/>
                    <a:pt x="11" y="112"/>
                    <a:pt x="11" y="112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3" y="10"/>
                    <a:pt x="95" y="8"/>
                    <a:pt x="95" y="5"/>
                  </a:cubicBezTo>
                  <a:cubicBezTo>
                    <a:pt x="95" y="2"/>
                    <a:pt x="93" y="0"/>
                    <a:pt x="9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1"/>
                    <a:pt x="2" y="123"/>
                    <a:pt x="5" y="123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4" y="123"/>
                    <a:pt x="26" y="121"/>
                    <a:pt x="26" y="118"/>
                  </a:cubicBezTo>
                  <a:cubicBezTo>
                    <a:pt x="26" y="115"/>
                    <a:pt x="24" y="112"/>
                    <a:pt x="21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59" name="淘宝店chenying0907 19"/>
            <p:cNvSpPr/>
            <p:nvPr/>
          </p:nvSpPr>
          <p:spPr bwMode="auto">
            <a:xfrm>
              <a:off x="142" y="170"/>
              <a:ext cx="83" cy="120"/>
            </a:xfrm>
            <a:custGeom>
              <a:avLst/>
              <a:gdLst>
                <a:gd name="T0" fmla="*/ 30 w 35"/>
                <a:gd name="T1" fmla="*/ 0 h 51"/>
                <a:gd name="T2" fmla="*/ 25 w 35"/>
                <a:gd name="T3" fmla="*/ 5 h 51"/>
                <a:gd name="T4" fmla="*/ 25 w 35"/>
                <a:gd name="T5" fmla="*/ 40 h 51"/>
                <a:gd name="T6" fmla="*/ 5 w 35"/>
                <a:gd name="T7" fmla="*/ 40 h 51"/>
                <a:gd name="T8" fmla="*/ 0 w 35"/>
                <a:gd name="T9" fmla="*/ 46 h 51"/>
                <a:gd name="T10" fmla="*/ 5 w 35"/>
                <a:gd name="T11" fmla="*/ 51 h 51"/>
                <a:gd name="T12" fmla="*/ 30 w 35"/>
                <a:gd name="T13" fmla="*/ 51 h 51"/>
                <a:gd name="T14" fmla="*/ 34 w 35"/>
                <a:gd name="T15" fmla="*/ 49 h 51"/>
                <a:gd name="T16" fmla="*/ 35 w 35"/>
                <a:gd name="T17" fmla="*/ 46 h 51"/>
                <a:gd name="T18" fmla="*/ 35 w 35"/>
                <a:gd name="T19" fmla="*/ 5 h 51"/>
                <a:gd name="T20" fmla="*/ 30 w 35"/>
                <a:gd name="T2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51">
                  <a:moveTo>
                    <a:pt x="30" y="0"/>
                  </a:moveTo>
                  <a:cubicBezTo>
                    <a:pt x="27" y="0"/>
                    <a:pt x="25" y="2"/>
                    <a:pt x="25" y="5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2" y="40"/>
                    <a:pt x="0" y="43"/>
                    <a:pt x="0" y="46"/>
                  </a:cubicBezTo>
                  <a:cubicBezTo>
                    <a:pt x="0" y="49"/>
                    <a:pt x="2" y="51"/>
                    <a:pt x="5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2" y="51"/>
                    <a:pt x="33" y="50"/>
                    <a:pt x="34" y="49"/>
                  </a:cubicBezTo>
                  <a:cubicBezTo>
                    <a:pt x="35" y="48"/>
                    <a:pt x="35" y="47"/>
                    <a:pt x="35" y="46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2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0" name="淘宝店chenying0907 20"/>
            <p:cNvSpPr>
              <a:spLocks noEditPoints="1"/>
            </p:cNvSpPr>
            <p:nvPr/>
          </p:nvSpPr>
          <p:spPr bwMode="auto">
            <a:xfrm>
              <a:off x="81" y="59"/>
              <a:ext cx="141" cy="205"/>
            </a:xfrm>
            <a:custGeom>
              <a:avLst/>
              <a:gdLst>
                <a:gd name="T0" fmla="*/ 52 w 60"/>
                <a:gd name="T1" fmla="*/ 2 h 87"/>
                <a:gd name="T2" fmla="*/ 46 w 60"/>
                <a:gd name="T3" fmla="*/ 0 h 87"/>
                <a:gd name="T4" fmla="*/ 35 w 60"/>
                <a:gd name="T5" fmla="*/ 7 h 87"/>
                <a:gd name="T6" fmla="*/ 1 w 60"/>
                <a:gd name="T7" fmla="*/ 66 h 87"/>
                <a:gd name="T8" fmla="*/ 0 w 60"/>
                <a:gd name="T9" fmla="*/ 69 h 87"/>
                <a:gd name="T10" fmla="*/ 0 w 60"/>
                <a:gd name="T11" fmla="*/ 82 h 87"/>
                <a:gd name="T12" fmla="*/ 3 w 60"/>
                <a:gd name="T13" fmla="*/ 87 h 87"/>
                <a:gd name="T14" fmla="*/ 6 w 60"/>
                <a:gd name="T15" fmla="*/ 87 h 87"/>
                <a:gd name="T16" fmla="*/ 8 w 60"/>
                <a:gd name="T17" fmla="*/ 87 h 87"/>
                <a:gd name="T18" fmla="*/ 20 w 60"/>
                <a:gd name="T19" fmla="*/ 80 h 87"/>
                <a:gd name="T20" fmla="*/ 22 w 60"/>
                <a:gd name="T21" fmla="*/ 78 h 87"/>
                <a:gd name="T22" fmla="*/ 56 w 60"/>
                <a:gd name="T23" fmla="*/ 19 h 87"/>
                <a:gd name="T24" fmla="*/ 52 w 60"/>
                <a:gd name="T25" fmla="*/ 2 h 87"/>
                <a:gd name="T26" fmla="*/ 47 w 60"/>
                <a:gd name="T27" fmla="*/ 14 h 87"/>
                <a:gd name="T28" fmla="*/ 14 w 60"/>
                <a:gd name="T29" fmla="*/ 72 h 87"/>
                <a:gd name="T30" fmla="*/ 11 w 60"/>
                <a:gd name="T31" fmla="*/ 73 h 87"/>
                <a:gd name="T32" fmla="*/ 11 w 60"/>
                <a:gd name="T33" fmla="*/ 70 h 87"/>
                <a:gd name="T34" fmla="*/ 44 w 60"/>
                <a:gd name="T35" fmla="*/ 12 h 87"/>
                <a:gd name="T36" fmla="*/ 47 w 60"/>
                <a:gd name="T37" fmla="*/ 11 h 87"/>
                <a:gd name="T38" fmla="*/ 47 w 60"/>
                <a:gd name="T39" fmla="*/ 1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87">
                  <a:moveTo>
                    <a:pt x="52" y="2"/>
                  </a:moveTo>
                  <a:cubicBezTo>
                    <a:pt x="50" y="1"/>
                    <a:pt x="48" y="0"/>
                    <a:pt x="46" y="0"/>
                  </a:cubicBezTo>
                  <a:cubicBezTo>
                    <a:pt x="41" y="0"/>
                    <a:pt x="37" y="3"/>
                    <a:pt x="35" y="7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0" y="67"/>
                    <a:pt x="0" y="68"/>
                    <a:pt x="0" y="69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4"/>
                    <a:pt x="1" y="86"/>
                    <a:pt x="3" y="87"/>
                  </a:cubicBezTo>
                  <a:cubicBezTo>
                    <a:pt x="4" y="87"/>
                    <a:pt x="5" y="87"/>
                    <a:pt x="6" y="87"/>
                  </a:cubicBezTo>
                  <a:cubicBezTo>
                    <a:pt x="7" y="87"/>
                    <a:pt x="7" y="87"/>
                    <a:pt x="8" y="87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1" y="80"/>
                    <a:pt x="22" y="79"/>
                    <a:pt x="22" y="78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60" y="13"/>
                    <a:pt x="58" y="6"/>
                    <a:pt x="52" y="2"/>
                  </a:cubicBezTo>
                  <a:close/>
                  <a:moveTo>
                    <a:pt x="47" y="14"/>
                  </a:moveTo>
                  <a:cubicBezTo>
                    <a:pt x="14" y="72"/>
                    <a:pt x="14" y="72"/>
                    <a:pt x="14" y="72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1"/>
                    <a:pt x="46" y="11"/>
                    <a:pt x="47" y="11"/>
                  </a:cubicBezTo>
                  <a:cubicBezTo>
                    <a:pt x="47" y="12"/>
                    <a:pt x="48" y="13"/>
                    <a:pt x="47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1" name="淘宝店chenying0907 21"/>
            <p:cNvSpPr/>
            <p:nvPr/>
          </p:nvSpPr>
          <p:spPr bwMode="auto">
            <a:xfrm>
              <a:off x="41" y="83"/>
              <a:ext cx="89" cy="23"/>
            </a:xfrm>
            <a:custGeom>
              <a:avLst/>
              <a:gdLst>
                <a:gd name="T0" fmla="*/ 38 w 38"/>
                <a:gd name="T1" fmla="*/ 5 h 10"/>
                <a:gd name="T2" fmla="*/ 32 w 38"/>
                <a:gd name="T3" fmla="*/ 0 h 10"/>
                <a:gd name="T4" fmla="*/ 6 w 38"/>
                <a:gd name="T5" fmla="*/ 0 h 10"/>
                <a:gd name="T6" fmla="*/ 0 w 38"/>
                <a:gd name="T7" fmla="*/ 5 h 10"/>
                <a:gd name="T8" fmla="*/ 6 w 38"/>
                <a:gd name="T9" fmla="*/ 10 h 10"/>
                <a:gd name="T10" fmla="*/ 32 w 38"/>
                <a:gd name="T11" fmla="*/ 10 h 10"/>
                <a:gd name="T12" fmla="*/ 38 w 38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0">
                  <a:moveTo>
                    <a:pt x="38" y="5"/>
                  </a:moveTo>
                  <a:cubicBezTo>
                    <a:pt x="38" y="2"/>
                    <a:pt x="35" y="0"/>
                    <a:pt x="3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5" y="10"/>
                    <a:pt x="38" y="8"/>
                    <a:pt x="38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2" name="淘宝店chenying0907 22"/>
            <p:cNvSpPr/>
            <p:nvPr/>
          </p:nvSpPr>
          <p:spPr bwMode="auto">
            <a:xfrm>
              <a:off x="41" y="132"/>
              <a:ext cx="56" cy="24"/>
            </a:xfrm>
            <a:custGeom>
              <a:avLst/>
              <a:gdLst>
                <a:gd name="T0" fmla="*/ 6 w 24"/>
                <a:gd name="T1" fmla="*/ 0 h 10"/>
                <a:gd name="T2" fmla="*/ 0 w 24"/>
                <a:gd name="T3" fmla="*/ 5 h 10"/>
                <a:gd name="T4" fmla="*/ 6 w 24"/>
                <a:gd name="T5" fmla="*/ 10 h 10"/>
                <a:gd name="T6" fmla="*/ 19 w 24"/>
                <a:gd name="T7" fmla="*/ 10 h 10"/>
                <a:gd name="T8" fmla="*/ 24 w 24"/>
                <a:gd name="T9" fmla="*/ 5 h 10"/>
                <a:gd name="T10" fmla="*/ 19 w 24"/>
                <a:gd name="T11" fmla="*/ 0 h 10"/>
                <a:gd name="T12" fmla="*/ 6 w 2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0"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10"/>
                    <a:pt x="24" y="8"/>
                    <a:pt x="24" y="5"/>
                  </a:cubicBezTo>
                  <a:cubicBezTo>
                    <a:pt x="24" y="2"/>
                    <a:pt x="22" y="0"/>
                    <a:pt x="19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3" name="PA_淘宝店chenying0907 23"/>
          <p:cNvGrpSpPr/>
          <p:nvPr>
            <p:custDataLst>
              <p:tags r:id="rId2"/>
            </p:custDataLst>
          </p:nvPr>
        </p:nvGrpSpPr>
        <p:grpSpPr bwMode="auto">
          <a:xfrm>
            <a:off x="6661151" y="1734430"/>
            <a:ext cx="442913" cy="443049"/>
            <a:chOff x="0" y="0"/>
            <a:chExt cx="279" cy="279"/>
          </a:xfrm>
        </p:grpSpPr>
        <p:sp>
          <p:nvSpPr>
            <p:cNvPr id="35864" name="淘宝店chenying0907 24"/>
            <p:cNvSpPr>
              <a:spLocks noEditPoints="1"/>
            </p:cNvSpPr>
            <p:nvPr/>
          </p:nvSpPr>
          <p:spPr bwMode="auto">
            <a:xfrm>
              <a:off x="0" y="0"/>
              <a:ext cx="279" cy="279"/>
            </a:xfrm>
            <a:custGeom>
              <a:avLst/>
              <a:gdLst>
                <a:gd name="T0" fmla="*/ 114 w 118"/>
                <a:gd name="T1" fmla="*/ 46 h 118"/>
                <a:gd name="T2" fmla="*/ 103 w 118"/>
                <a:gd name="T3" fmla="*/ 38 h 118"/>
                <a:gd name="T4" fmla="*/ 107 w 118"/>
                <a:gd name="T5" fmla="*/ 24 h 118"/>
                <a:gd name="T6" fmla="*/ 89 w 118"/>
                <a:gd name="T7" fmla="*/ 11 h 118"/>
                <a:gd name="T8" fmla="*/ 76 w 118"/>
                <a:gd name="T9" fmla="*/ 13 h 118"/>
                <a:gd name="T10" fmla="*/ 68 w 118"/>
                <a:gd name="T11" fmla="*/ 1 h 118"/>
                <a:gd name="T12" fmla="*/ 46 w 118"/>
                <a:gd name="T13" fmla="*/ 4 h 118"/>
                <a:gd name="T14" fmla="*/ 39 w 118"/>
                <a:gd name="T15" fmla="*/ 15 h 118"/>
                <a:gd name="T16" fmla="*/ 24 w 118"/>
                <a:gd name="T17" fmla="*/ 11 h 118"/>
                <a:gd name="T18" fmla="*/ 11 w 118"/>
                <a:gd name="T19" fmla="*/ 29 h 118"/>
                <a:gd name="T20" fmla="*/ 14 w 118"/>
                <a:gd name="T21" fmla="*/ 43 h 118"/>
                <a:gd name="T22" fmla="*/ 1 w 118"/>
                <a:gd name="T23" fmla="*/ 50 h 118"/>
                <a:gd name="T24" fmla="*/ 1 w 118"/>
                <a:gd name="T25" fmla="*/ 68 h 118"/>
                <a:gd name="T26" fmla="*/ 14 w 118"/>
                <a:gd name="T27" fmla="*/ 75 h 118"/>
                <a:gd name="T28" fmla="*/ 11 w 118"/>
                <a:gd name="T29" fmla="*/ 89 h 118"/>
                <a:gd name="T30" fmla="*/ 24 w 118"/>
                <a:gd name="T31" fmla="*/ 106 h 118"/>
                <a:gd name="T32" fmla="*/ 39 w 118"/>
                <a:gd name="T33" fmla="*/ 103 h 118"/>
                <a:gd name="T34" fmla="*/ 46 w 118"/>
                <a:gd name="T35" fmla="*/ 114 h 118"/>
                <a:gd name="T36" fmla="*/ 59 w 118"/>
                <a:gd name="T37" fmla="*/ 118 h 118"/>
                <a:gd name="T38" fmla="*/ 72 w 118"/>
                <a:gd name="T39" fmla="*/ 114 h 118"/>
                <a:gd name="T40" fmla="*/ 80 w 118"/>
                <a:gd name="T41" fmla="*/ 103 h 118"/>
                <a:gd name="T42" fmla="*/ 94 w 118"/>
                <a:gd name="T43" fmla="*/ 106 h 118"/>
                <a:gd name="T44" fmla="*/ 107 w 118"/>
                <a:gd name="T45" fmla="*/ 89 h 118"/>
                <a:gd name="T46" fmla="*/ 105 w 118"/>
                <a:gd name="T47" fmla="*/ 75 h 118"/>
                <a:gd name="T48" fmla="*/ 118 w 118"/>
                <a:gd name="T49" fmla="*/ 68 h 118"/>
                <a:gd name="T50" fmla="*/ 118 w 118"/>
                <a:gd name="T51" fmla="*/ 50 h 118"/>
                <a:gd name="T52" fmla="*/ 99 w 118"/>
                <a:gd name="T53" fmla="*/ 66 h 118"/>
                <a:gd name="T54" fmla="*/ 93 w 118"/>
                <a:gd name="T55" fmla="*/ 77 h 118"/>
                <a:gd name="T56" fmla="*/ 97 w 118"/>
                <a:gd name="T57" fmla="*/ 90 h 118"/>
                <a:gd name="T58" fmla="*/ 82 w 118"/>
                <a:gd name="T59" fmla="*/ 92 h 118"/>
                <a:gd name="T60" fmla="*/ 70 w 118"/>
                <a:gd name="T61" fmla="*/ 96 h 118"/>
                <a:gd name="T62" fmla="*/ 64 w 118"/>
                <a:gd name="T63" fmla="*/ 107 h 118"/>
                <a:gd name="T64" fmla="*/ 52 w 118"/>
                <a:gd name="T65" fmla="*/ 99 h 118"/>
                <a:gd name="T66" fmla="*/ 41 w 118"/>
                <a:gd name="T67" fmla="*/ 93 h 118"/>
                <a:gd name="T68" fmla="*/ 28 w 118"/>
                <a:gd name="T69" fmla="*/ 96 h 118"/>
                <a:gd name="T70" fmla="*/ 26 w 118"/>
                <a:gd name="T71" fmla="*/ 82 h 118"/>
                <a:gd name="T72" fmla="*/ 23 w 118"/>
                <a:gd name="T73" fmla="*/ 70 h 118"/>
                <a:gd name="T74" fmla="*/ 11 w 118"/>
                <a:gd name="T75" fmla="*/ 63 h 118"/>
                <a:gd name="T76" fmla="*/ 11 w 118"/>
                <a:gd name="T77" fmla="*/ 54 h 118"/>
                <a:gd name="T78" fmla="*/ 23 w 118"/>
                <a:gd name="T79" fmla="*/ 48 h 118"/>
                <a:gd name="T80" fmla="*/ 26 w 118"/>
                <a:gd name="T81" fmla="*/ 36 h 118"/>
                <a:gd name="T82" fmla="*/ 28 w 118"/>
                <a:gd name="T83" fmla="*/ 21 h 118"/>
                <a:gd name="T84" fmla="*/ 41 w 118"/>
                <a:gd name="T85" fmla="*/ 25 h 118"/>
                <a:gd name="T86" fmla="*/ 52 w 118"/>
                <a:gd name="T87" fmla="*/ 19 h 118"/>
                <a:gd name="T88" fmla="*/ 64 w 118"/>
                <a:gd name="T89" fmla="*/ 10 h 118"/>
                <a:gd name="T90" fmla="*/ 70 w 118"/>
                <a:gd name="T91" fmla="*/ 22 h 118"/>
                <a:gd name="T92" fmla="*/ 82 w 118"/>
                <a:gd name="T93" fmla="*/ 25 h 118"/>
                <a:gd name="T94" fmla="*/ 97 w 118"/>
                <a:gd name="T95" fmla="*/ 28 h 118"/>
                <a:gd name="T96" fmla="*/ 93 w 118"/>
                <a:gd name="T97" fmla="*/ 41 h 118"/>
                <a:gd name="T98" fmla="*/ 99 w 118"/>
                <a:gd name="T99" fmla="*/ 51 h 118"/>
                <a:gd name="T100" fmla="*/ 108 w 118"/>
                <a:gd name="T101" fmla="*/ 5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8" h="118">
                  <a:moveTo>
                    <a:pt x="118" y="50"/>
                  </a:moveTo>
                  <a:cubicBezTo>
                    <a:pt x="117" y="48"/>
                    <a:pt x="116" y="46"/>
                    <a:pt x="114" y="46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4" y="41"/>
                    <a:pt x="104" y="39"/>
                    <a:pt x="103" y="38"/>
                  </a:cubicBezTo>
                  <a:cubicBezTo>
                    <a:pt x="107" y="29"/>
                    <a:pt x="107" y="29"/>
                    <a:pt x="107" y="29"/>
                  </a:cubicBezTo>
                  <a:cubicBezTo>
                    <a:pt x="108" y="27"/>
                    <a:pt x="108" y="25"/>
                    <a:pt x="107" y="24"/>
                  </a:cubicBezTo>
                  <a:cubicBezTo>
                    <a:pt x="103" y="19"/>
                    <a:pt x="99" y="15"/>
                    <a:pt x="94" y="11"/>
                  </a:cubicBezTo>
                  <a:cubicBezTo>
                    <a:pt x="93" y="10"/>
                    <a:pt x="91" y="10"/>
                    <a:pt x="89" y="11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79" y="14"/>
                    <a:pt x="77" y="14"/>
                    <a:pt x="76" y="13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2"/>
                    <a:pt x="70" y="1"/>
                    <a:pt x="68" y="1"/>
                  </a:cubicBezTo>
                  <a:cubicBezTo>
                    <a:pt x="62" y="0"/>
                    <a:pt x="57" y="0"/>
                    <a:pt x="50" y="1"/>
                  </a:cubicBezTo>
                  <a:cubicBezTo>
                    <a:pt x="49" y="1"/>
                    <a:pt x="47" y="2"/>
                    <a:pt x="46" y="4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2" y="14"/>
                    <a:pt x="40" y="14"/>
                    <a:pt x="39" y="15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8" y="10"/>
                    <a:pt x="26" y="10"/>
                    <a:pt x="24" y="11"/>
                  </a:cubicBezTo>
                  <a:cubicBezTo>
                    <a:pt x="20" y="15"/>
                    <a:pt x="15" y="19"/>
                    <a:pt x="12" y="24"/>
                  </a:cubicBezTo>
                  <a:cubicBezTo>
                    <a:pt x="11" y="25"/>
                    <a:pt x="11" y="27"/>
                    <a:pt x="11" y="2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5" y="39"/>
                    <a:pt x="14" y="41"/>
                    <a:pt x="14" y="43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3" y="46"/>
                    <a:pt x="1" y="48"/>
                    <a:pt x="1" y="50"/>
                  </a:cubicBezTo>
                  <a:cubicBezTo>
                    <a:pt x="1" y="53"/>
                    <a:pt x="0" y="56"/>
                    <a:pt x="0" y="59"/>
                  </a:cubicBezTo>
                  <a:cubicBezTo>
                    <a:pt x="0" y="62"/>
                    <a:pt x="1" y="64"/>
                    <a:pt x="1" y="68"/>
                  </a:cubicBezTo>
                  <a:cubicBezTo>
                    <a:pt x="1" y="70"/>
                    <a:pt x="3" y="71"/>
                    <a:pt x="4" y="72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7"/>
                    <a:pt x="15" y="78"/>
                    <a:pt x="16" y="80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11" y="90"/>
                    <a:pt x="11" y="92"/>
                    <a:pt x="12" y="94"/>
                  </a:cubicBezTo>
                  <a:cubicBezTo>
                    <a:pt x="15" y="99"/>
                    <a:pt x="20" y="103"/>
                    <a:pt x="24" y="106"/>
                  </a:cubicBezTo>
                  <a:cubicBezTo>
                    <a:pt x="26" y="107"/>
                    <a:pt x="28" y="108"/>
                    <a:pt x="30" y="107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40" y="103"/>
                    <a:pt x="42" y="104"/>
                    <a:pt x="43" y="10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7" y="116"/>
                    <a:pt x="49" y="117"/>
                    <a:pt x="50" y="117"/>
                  </a:cubicBezTo>
                  <a:cubicBezTo>
                    <a:pt x="54" y="118"/>
                    <a:pt x="57" y="118"/>
                    <a:pt x="59" y="118"/>
                  </a:cubicBezTo>
                  <a:cubicBezTo>
                    <a:pt x="62" y="118"/>
                    <a:pt x="65" y="118"/>
                    <a:pt x="68" y="117"/>
                  </a:cubicBezTo>
                  <a:cubicBezTo>
                    <a:pt x="70" y="117"/>
                    <a:pt x="72" y="116"/>
                    <a:pt x="72" y="114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77" y="104"/>
                    <a:pt x="79" y="103"/>
                    <a:pt x="80" y="103"/>
                  </a:cubicBezTo>
                  <a:cubicBezTo>
                    <a:pt x="89" y="107"/>
                    <a:pt x="89" y="107"/>
                    <a:pt x="89" y="107"/>
                  </a:cubicBezTo>
                  <a:cubicBezTo>
                    <a:pt x="91" y="108"/>
                    <a:pt x="93" y="107"/>
                    <a:pt x="94" y="106"/>
                  </a:cubicBezTo>
                  <a:cubicBezTo>
                    <a:pt x="99" y="103"/>
                    <a:pt x="103" y="99"/>
                    <a:pt x="107" y="94"/>
                  </a:cubicBezTo>
                  <a:cubicBezTo>
                    <a:pt x="108" y="92"/>
                    <a:pt x="108" y="90"/>
                    <a:pt x="107" y="8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4" y="78"/>
                    <a:pt x="104" y="77"/>
                    <a:pt x="105" y="75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6" y="71"/>
                    <a:pt x="117" y="70"/>
                    <a:pt x="118" y="68"/>
                  </a:cubicBezTo>
                  <a:cubicBezTo>
                    <a:pt x="118" y="64"/>
                    <a:pt x="118" y="62"/>
                    <a:pt x="118" y="59"/>
                  </a:cubicBezTo>
                  <a:cubicBezTo>
                    <a:pt x="118" y="56"/>
                    <a:pt x="118" y="53"/>
                    <a:pt x="118" y="50"/>
                  </a:cubicBezTo>
                  <a:close/>
                  <a:moveTo>
                    <a:pt x="108" y="63"/>
                  </a:moveTo>
                  <a:cubicBezTo>
                    <a:pt x="99" y="66"/>
                    <a:pt x="99" y="66"/>
                    <a:pt x="99" y="66"/>
                  </a:cubicBezTo>
                  <a:cubicBezTo>
                    <a:pt x="98" y="67"/>
                    <a:pt x="97" y="68"/>
                    <a:pt x="96" y="70"/>
                  </a:cubicBezTo>
                  <a:cubicBezTo>
                    <a:pt x="95" y="72"/>
                    <a:pt x="94" y="75"/>
                    <a:pt x="93" y="77"/>
                  </a:cubicBezTo>
                  <a:cubicBezTo>
                    <a:pt x="92" y="79"/>
                    <a:pt x="92" y="80"/>
                    <a:pt x="93" y="82"/>
                  </a:cubicBezTo>
                  <a:cubicBezTo>
                    <a:pt x="97" y="90"/>
                    <a:pt x="97" y="90"/>
                    <a:pt x="97" y="90"/>
                  </a:cubicBezTo>
                  <a:cubicBezTo>
                    <a:pt x="95" y="92"/>
                    <a:pt x="93" y="94"/>
                    <a:pt x="91" y="96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1" y="92"/>
                    <a:pt x="79" y="92"/>
                    <a:pt x="78" y="93"/>
                  </a:cubicBezTo>
                  <a:cubicBezTo>
                    <a:pt x="75" y="94"/>
                    <a:pt x="73" y="95"/>
                    <a:pt x="70" y="96"/>
                  </a:cubicBezTo>
                  <a:cubicBezTo>
                    <a:pt x="69" y="96"/>
                    <a:pt x="67" y="97"/>
                    <a:pt x="67" y="99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1" y="108"/>
                    <a:pt x="58" y="108"/>
                    <a:pt x="55" y="107"/>
                  </a:cubicBezTo>
                  <a:cubicBezTo>
                    <a:pt x="52" y="99"/>
                    <a:pt x="52" y="99"/>
                    <a:pt x="52" y="99"/>
                  </a:cubicBezTo>
                  <a:cubicBezTo>
                    <a:pt x="51" y="97"/>
                    <a:pt x="50" y="96"/>
                    <a:pt x="48" y="96"/>
                  </a:cubicBezTo>
                  <a:cubicBezTo>
                    <a:pt x="46" y="95"/>
                    <a:pt x="43" y="94"/>
                    <a:pt x="41" y="93"/>
                  </a:cubicBezTo>
                  <a:cubicBezTo>
                    <a:pt x="40" y="92"/>
                    <a:pt x="38" y="92"/>
                    <a:pt x="36" y="92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6" y="94"/>
                    <a:pt x="24" y="92"/>
                    <a:pt x="22" y="90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0"/>
                    <a:pt x="26" y="79"/>
                    <a:pt x="26" y="77"/>
                  </a:cubicBezTo>
                  <a:cubicBezTo>
                    <a:pt x="24" y="75"/>
                    <a:pt x="23" y="72"/>
                    <a:pt x="23" y="70"/>
                  </a:cubicBezTo>
                  <a:cubicBezTo>
                    <a:pt x="22" y="68"/>
                    <a:pt x="21" y="67"/>
                    <a:pt x="19" y="66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1" y="62"/>
                    <a:pt x="10" y="60"/>
                    <a:pt x="10" y="59"/>
                  </a:cubicBezTo>
                  <a:cubicBezTo>
                    <a:pt x="10" y="57"/>
                    <a:pt x="11" y="56"/>
                    <a:pt x="11" y="54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1" y="51"/>
                    <a:pt x="22" y="49"/>
                    <a:pt x="23" y="48"/>
                  </a:cubicBezTo>
                  <a:cubicBezTo>
                    <a:pt x="23" y="45"/>
                    <a:pt x="24" y="43"/>
                    <a:pt x="26" y="41"/>
                  </a:cubicBezTo>
                  <a:cubicBezTo>
                    <a:pt x="26" y="39"/>
                    <a:pt x="26" y="37"/>
                    <a:pt x="26" y="36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5"/>
                    <a:pt x="26" y="23"/>
                    <a:pt x="28" y="21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8" y="26"/>
                    <a:pt x="40" y="26"/>
                    <a:pt x="41" y="25"/>
                  </a:cubicBezTo>
                  <a:cubicBezTo>
                    <a:pt x="43" y="24"/>
                    <a:pt x="46" y="23"/>
                    <a:pt x="48" y="22"/>
                  </a:cubicBezTo>
                  <a:cubicBezTo>
                    <a:pt x="50" y="22"/>
                    <a:pt x="51" y="20"/>
                    <a:pt x="52" y="19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8" y="10"/>
                    <a:pt x="61" y="10"/>
                    <a:pt x="64" y="1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20"/>
                    <a:pt x="69" y="22"/>
                    <a:pt x="70" y="22"/>
                  </a:cubicBezTo>
                  <a:cubicBezTo>
                    <a:pt x="73" y="23"/>
                    <a:pt x="75" y="24"/>
                    <a:pt x="78" y="25"/>
                  </a:cubicBezTo>
                  <a:cubicBezTo>
                    <a:pt x="79" y="26"/>
                    <a:pt x="81" y="26"/>
                    <a:pt x="82" y="25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93" y="23"/>
                    <a:pt x="95" y="25"/>
                    <a:pt x="97" y="28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2" y="37"/>
                    <a:pt x="92" y="39"/>
                    <a:pt x="93" y="41"/>
                  </a:cubicBezTo>
                  <a:cubicBezTo>
                    <a:pt x="94" y="43"/>
                    <a:pt x="95" y="45"/>
                    <a:pt x="96" y="48"/>
                  </a:cubicBezTo>
                  <a:cubicBezTo>
                    <a:pt x="97" y="49"/>
                    <a:pt x="98" y="51"/>
                    <a:pt x="99" y="51"/>
                  </a:cubicBezTo>
                  <a:cubicBezTo>
                    <a:pt x="108" y="54"/>
                    <a:pt x="108" y="54"/>
                    <a:pt x="108" y="54"/>
                  </a:cubicBezTo>
                  <a:cubicBezTo>
                    <a:pt x="108" y="56"/>
                    <a:pt x="108" y="57"/>
                    <a:pt x="108" y="59"/>
                  </a:cubicBezTo>
                  <a:cubicBezTo>
                    <a:pt x="108" y="60"/>
                    <a:pt x="108" y="62"/>
                    <a:pt x="108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5" name="淘宝店chenying0907 25"/>
            <p:cNvSpPr>
              <a:spLocks noEditPoints="1"/>
            </p:cNvSpPr>
            <p:nvPr/>
          </p:nvSpPr>
          <p:spPr bwMode="auto">
            <a:xfrm>
              <a:off x="86" y="80"/>
              <a:ext cx="111" cy="111"/>
            </a:xfrm>
            <a:custGeom>
              <a:avLst/>
              <a:gdLst>
                <a:gd name="T0" fmla="*/ 23 w 47"/>
                <a:gd name="T1" fmla="*/ 0 h 47"/>
                <a:gd name="T2" fmla="*/ 0 w 47"/>
                <a:gd name="T3" fmla="*/ 24 h 47"/>
                <a:gd name="T4" fmla="*/ 23 w 47"/>
                <a:gd name="T5" fmla="*/ 47 h 47"/>
                <a:gd name="T6" fmla="*/ 47 w 47"/>
                <a:gd name="T7" fmla="*/ 24 h 47"/>
                <a:gd name="T8" fmla="*/ 23 w 47"/>
                <a:gd name="T9" fmla="*/ 0 h 47"/>
                <a:gd name="T10" fmla="*/ 23 w 47"/>
                <a:gd name="T11" fmla="*/ 37 h 47"/>
                <a:gd name="T12" fmla="*/ 10 w 47"/>
                <a:gd name="T13" fmla="*/ 24 h 47"/>
                <a:gd name="T14" fmla="*/ 23 w 47"/>
                <a:gd name="T15" fmla="*/ 10 h 47"/>
                <a:gd name="T16" fmla="*/ 37 w 47"/>
                <a:gd name="T17" fmla="*/ 24 h 47"/>
                <a:gd name="T18" fmla="*/ 23 w 47"/>
                <a:gd name="T19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23" y="37"/>
                  </a:moveTo>
                  <a:cubicBezTo>
                    <a:pt x="16" y="37"/>
                    <a:pt x="10" y="31"/>
                    <a:pt x="10" y="24"/>
                  </a:cubicBezTo>
                  <a:cubicBezTo>
                    <a:pt x="10" y="16"/>
                    <a:pt x="16" y="10"/>
                    <a:pt x="23" y="10"/>
                  </a:cubicBezTo>
                  <a:cubicBezTo>
                    <a:pt x="31" y="10"/>
                    <a:pt x="37" y="16"/>
                    <a:pt x="37" y="24"/>
                  </a:cubicBezTo>
                  <a:cubicBezTo>
                    <a:pt x="37" y="31"/>
                    <a:pt x="31" y="37"/>
                    <a:pt x="23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6" name="PA_淘宝店chenying0907 26"/>
          <p:cNvGrpSpPr/>
          <p:nvPr>
            <p:custDataLst>
              <p:tags r:id="rId3"/>
            </p:custDataLst>
          </p:nvPr>
        </p:nvGrpSpPr>
        <p:grpSpPr bwMode="auto">
          <a:xfrm>
            <a:off x="1344614" y="3092161"/>
            <a:ext cx="446087" cy="450989"/>
            <a:chOff x="0" y="0"/>
            <a:chExt cx="281" cy="284"/>
          </a:xfrm>
        </p:grpSpPr>
        <p:sp>
          <p:nvSpPr>
            <p:cNvPr id="35867" name="淘宝店chenying0907 27"/>
            <p:cNvSpPr/>
            <p:nvPr/>
          </p:nvSpPr>
          <p:spPr bwMode="auto">
            <a:xfrm>
              <a:off x="0" y="0"/>
              <a:ext cx="281" cy="206"/>
            </a:xfrm>
            <a:custGeom>
              <a:avLst/>
              <a:gdLst>
                <a:gd name="T0" fmla="*/ 91 w 119"/>
                <a:gd name="T1" fmla="*/ 32 h 87"/>
                <a:gd name="T2" fmla="*/ 86 w 119"/>
                <a:gd name="T3" fmla="*/ 32 h 87"/>
                <a:gd name="T4" fmla="*/ 86 w 119"/>
                <a:gd name="T5" fmla="*/ 30 h 87"/>
                <a:gd name="T6" fmla="*/ 56 w 119"/>
                <a:gd name="T7" fmla="*/ 0 h 87"/>
                <a:gd name="T8" fmla="*/ 27 w 119"/>
                <a:gd name="T9" fmla="*/ 25 h 87"/>
                <a:gd name="T10" fmla="*/ 19 w 119"/>
                <a:gd name="T11" fmla="*/ 26 h 87"/>
                <a:gd name="T12" fmla="*/ 19 w 119"/>
                <a:gd name="T13" fmla="*/ 26 h 87"/>
                <a:gd name="T14" fmla="*/ 7 w 119"/>
                <a:gd name="T15" fmla="*/ 43 h 87"/>
                <a:gd name="T16" fmla="*/ 9 w 119"/>
                <a:gd name="T17" fmla="*/ 52 h 87"/>
                <a:gd name="T18" fmla="*/ 0 w 119"/>
                <a:gd name="T19" fmla="*/ 68 h 87"/>
                <a:gd name="T20" fmla="*/ 19 w 119"/>
                <a:gd name="T21" fmla="*/ 87 h 87"/>
                <a:gd name="T22" fmla="*/ 39 w 119"/>
                <a:gd name="T23" fmla="*/ 87 h 87"/>
                <a:gd name="T24" fmla="*/ 44 w 119"/>
                <a:gd name="T25" fmla="*/ 81 h 87"/>
                <a:gd name="T26" fmla="*/ 39 w 119"/>
                <a:gd name="T27" fmla="*/ 76 h 87"/>
                <a:gd name="T28" fmla="*/ 19 w 119"/>
                <a:gd name="T29" fmla="*/ 76 h 87"/>
                <a:gd name="T30" fmla="*/ 10 w 119"/>
                <a:gd name="T31" fmla="*/ 68 h 87"/>
                <a:gd name="T32" fmla="*/ 18 w 119"/>
                <a:gd name="T33" fmla="*/ 59 h 87"/>
                <a:gd name="T34" fmla="*/ 22 w 119"/>
                <a:gd name="T35" fmla="*/ 55 h 87"/>
                <a:gd name="T36" fmla="*/ 20 w 119"/>
                <a:gd name="T37" fmla="*/ 50 h 87"/>
                <a:gd name="T38" fmla="*/ 17 w 119"/>
                <a:gd name="T39" fmla="*/ 43 h 87"/>
                <a:gd name="T40" fmla="*/ 22 w 119"/>
                <a:gd name="T41" fmla="*/ 35 h 87"/>
                <a:gd name="T42" fmla="*/ 22 w 119"/>
                <a:gd name="T43" fmla="*/ 35 h 87"/>
                <a:gd name="T44" fmla="*/ 30 w 119"/>
                <a:gd name="T45" fmla="*/ 36 h 87"/>
                <a:gd name="T46" fmla="*/ 35 w 119"/>
                <a:gd name="T47" fmla="*/ 36 h 87"/>
                <a:gd name="T48" fmla="*/ 37 w 119"/>
                <a:gd name="T49" fmla="*/ 31 h 87"/>
                <a:gd name="T50" fmla="*/ 37 w 119"/>
                <a:gd name="T51" fmla="*/ 30 h 87"/>
                <a:gd name="T52" fmla="*/ 37 w 119"/>
                <a:gd name="T53" fmla="*/ 30 h 87"/>
                <a:gd name="T54" fmla="*/ 56 w 119"/>
                <a:gd name="T55" fmla="*/ 11 h 87"/>
                <a:gd name="T56" fmla="*/ 75 w 119"/>
                <a:gd name="T57" fmla="*/ 30 h 87"/>
                <a:gd name="T58" fmla="*/ 73 w 119"/>
                <a:gd name="T59" fmla="*/ 40 h 87"/>
                <a:gd name="T60" fmla="*/ 74 w 119"/>
                <a:gd name="T61" fmla="*/ 46 h 87"/>
                <a:gd name="T62" fmla="*/ 80 w 119"/>
                <a:gd name="T63" fmla="*/ 46 h 87"/>
                <a:gd name="T64" fmla="*/ 91 w 119"/>
                <a:gd name="T65" fmla="*/ 42 h 87"/>
                <a:gd name="T66" fmla="*/ 108 w 119"/>
                <a:gd name="T67" fmla="*/ 59 h 87"/>
                <a:gd name="T68" fmla="*/ 91 w 119"/>
                <a:gd name="T69" fmla="*/ 76 h 87"/>
                <a:gd name="T70" fmla="*/ 80 w 119"/>
                <a:gd name="T71" fmla="*/ 76 h 87"/>
                <a:gd name="T72" fmla="*/ 75 w 119"/>
                <a:gd name="T73" fmla="*/ 81 h 87"/>
                <a:gd name="T74" fmla="*/ 80 w 119"/>
                <a:gd name="T75" fmla="*/ 87 h 87"/>
                <a:gd name="T76" fmla="*/ 91 w 119"/>
                <a:gd name="T77" fmla="*/ 87 h 87"/>
                <a:gd name="T78" fmla="*/ 119 w 119"/>
                <a:gd name="T79" fmla="*/ 59 h 87"/>
                <a:gd name="T80" fmla="*/ 91 w 119"/>
                <a:gd name="T81" fmla="*/ 3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9" h="87">
                  <a:moveTo>
                    <a:pt x="91" y="32"/>
                  </a:moveTo>
                  <a:cubicBezTo>
                    <a:pt x="89" y="32"/>
                    <a:pt x="87" y="32"/>
                    <a:pt x="86" y="32"/>
                  </a:cubicBezTo>
                  <a:cubicBezTo>
                    <a:pt x="86" y="31"/>
                    <a:pt x="86" y="31"/>
                    <a:pt x="86" y="30"/>
                  </a:cubicBezTo>
                  <a:cubicBezTo>
                    <a:pt x="86" y="13"/>
                    <a:pt x="72" y="0"/>
                    <a:pt x="56" y="0"/>
                  </a:cubicBezTo>
                  <a:cubicBezTo>
                    <a:pt x="42" y="0"/>
                    <a:pt x="30" y="11"/>
                    <a:pt x="27" y="25"/>
                  </a:cubicBezTo>
                  <a:cubicBezTo>
                    <a:pt x="24" y="24"/>
                    <a:pt x="21" y="25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1" y="29"/>
                    <a:pt x="7" y="36"/>
                    <a:pt x="7" y="43"/>
                  </a:cubicBezTo>
                  <a:cubicBezTo>
                    <a:pt x="7" y="46"/>
                    <a:pt x="7" y="49"/>
                    <a:pt x="9" y="52"/>
                  </a:cubicBezTo>
                  <a:cubicBezTo>
                    <a:pt x="3" y="55"/>
                    <a:pt x="0" y="61"/>
                    <a:pt x="0" y="68"/>
                  </a:cubicBezTo>
                  <a:cubicBezTo>
                    <a:pt x="0" y="78"/>
                    <a:pt x="8" y="87"/>
                    <a:pt x="19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41" y="87"/>
                    <a:pt x="44" y="84"/>
                    <a:pt x="44" y="81"/>
                  </a:cubicBezTo>
                  <a:cubicBezTo>
                    <a:pt x="44" y="79"/>
                    <a:pt x="41" y="76"/>
                    <a:pt x="39" y="76"/>
                  </a:cubicBezTo>
                  <a:cubicBezTo>
                    <a:pt x="19" y="76"/>
                    <a:pt x="19" y="76"/>
                    <a:pt x="19" y="76"/>
                  </a:cubicBezTo>
                  <a:cubicBezTo>
                    <a:pt x="14" y="76"/>
                    <a:pt x="10" y="72"/>
                    <a:pt x="10" y="68"/>
                  </a:cubicBezTo>
                  <a:cubicBezTo>
                    <a:pt x="10" y="63"/>
                    <a:pt x="13" y="60"/>
                    <a:pt x="18" y="59"/>
                  </a:cubicBezTo>
                  <a:cubicBezTo>
                    <a:pt x="20" y="59"/>
                    <a:pt x="21" y="57"/>
                    <a:pt x="22" y="55"/>
                  </a:cubicBezTo>
                  <a:cubicBezTo>
                    <a:pt x="22" y="53"/>
                    <a:pt x="22" y="51"/>
                    <a:pt x="20" y="50"/>
                  </a:cubicBezTo>
                  <a:cubicBezTo>
                    <a:pt x="18" y="48"/>
                    <a:pt x="17" y="46"/>
                    <a:pt x="17" y="43"/>
                  </a:cubicBezTo>
                  <a:cubicBezTo>
                    <a:pt x="17" y="40"/>
                    <a:pt x="19" y="37"/>
                    <a:pt x="22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5" y="34"/>
                    <a:pt x="27" y="35"/>
                    <a:pt x="30" y="36"/>
                  </a:cubicBezTo>
                  <a:cubicBezTo>
                    <a:pt x="31" y="37"/>
                    <a:pt x="33" y="37"/>
                    <a:pt x="35" y="36"/>
                  </a:cubicBezTo>
                  <a:cubicBezTo>
                    <a:pt x="37" y="35"/>
                    <a:pt x="37" y="33"/>
                    <a:pt x="37" y="31"/>
                  </a:cubicBezTo>
                  <a:cubicBezTo>
                    <a:pt x="37" y="31"/>
                    <a:pt x="37" y="30"/>
                    <a:pt x="37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19"/>
                    <a:pt x="46" y="11"/>
                    <a:pt x="56" y="11"/>
                  </a:cubicBezTo>
                  <a:cubicBezTo>
                    <a:pt x="67" y="11"/>
                    <a:pt x="75" y="19"/>
                    <a:pt x="75" y="30"/>
                  </a:cubicBezTo>
                  <a:cubicBezTo>
                    <a:pt x="75" y="33"/>
                    <a:pt x="74" y="36"/>
                    <a:pt x="73" y="40"/>
                  </a:cubicBezTo>
                  <a:cubicBezTo>
                    <a:pt x="71" y="42"/>
                    <a:pt x="72" y="44"/>
                    <a:pt x="74" y="46"/>
                  </a:cubicBezTo>
                  <a:cubicBezTo>
                    <a:pt x="75" y="48"/>
                    <a:pt x="78" y="48"/>
                    <a:pt x="80" y="46"/>
                  </a:cubicBezTo>
                  <a:cubicBezTo>
                    <a:pt x="82" y="44"/>
                    <a:pt x="86" y="42"/>
                    <a:pt x="91" y="42"/>
                  </a:cubicBezTo>
                  <a:cubicBezTo>
                    <a:pt x="101" y="42"/>
                    <a:pt x="108" y="50"/>
                    <a:pt x="108" y="59"/>
                  </a:cubicBezTo>
                  <a:cubicBezTo>
                    <a:pt x="108" y="69"/>
                    <a:pt x="101" y="76"/>
                    <a:pt x="9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77" y="76"/>
                    <a:pt x="75" y="79"/>
                    <a:pt x="75" y="81"/>
                  </a:cubicBezTo>
                  <a:cubicBezTo>
                    <a:pt x="75" y="84"/>
                    <a:pt x="77" y="87"/>
                    <a:pt x="80" y="87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106" y="87"/>
                    <a:pt x="119" y="74"/>
                    <a:pt x="119" y="59"/>
                  </a:cubicBezTo>
                  <a:cubicBezTo>
                    <a:pt x="119" y="44"/>
                    <a:pt x="106" y="32"/>
                    <a:pt x="91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8" name="淘宝店chenying0907 28"/>
            <p:cNvSpPr/>
            <p:nvPr/>
          </p:nvSpPr>
          <p:spPr bwMode="auto">
            <a:xfrm>
              <a:off x="85" y="116"/>
              <a:ext cx="108" cy="168"/>
            </a:xfrm>
            <a:custGeom>
              <a:avLst/>
              <a:gdLst>
                <a:gd name="T0" fmla="*/ 37 w 46"/>
                <a:gd name="T1" fmla="*/ 45 h 71"/>
                <a:gd name="T2" fmla="*/ 28 w 46"/>
                <a:gd name="T3" fmla="*/ 54 h 71"/>
                <a:gd name="T4" fmla="*/ 28 w 46"/>
                <a:gd name="T5" fmla="*/ 5 h 71"/>
                <a:gd name="T6" fmla="*/ 23 w 46"/>
                <a:gd name="T7" fmla="*/ 0 h 71"/>
                <a:gd name="T8" fmla="*/ 18 w 46"/>
                <a:gd name="T9" fmla="*/ 5 h 71"/>
                <a:gd name="T10" fmla="*/ 18 w 46"/>
                <a:gd name="T11" fmla="*/ 54 h 71"/>
                <a:gd name="T12" fmla="*/ 9 w 46"/>
                <a:gd name="T13" fmla="*/ 45 h 71"/>
                <a:gd name="T14" fmla="*/ 2 w 46"/>
                <a:gd name="T15" fmla="*/ 45 h 71"/>
                <a:gd name="T16" fmla="*/ 2 w 46"/>
                <a:gd name="T17" fmla="*/ 52 h 71"/>
                <a:gd name="T18" fmla="*/ 20 w 46"/>
                <a:gd name="T19" fmla="*/ 70 h 71"/>
                <a:gd name="T20" fmla="*/ 23 w 46"/>
                <a:gd name="T21" fmla="*/ 71 h 71"/>
                <a:gd name="T22" fmla="*/ 27 w 46"/>
                <a:gd name="T23" fmla="*/ 70 h 71"/>
                <a:gd name="T24" fmla="*/ 44 w 46"/>
                <a:gd name="T25" fmla="*/ 52 h 71"/>
                <a:gd name="T26" fmla="*/ 44 w 46"/>
                <a:gd name="T27" fmla="*/ 45 h 71"/>
                <a:gd name="T28" fmla="*/ 37 w 46"/>
                <a:gd name="T29" fmla="*/ 4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71">
                  <a:moveTo>
                    <a:pt x="37" y="45"/>
                  </a:moveTo>
                  <a:cubicBezTo>
                    <a:pt x="28" y="54"/>
                    <a:pt x="28" y="54"/>
                    <a:pt x="28" y="5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2"/>
                    <a:pt x="26" y="0"/>
                    <a:pt x="23" y="0"/>
                  </a:cubicBezTo>
                  <a:cubicBezTo>
                    <a:pt x="20" y="0"/>
                    <a:pt x="18" y="2"/>
                    <a:pt x="18" y="5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7" y="43"/>
                    <a:pt x="4" y="43"/>
                    <a:pt x="2" y="45"/>
                  </a:cubicBezTo>
                  <a:cubicBezTo>
                    <a:pt x="0" y="47"/>
                    <a:pt x="0" y="50"/>
                    <a:pt x="2" y="52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20" y="71"/>
                    <a:pt x="22" y="71"/>
                    <a:pt x="23" y="71"/>
                  </a:cubicBezTo>
                  <a:cubicBezTo>
                    <a:pt x="25" y="71"/>
                    <a:pt x="26" y="71"/>
                    <a:pt x="27" y="70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6" y="50"/>
                    <a:pt x="46" y="47"/>
                    <a:pt x="44" y="45"/>
                  </a:cubicBezTo>
                  <a:cubicBezTo>
                    <a:pt x="42" y="43"/>
                    <a:pt x="39" y="43"/>
                    <a:pt x="37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9" name="PA_淘宝店chenying0907 29"/>
          <p:cNvGrpSpPr/>
          <p:nvPr>
            <p:custDataLst>
              <p:tags r:id="rId4"/>
            </p:custDataLst>
          </p:nvPr>
        </p:nvGrpSpPr>
        <p:grpSpPr bwMode="auto">
          <a:xfrm>
            <a:off x="1362075" y="1783658"/>
            <a:ext cx="406400" cy="400173"/>
            <a:chOff x="0" y="0"/>
            <a:chExt cx="256" cy="252"/>
          </a:xfrm>
        </p:grpSpPr>
        <p:sp>
          <p:nvSpPr>
            <p:cNvPr id="35870" name="淘宝店chenying0907 30"/>
            <p:cNvSpPr>
              <a:spLocks noEditPoints="1"/>
            </p:cNvSpPr>
            <p:nvPr/>
          </p:nvSpPr>
          <p:spPr bwMode="auto">
            <a:xfrm>
              <a:off x="0" y="0"/>
              <a:ext cx="256" cy="252"/>
            </a:xfrm>
            <a:custGeom>
              <a:avLst/>
              <a:gdLst>
                <a:gd name="T0" fmla="*/ 234 w 256"/>
                <a:gd name="T1" fmla="*/ 186 h 252"/>
                <a:gd name="T2" fmla="*/ 69 w 256"/>
                <a:gd name="T3" fmla="*/ 186 h 252"/>
                <a:gd name="T4" fmla="*/ 69 w 256"/>
                <a:gd name="T5" fmla="*/ 21 h 252"/>
                <a:gd name="T6" fmla="*/ 126 w 256"/>
                <a:gd name="T7" fmla="*/ 21 h 252"/>
                <a:gd name="T8" fmla="*/ 126 w 256"/>
                <a:gd name="T9" fmla="*/ 0 h 252"/>
                <a:gd name="T10" fmla="*/ 48 w 256"/>
                <a:gd name="T11" fmla="*/ 0 h 252"/>
                <a:gd name="T12" fmla="*/ 48 w 256"/>
                <a:gd name="T13" fmla="*/ 45 h 252"/>
                <a:gd name="T14" fmla="*/ 0 w 256"/>
                <a:gd name="T15" fmla="*/ 45 h 252"/>
                <a:gd name="T16" fmla="*/ 0 w 256"/>
                <a:gd name="T17" fmla="*/ 252 h 252"/>
                <a:gd name="T18" fmla="*/ 208 w 256"/>
                <a:gd name="T19" fmla="*/ 252 h 252"/>
                <a:gd name="T20" fmla="*/ 208 w 256"/>
                <a:gd name="T21" fmla="*/ 208 h 252"/>
                <a:gd name="T22" fmla="*/ 256 w 256"/>
                <a:gd name="T23" fmla="*/ 208 h 252"/>
                <a:gd name="T24" fmla="*/ 256 w 256"/>
                <a:gd name="T25" fmla="*/ 130 h 252"/>
                <a:gd name="T26" fmla="*/ 234 w 256"/>
                <a:gd name="T27" fmla="*/ 130 h 252"/>
                <a:gd name="T28" fmla="*/ 234 w 256"/>
                <a:gd name="T29" fmla="*/ 186 h 252"/>
                <a:gd name="T30" fmla="*/ 187 w 256"/>
                <a:gd name="T31" fmla="*/ 231 h 252"/>
                <a:gd name="T32" fmla="*/ 24 w 256"/>
                <a:gd name="T33" fmla="*/ 231 h 252"/>
                <a:gd name="T34" fmla="*/ 24 w 256"/>
                <a:gd name="T35" fmla="*/ 68 h 252"/>
                <a:gd name="T36" fmla="*/ 48 w 256"/>
                <a:gd name="T37" fmla="*/ 68 h 252"/>
                <a:gd name="T38" fmla="*/ 48 w 256"/>
                <a:gd name="T39" fmla="*/ 208 h 252"/>
                <a:gd name="T40" fmla="*/ 187 w 256"/>
                <a:gd name="T41" fmla="*/ 208 h 252"/>
                <a:gd name="T42" fmla="*/ 187 w 256"/>
                <a:gd name="T43" fmla="*/ 23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6" h="252">
                  <a:moveTo>
                    <a:pt x="234" y="186"/>
                  </a:moveTo>
                  <a:lnTo>
                    <a:pt x="69" y="186"/>
                  </a:lnTo>
                  <a:lnTo>
                    <a:pt x="69" y="21"/>
                  </a:lnTo>
                  <a:lnTo>
                    <a:pt x="126" y="21"/>
                  </a:lnTo>
                  <a:lnTo>
                    <a:pt x="126" y="0"/>
                  </a:lnTo>
                  <a:lnTo>
                    <a:pt x="48" y="0"/>
                  </a:lnTo>
                  <a:lnTo>
                    <a:pt x="48" y="45"/>
                  </a:lnTo>
                  <a:lnTo>
                    <a:pt x="0" y="45"/>
                  </a:lnTo>
                  <a:lnTo>
                    <a:pt x="0" y="252"/>
                  </a:lnTo>
                  <a:lnTo>
                    <a:pt x="208" y="252"/>
                  </a:lnTo>
                  <a:lnTo>
                    <a:pt x="208" y="208"/>
                  </a:lnTo>
                  <a:lnTo>
                    <a:pt x="256" y="208"/>
                  </a:lnTo>
                  <a:lnTo>
                    <a:pt x="256" y="130"/>
                  </a:lnTo>
                  <a:lnTo>
                    <a:pt x="234" y="130"/>
                  </a:lnTo>
                  <a:lnTo>
                    <a:pt x="234" y="186"/>
                  </a:lnTo>
                  <a:close/>
                  <a:moveTo>
                    <a:pt x="187" y="231"/>
                  </a:moveTo>
                  <a:lnTo>
                    <a:pt x="24" y="231"/>
                  </a:lnTo>
                  <a:lnTo>
                    <a:pt x="24" y="68"/>
                  </a:lnTo>
                  <a:lnTo>
                    <a:pt x="48" y="68"/>
                  </a:lnTo>
                  <a:lnTo>
                    <a:pt x="48" y="208"/>
                  </a:lnTo>
                  <a:lnTo>
                    <a:pt x="187" y="208"/>
                  </a:lnTo>
                  <a:lnTo>
                    <a:pt x="187" y="2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71" name="淘宝店chenying0907 31"/>
            <p:cNvSpPr/>
            <p:nvPr/>
          </p:nvSpPr>
          <p:spPr bwMode="auto">
            <a:xfrm>
              <a:off x="145" y="0"/>
              <a:ext cx="111" cy="111"/>
            </a:xfrm>
            <a:custGeom>
              <a:avLst/>
              <a:gdLst>
                <a:gd name="T0" fmla="*/ 18 w 111"/>
                <a:gd name="T1" fmla="*/ 0 h 111"/>
                <a:gd name="T2" fmla="*/ 18 w 111"/>
                <a:gd name="T3" fmla="*/ 21 h 111"/>
                <a:gd name="T4" fmla="*/ 73 w 111"/>
                <a:gd name="T5" fmla="*/ 21 h 111"/>
                <a:gd name="T6" fmla="*/ 0 w 111"/>
                <a:gd name="T7" fmla="*/ 94 h 111"/>
                <a:gd name="T8" fmla="*/ 14 w 111"/>
                <a:gd name="T9" fmla="*/ 111 h 111"/>
                <a:gd name="T10" fmla="*/ 89 w 111"/>
                <a:gd name="T11" fmla="*/ 37 h 111"/>
                <a:gd name="T12" fmla="*/ 89 w 111"/>
                <a:gd name="T13" fmla="*/ 92 h 111"/>
                <a:gd name="T14" fmla="*/ 111 w 111"/>
                <a:gd name="T15" fmla="*/ 92 h 111"/>
                <a:gd name="T16" fmla="*/ 111 w 111"/>
                <a:gd name="T17" fmla="*/ 0 h 111"/>
                <a:gd name="T18" fmla="*/ 18 w 111"/>
                <a:gd name="T1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11">
                  <a:moveTo>
                    <a:pt x="18" y="0"/>
                  </a:moveTo>
                  <a:lnTo>
                    <a:pt x="18" y="21"/>
                  </a:lnTo>
                  <a:lnTo>
                    <a:pt x="73" y="21"/>
                  </a:lnTo>
                  <a:lnTo>
                    <a:pt x="0" y="94"/>
                  </a:lnTo>
                  <a:lnTo>
                    <a:pt x="14" y="111"/>
                  </a:lnTo>
                  <a:lnTo>
                    <a:pt x="89" y="37"/>
                  </a:lnTo>
                  <a:lnTo>
                    <a:pt x="89" y="92"/>
                  </a:lnTo>
                  <a:lnTo>
                    <a:pt x="111" y="92"/>
                  </a:lnTo>
                  <a:lnTo>
                    <a:pt x="111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5" name="PA_淘宝店chenying0907 44"/>
          <p:cNvGrpSpPr/>
          <p:nvPr>
            <p:custDataLst>
              <p:tags r:id="rId5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46" name="淘宝店chenying0907 37"/>
            <p:cNvSpPr/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淘宝店chenying0907 38"/>
            <p:cNvSpPr/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淘宝店chenying0907 39"/>
            <p:cNvSpPr/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9" name="PA_文本框 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35359" y="184337"/>
            <a:ext cx="86086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i="1" dirty="0"/>
              <a:t>IV.C. Empirical Strategy and Relationship with the Theoretical Framework</a:t>
            </a:r>
            <a:endParaRPr lang="en-US" altLang="zh-CN" sz="20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0B348EA2-800D-4F92-8FC8-5C7916BF0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083" y="502838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02C2049-D3B9-4552-8284-C43D2C8585DE}"/>
              </a:ext>
            </a:extLst>
          </p:cNvPr>
          <p:cNvSpPr/>
          <p:nvPr/>
        </p:nvSpPr>
        <p:spPr>
          <a:xfrm>
            <a:off x="521817" y="525862"/>
            <a:ext cx="6863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/>
              <a:t>Baseline Estimating Equations</a:t>
            </a:r>
            <a:endParaRPr lang="zh-CN" altLang="en-US" dirty="0"/>
          </a:p>
        </p:txBody>
      </p:sp>
      <p:sp>
        <p:nvSpPr>
          <p:cNvPr id="26" name="矩形 7">
            <a:extLst>
              <a:ext uri="{FF2B5EF4-FFF2-40B4-BE49-F238E27FC236}">
                <a16:creationId xmlns:a16="http://schemas.microsoft.com/office/drawing/2014/main" id="{D8ECB340-0E31-4902-9A7F-DDD10EF10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502495"/>
            <a:ext cx="2057400" cy="65087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2EFE82AF-D45E-49B6-B0D3-2A95120E3ACF}"/>
              </a:ext>
            </a:extLst>
          </p:cNvPr>
          <p:cNvGrpSpPr/>
          <p:nvPr/>
        </p:nvGrpSpPr>
        <p:grpSpPr>
          <a:xfrm>
            <a:off x="456050" y="984500"/>
            <a:ext cx="8767258" cy="677108"/>
            <a:chOff x="5963740" y="2180924"/>
            <a:chExt cx="8144187" cy="677108"/>
          </a:xfrm>
        </p:grpSpPr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885C5699-8F89-4C1D-A5E3-A70C277D9E77}"/>
                </a:ext>
              </a:extLst>
            </p:cNvPr>
            <p:cNvSpPr txBox="1"/>
            <p:nvPr/>
          </p:nvSpPr>
          <p:spPr>
            <a:xfrm>
              <a:off x="6111084" y="2180924"/>
              <a:ext cx="799684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OLS——assuming that the demand and cost curves are each linear in prices.</a:t>
              </a:r>
            </a:p>
            <a:p>
              <a:r>
                <a:rPr lang="en-US" altLang="zh-CN" sz="2000" dirty="0"/>
                <a:t>Estimate</a:t>
              </a:r>
              <a:r>
                <a:rPr lang="zh-CN" altLang="en-US" sz="2000" dirty="0"/>
                <a:t>：</a:t>
              </a:r>
              <a:endParaRPr lang="en-US" altLang="zh-CN" sz="2000" dirty="0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0757BB3D-AEC6-43CD-B3A3-3917CBFA18B6}"/>
                </a:ext>
              </a:extLst>
            </p:cNvPr>
            <p:cNvSpPr/>
            <p:nvPr/>
          </p:nvSpPr>
          <p:spPr bwMode="auto">
            <a:xfrm>
              <a:off x="5963740" y="2299668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3B361045-01D4-4A6F-A227-9ED43F32E35B}"/>
                  </a:ext>
                </a:extLst>
              </p:cNvPr>
              <p:cNvSpPr/>
              <p:nvPr/>
            </p:nvSpPr>
            <p:spPr>
              <a:xfrm>
                <a:off x="1667433" y="1422427"/>
                <a:ext cx="4572000" cy="77437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  <a:cs typeface="Times New Roman" panose="02020603050405020304" pitchFamily="18" charset="0"/>
                  </a:rPr>
                  <a:t>(11)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𝛽</m:t>
                    </m:r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  <a:cs typeface="Times New Roman" panose="02020603050405020304" pitchFamily="18" charset="0"/>
                  </a:rPr>
                  <a:t>.</a:t>
                </a:r>
                <a:endParaRPr lang="zh-CN" altLang="zh-CN" sz="2000" dirty="0">
                  <a:effectLst/>
                  <a:latin typeface="Calibri" panose="020F0502020204030204" pitchFamily="34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  <a:cs typeface="Times New Roman" panose="02020603050405020304" pitchFamily="18" charset="0"/>
                  </a:rPr>
                  <a:t>(12)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𝛾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𝛿</m:t>
                    </m:r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zh-CN" altLang="zh-CN" sz="2000" dirty="0">
                  <a:effectLst/>
                  <a:latin typeface="Calibri" panose="020F0502020204030204" pitchFamily="34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3B361045-01D4-4A6F-A227-9ED43F32E3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7433" y="1422427"/>
                <a:ext cx="4572000" cy="774379"/>
              </a:xfrm>
              <a:prstGeom prst="rect">
                <a:avLst/>
              </a:prstGeom>
              <a:blipFill>
                <a:blip r:embed="rId9"/>
                <a:stretch>
                  <a:fillRect t="-3150" b="-118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9BFBE6D9-3C32-4856-A1D5-1D8F6B195A67}"/>
                  </a:ext>
                </a:extLst>
              </p:cNvPr>
              <p:cNvSpPr/>
              <p:nvPr/>
            </p:nvSpPr>
            <p:spPr>
              <a:xfrm>
                <a:off x="545537" y="2336147"/>
                <a:ext cx="3743654" cy="3754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zh-CN" altLang="zh-CN" dirty="0">
                    <a:latin typeface="Calibri" panose="020F0502020204030204" pitchFamily="34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——如果雇员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r>
                  <a:rPr lang="zh-CN" altLang="zh-CN" dirty="0">
                    <a:latin typeface="Calibri" panose="020F0502020204030204" pitchFamily="34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选择</a:t>
                </a:r>
                <a:r>
                  <a:rPr lang="en-US" altLang="zh-CN" dirty="0">
                    <a:latin typeface="Calibri" panose="020F0502020204030204" pitchFamily="34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contract H</a:t>
                </a:r>
                <a:endParaRPr lang="zh-CN" altLang="zh-CN" sz="2000" dirty="0">
                  <a:effectLst/>
                  <a:latin typeface="Calibri" panose="020F0502020204030204" pitchFamily="34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9BFBE6D9-3C32-4856-A1D5-1D8F6B195A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537" y="2336147"/>
                <a:ext cx="3743654" cy="375424"/>
              </a:xfrm>
              <a:prstGeom prst="rect">
                <a:avLst/>
              </a:prstGeom>
              <a:blipFill>
                <a:blip r:embed="rId10"/>
                <a:stretch>
                  <a:fillRect t="-6452" r="-488" b="-241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ACCB533D-CE81-44DA-BD72-B66E233714B2}"/>
                  </a:ext>
                </a:extLst>
              </p:cNvPr>
              <p:cNvSpPr/>
              <p:nvPr/>
            </p:nvSpPr>
            <p:spPr>
              <a:xfrm>
                <a:off x="545537" y="2723267"/>
                <a:ext cx="3697166" cy="3754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zh-CN" altLang="zh-CN" dirty="0">
                    <a:latin typeface="Calibri" panose="020F0502020204030204" pitchFamily="34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——如果雇员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r>
                  <a:rPr lang="zh-CN" altLang="zh-CN" dirty="0">
                    <a:latin typeface="Calibri" panose="020F0502020204030204" pitchFamily="34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选择</a:t>
                </a:r>
                <a:r>
                  <a:rPr lang="en-US" altLang="zh-CN" dirty="0">
                    <a:latin typeface="Calibri" panose="020F0502020204030204" pitchFamily="34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contract L</a:t>
                </a:r>
                <a:endParaRPr lang="zh-CN" altLang="zh-CN" sz="2000" dirty="0">
                  <a:effectLst/>
                  <a:latin typeface="Calibri" panose="020F0502020204030204" pitchFamily="34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ACCB533D-CE81-44DA-BD72-B66E233714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537" y="2723267"/>
                <a:ext cx="3697166" cy="375424"/>
              </a:xfrm>
              <a:prstGeom prst="rect">
                <a:avLst/>
              </a:prstGeom>
              <a:blipFill>
                <a:blip r:embed="rId11"/>
                <a:stretch>
                  <a:fillRect t="-8197" r="-494" b="-262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7ABB9D5B-2E36-4B52-8A68-23FB59D8E609}"/>
                  </a:ext>
                </a:extLst>
              </p:cNvPr>
              <p:cNvSpPr/>
              <p:nvPr/>
            </p:nvSpPr>
            <p:spPr>
              <a:xfrm>
                <a:off x="545536" y="3077712"/>
                <a:ext cx="813092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CN" altLang="zh-CN" dirty="0">
                    <a:ea typeface="等线" panose="02010600030101010101" pitchFamily="2" charset="-122"/>
                    <a:cs typeface="Times New Roman" panose="02020603050405020304" pitchFamily="18" charset="0"/>
                  </a:rPr>
                  <a:t>——来自覆盖</a:t>
                </a:r>
                <a:r>
                  <a:rPr lang="en-US" altLang="zh-CN" dirty="0">
                    <a:ea typeface="等线" panose="02010600030101010101" pitchFamily="2" charset="-122"/>
                    <a:cs typeface="Times New Roman" panose="02020603050405020304" pitchFamily="18" charset="0"/>
                  </a:rPr>
                  <a:t>contract H</a:t>
                </a:r>
                <a:r>
                  <a:rPr lang="zh-CN" altLang="zh-CN" dirty="0">
                    <a:ea typeface="等线" panose="02010600030101010101" pitchFamily="2" charset="-122"/>
                    <a:cs typeface="Times New Roman" panose="02020603050405020304" pitchFamily="18" charset="0"/>
                  </a:rPr>
                  <a:t>而不是</a:t>
                </a:r>
                <a:r>
                  <a:rPr lang="en-US" altLang="zh-CN" dirty="0">
                    <a:ea typeface="等线" panose="02010600030101010101" pitchFamily="2" charset="-122"/>
                    <a:cs typeface="Times New Roman" panose="02020603050405020304" pitchFamily="18" charset="0"/>
                  </a:rPr>
                  <a:t>contract L</a:t>
                </a:r>
                <a:r>
                  <a:rPr lang="zh-CN" altLang="zh-CN" dirty="0">
                    <a:ea typeface="等线" panose="02010600030101010101" pitchFamily="2" charset="-122"/>
                    <a:cs typeface="Times New Roman" panose="02020603050405020304" pitchFamily="18" charset="0"/>
                  </a:rPr>
                  <a:t>的个人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r>
                  <a:rPr lang="zh-CN" altLang="zh-CN" dirty="0">
                    <a:ea typeface="等线" panose="02010600030101010101" pitchFamily="2" charset="-122"/>
                    <a:cs typeface="Times New Roman" panose="02020603050405020304" pitchFamily="18" charset="0"/>
                  </a:rPr>
                  <a:t>的保险公司可实现的增量成本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7ABB9D5B-2E36-4B52-8A68-23FB59D8E6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536" y="3077712"/>
                <a:ext cx="8130920" cy="369332"/>
              </a:xfrm>
              <a:prstGeom prst="rect">
                <a:avLst/>
              </a:prstGeom>
              <a:blipFill>
                <a:blip r:embed="rId12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B9D0C96A-8F9E-4253-A984-AFB813ACCE5F}"/>
                  </a:ext>
                </a:extLst>
              </p:cNvPr>
              <p:cNvSpPr/>
              <p:nvPr/>
            </p:nvSpPr>
            <p:spPr>
              <a:xfrm>
                <a:off x="545536" y="3486508"/>
                <a:ext cx="7914896" cy="3754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CN" altLang="zh-CN" dirty="0">
                    <a:latin typeface="Calibri" panose="020F0502020204030204" pitchFamily="34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——是雇员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𝑖</m:t>
                    </m:r>
                  </m:oMath>
                </a14:m>
                <a:r>
                  <a:rPr lang="zh-CN" altLang="zh-CN" dirty="0">
                    <a:latin typeface="Calibri" panose="020F0502020204030204" pitchFamily="34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购买</a:t>
                </a:r>
                <a:r>
                  <a:rPr lang="en-US" altLang="zh-CN" dirty="0">
                    <a:latin typeface="Calibri" panose="020F0502020204030204" pitchFamily="34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H(</a:t>
                </a:r>
                <a:r>
                  <a:rPr lang="zh-CN" altLang="zh-CN" dirty="0">
                    <a:latin typeface="Calibri" panose="020F0502020204030204" pitchFamily="34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而不是</a:t>
                </a:r>
                <a:r>
                  <a:rPr lang="en-US" altLang="zh-CN" dirty="0">
                    <a:latin typeface="Calibri" panose="020F0502020204030204" pitchFamily="34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L)</a:t>
                </a:r>
                <a:r>
                  <a:rPr lang="zh-CN" altLang="zh-CN" dirty="0">
                    <a:latin typeface="Calibri" panose="020F0502020204030204" pitchFamily="34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需要支付的增量年保费</a:t>
                </a:r>
                <a:endParaRPr lang="zh-CN" altLang="zh-CN" sz="2000" dirty="0">
                  <a:effectLst/>
                  <a:latin typeface="Calibri" panose="020F0502020204030204" pitchFamily="34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B9D0C96A-8F9E-4253-A984-AFB813ACCE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536" y="3486508"/>
                <a:ext cx="7914896" cy="375424"/>
              </a:xfrm>
              <a:prstGeom prst="rect">
                <a:avLst/>
              </a:prstGeom>
              <a:blipFill>
                <a:blip r:embed="rId13"/>
                <a:stretch>
                  <a:fillRect t="-8065" b="-241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>
            <a:extLst>
              <a:ext uri="{FF2B5EF4-FFF2-40B4-BE49-F238E27FC236}">
                <a16:creationId xmlns:a16="http://schemas.microsoft.com/office/drawing/2014/main" id="{6D16D6BA-C716-4F28-8CD1-58F5C826C66B}"/>
              </a:ext>
            </a:extLst>
          </p:cNvPr>
          <p:cNvSpPr/>
          <p:nvPr/>
        </p:nvSpPr>
        <p:spPr>
          <a:xfrm>
            <a:off x="545536" y="3813185"/>
            <a:ext cx="733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NewCenturySchlbk-Roman"/>
              </a:rPr>
              <a:t>Adjust the standard errors to allow for an arbitrary variance-covariance matrix within each state.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B208120-C18F-4640-8EAA-599E6ACB9A94}"/>
              </a:ext>
            </a:extLst>
          </p:cNvPr>
          <p:cNvSpPr/>
          <p:nvPr/>
        </p:nvSpPr>
        <p:spPr>
          <a:xfrm>
            <a:off x="535359" y="4361816"/>
            <a:ext cx="86086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The 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demand equation</a:t>
            </a:r>
            <a:r>
              <a:rPr lang="en-US" altLang="zh-CN" dirty="0"/>
              <a:t> is estimated 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on the entire sample</a:t>
            </a:r>
            <a:r>
              <a:rPr lang="en-US" altLang="zh-CN" dirty="0"/>
              <a:t>, whereas the 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(average) cost equation</a:t>
            </a:r>
            <a:r>
              <a:rPr lang="en-US" altLang="zh-CN" dirty="0"/>
              <a:t> is estimated 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on the sample of individuals who (endogenously) choose contract H</a:t>
            </a:r>
            <a:r>
              <a:rPr lang="en-US" altLang="zh-CN" dirty="0"/>
              <a:t>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2240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0" advClick="0">
        <p:wipe/>
      </p:transition>
    </mc:Choice>
    <mc:Fallback>
      <p:transition spd="slow" advClick="0">
        <p:wip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57" name="PA_淘宝店chenying0907 17"/>
          <p:cNvGrpSpPr/>
          <p:nvPr>
            <p:custDataLst>
              <p:tags r:id="rId1"/>
            </p:custDataLst>
          </p:nvPr>
        </p:nvGrpSpPr>
        <p:grpSpPr bwMode="auto">
          <a:xfrm>
            <a:off x="7385050" y="3088986"/>
            <a:ext cx="357188" cy="460517"/>
            <a:chOff x="0" y="0"/>
            <a:chExt cx="225" cy="290"/>
          </a:xfrm>
        </p:grpSpPr>
        <p:sp>
          <p:nvSpPr>
            <p:cNvPr id="35858" name="淘宝店chenying0907 18"/>
            <p:cNvSpPr/>
            <p:nvPr/>
          </p:nvSpPr>
          <p:spPr bwMode="auto">
            <a:xfrm>
              <a:off x="0" y="0"/>
              <a:ext cx="225" cy="290"/>
            </a:xfrm>
            <a:custGeom>
              <a:avLst/>
              <a:gdLst>
                <a:gd name="T0" fmla="*/ 21 w 95"/>
                <a:gd name="T1" fmla="*/ 112 h 123"/>
                <a:gd name="T2" fmla="*/ 11 w 95"/>
                <a:gd name="T3" fmla="*/ 112 h 123"/>
                <a:gd name="T4" fmla="*/ 11 w 95"/>
                <a:gd name="T5" fmla="*/ 10 h 123"/>
                <a:gd name="T6" fmla="*/ 90 w 95"/>
                <a:gd name="T7" fmla="*/ 10 h 123"/>
                <a:gd name="T8" fmla="*/ 95 w 95"/>
                <a:gd name="T9" fmla="*/ 5 h 123"/>
                <a:gd name="T10" fmla="*/ 90 w 95"/>
                <a:gd name="T11" fmla="*/ 0 h 123"/>
                <a:gd name="T12" fmla="*/ 5 w 95"/>
                <a:gd name="T13" fmla="*/ 0 h 123"/>
                <a:gd name="T14" fmla="*/ 0 w 95"/>
                <a:gd name="T15" fmla="*/ 5 h 123"/>
                <a:gd name="T16" fmla="*/ 0 w 95"/>
                <a:gd name="T17" fmla="*/ 118 h 123"/>
                <a:gd name="T18" fmla="*/ 5 w 95"/>
                <a:gd name="T19" fmla="*/ 123 h 123"/>
                <a:gd name="T20" fmla="*/ 21 w 95"/>
                <a:gd name="T21" fmla="*/ 123 h 123"/>
                <a:gd name="T22" fmla="*/ 26 w 95"/>
                <a:gd name="T23" fmla="*/ 118 h 123"/>
                <a:gd name="T24" fmla="*/ 21 w 95"/>
                <a:gd name="T25" fmla="*/ 11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21" y="112"/>
                  </a:moveTo>
                  <a:cubicBezTo>
                    <a:pt x="11" y="112"/>
                    <a:pt x="11" y="112"/>
                    <a:pt x="11" y="112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3" y="10"/>
                    <a:pt x="95" y="8"/>
                    <a:pt x="95" y="5"/>
                  </a:cubicBezTo>
                  <a:cubicBezTo>
                    <a:pt x="95" y="2"/>
                    <a:pt x="93" y="0"/>
                    <a:pt x="9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1"/>
                    <a:pt x="2" y="123"/>
                    <a:pt x="5" y="123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4" y="123"/>
                    <a:pt x="26" y="121"/>
                    <a:pt x="26" y="118"/>
                  </a:cubicBezTo>
                  <a:cubicBezTo>
                    <a:pt x="26" y="115"/>
                    <a:pt x="24" y="112"/>
                    <a:pt x="21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59" name="淘宝店chenying0907 19"/>
            <p:cNvSpPr/>
            <p:nvPr/>
          </p:nvSpPr>
          <p:spPr bwMode="auto">
            <a:xfrm>
              <a:off x="142" y="170"/>
              <a:ext cx="83" cy="120"/>
            </a:xfrm>
            <a:custGeom>
              <a:avLst/>
              <a:gdLst>
                <a:gd name="T0" fmla="*/ 30 w 35"/>
                <a:gd name="T1" fmla="*/ 0 h 51"/>
                <a:gd name="T2" fmla="*/ 25 w 35"/>
                <a:gd name="T3" fmla="*/ 5 h 51"/>
                <a:gd name="T4" fmla="*/ 25 w 35"/>
                <a:gd name="T5" fmla="*/ 40 h 51"/>
                <a:gd name="T6" fmla="*/ 5 w 35"/>
                <a:gd name="T7" fmla="*/ 40 h 51"/>
                <a:gd name="T8" fmla="*/ 0 w 35"/>
                <a:gd name="T9" fmla="*/ 46 h 51"/>
                <a:gd name="T10" fmla="*/ 5 w 35"/>
                <a:gd name="T11" fmla="*/ 51 h 51"/>
                <a:gd name="T12" fmla="*/ 30 w 35"/>
                <a:gd name="T13" fmla="*/ 51 h 51"/>
                <a:gd name="T14" fmla="*/ 34 w 35"/>
                <a:gd name="T15" fmla="*/ 49 h 51"/>
                <a:gd name="T16" fmla="*/ 35 w 35"/>
                <a:gd name="T17" fmla="*/ 46 h 51"/>
                <a:gd name="T18" fmla="*/ 35 w 35"/>
                <a:gd name="T19" fmla="*/ 5 h 51"/>
                <a:gd name="T20" fmla="*/ 30 w 35"/>
                <a:gd name="T2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51">
                  <a:moveTo>
                    <a:pt x="30" y="0"/>
                  </a:moveTo>
                  <a:cubicBezTo>
                    <a:pt x="27" y="0"/>
                    <a:pt x="25" y="2"/>
                    <a:pt x="25" y="5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2" y="40"/>
                    <a:pt x="0" y="43"/>
                    <a:pt x="0" y="46"/>
                  </a:cubicBezTo>
                  <a:cubicBezTo>
                    <a:pt x="0" y="49"/>
                    <a:pt x="2" y="51"/>
                    <a:pt x="5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2" y="51"/>
                    <a:pt x="33" y="50"/>
                    <a:pt x="34" y="49"/>
                  </a:cubicBezTo>
                  <a:cubicBezTo>
                    <a:pt x="35" y="48"/>
                    <a:pt x="35" y="47"/>
                    <a:pt x="35" y="46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2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0" name="淘宝店chenying0907 20"/>
            <p:cNvSpPr>
              <a:spLocks noEditPoints="1"/>
            </p:cNvSpPr>
            <p:nvPr/>
          </p:nvSpPr>
          <p:spPr bwMode="auto">
            <a:xfrm>
              <a:off x="81" y="59"/>
              <a:ext cx="141" cy="205"/>
            </a:xfrm>
            <a:custGeom>
              <a:avLst/>
              <a:gdLst>
                <a:gd name="T0" fmla="*/ 52 w 60"/>
                <a:gd name="T1" fmla="*/ 2 h 87"/>
                <a:gd name="T2" fmla="*/ 46 w 60"/>
                <a:gd name="T3" fmla="*/ 0 h 87"/>
                <a:gd name="T4" fmla="*/ 35 w 60"/>
                <a:gd name="T5" fmla="*/ 7 h 87"/>
                <a:gd name="T6" fmla="*/ 1 w 60"/>
                <a:gd name="T7" fmla="*/ 66 h 87"/>
                <a:gd name="T8" fmla="*/ 0 w 60"/>
                <a:gd name="T9" fmla="*/ 69 h 87"/>
                <a:gd name="T10" fmla="*/ 0 w 60"/>
                <a:gd name="T11" fmla="*/ 82 h 87"/>
                <a:gd name="T12" fmla="*/ 3 w 60"/>
                <a:gd name="T13" fmla="*/ 87 h 87"/>
                <a:gd name="T14" fmla="*/ 6 w 60"/>
                <a:gd name="T15" fmla="*/ 87 h 87"/>
                <a:gd name="T16" fmla="*/ 8 w 60"/>
                <a:gd name="T17" fmla="*/ 87 h 87"/>
                <a:gd name="T18" fmla="*/ 20 w 60"/>
                <a:gd name="T19" fmla="*/ 80 h 87"/>
                <a:gd name="T20" fmla="*/ 22 w 60"/>
                <a:gd name="T21" fmla="*/ 78 h 87"/>
                <a:gd name="T22" fmla="*/ 56 w 60"/>
                <a:gd name="T23" fmla="*/ 19 h 87"/>
                <a:gd name="T24" fmla="*/ 52 w 60"/>
                <a:gd name="T25" fmla="*/ 2 h 87"/>
                <a:gd name="T26" fmla="*/ 47 w 60"/>
                <a:gd name="T27" fmla="*/ 14 h 87"/>
                <a:gd name="T28" fmla="*/ 14 w 60"/>
                <a:gd name="T29" fmla="*/ 72 h 87"/>
                <a:gd name="T30" fmla="*/ 11 w 60"/>
                <a:gd name="T31" fmla="*/ 73 h 87"/>
                <a:gd name="T32" fmla="*/ 11 w 60"/>
                <a:gd name="T33" fmla="*/ 70 h 87"/>
                <a:gd name="T34" fmla="*/ 44 w 60"/>
                <a:gd name="T35" fmla="*/ 12 h 87"/>
                <a:gd name="T36" fmla="*/ 47 w 60"/>
                <a:gd name="T37" fmla="*/ 11 h 87"/>
                <a:gd name="T38" fmla="*/ 47 w 60"/>
                <a:gd name="T39" fmla="*/ 1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87">
                  <a:moveTo>
                    <a:pt x="52" y="2"/>
                  </a:moveTo>
                  <a:cubicBezTo>
                    <a:pt x="50" y="1"/>
                    <a:pt x="48" y="0"/>
                    <a:pt x="46" y="0"/>
                  </a:cubicBezTo>
                  <a:cubicBezTo>
                    <a:pt x="41" y="0"/>
                    <a:pt x="37" y="3"/>
                    <a:pt x="35" y="7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0" y="67"/>
                    <a:pt x="0" y="68"/>
                    <a:pt x="0" y="69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4"/>
                    <a:pt x="1" y="86"/>
                    <a:pt x="3" y="87"/>
                  </a:cubicBezTo>
                  <a:cubicBezTo>
                    <a:pt x="4" y="87"/>
                    <a:pt x="5" y="87"/>
                    <a:pt x="6" y="87"/>
                  </a:cubicBezTo>
                  <a:cubicBezTo>
                    <a:pt x="7" y="87"/>
                    <a:pt x="7" y="87"/>
                    <a:pt x="8" y="87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1" y="80"/>
                    <a:pt x="22" y="79"/>
                    <a:pt x="22" y="78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60" y="13"/>
                    <a:pt x="58" y="6"/>
                    <a:pt x="52" y="2"/>
                  </a:cubicBezTo>
                  <a:close/>
                  <a:moveTo>
                    <a:pt x="47" y="14"/>
                  </a:moveTo>
                  <a:cubicBezTo>
                    <a:pt x="14" y="72"/>
                    <a:pt x="14" y="72"/>
                    <a:pt x="14" y="72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1"/>
                    <a:pt x="46" y="11"/>
                    <a:pt x="47" y="11"/>
                  </a:cubicBezTo>
                  <a:cubicBezTo>
                    <a:pt x="47" y="12"/>
                    <a:pt x="48" y="13"/>
                    <a:pt x="47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1" name="淘宝店chenying0907 21"/>
            <p:cNvSpPr/>
            <p:nvPr/>
          </p:nvSpPr>
          <p:spPr bwMode="auto">
            <a:xfrm>
              <a:off x="41" y="83"/>
              <a:ext cx="89" cy="23"/>
            </a:xfrm>
            <a:custGeom>
              <a:avLst/>
              <a:gdLst>
                <a:gd name="T0" fmla="*/ 38 w 38"/>
                <a:gd name="T1" fmla="*/ 5 h 10"/>
                <a:gd name="T2" fmla="*/ 32 w 38"/>
                <a:gd name="T3" fmla="*/ 0 h 10"/>
                <a:gd name="T4" fmla="*/ 6 w 38"/>
                <a:gd name="T5" fmla="*/ 0 h 10"/>
                <a:gd name="T6" fmla="*/ 0 w 38"/>
                <a:gd name="T7" fmla="*/ 5 h 10"/>
                <a:gd name="T8" fmla="*/ 6 w 38"/>
                <a:gd name="T9" fmla="*/ 10 h 10"/>
                <a:gd name="T10" fmla="*/ 32 w 38"/>
                <a:gd name="T11" fmla="*/ 10 h 10"/>
                <a:gd name="T12" fmla="*/ 38 w 38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0">
                  <a:moveTo>
                    <a:pt x="38" y="5"/>
                  </a:moveTo>
                  <a:cubicBezTo>
                    <a:pt x="38" y="2"/>
                    <a:pt x="35" y="0"/>
                    <a:pt x="3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5" y="10"/>
                    <a:pt x="38" y="8"/>
                    <a:pt x="38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2" name="淘宝店chenying0907 22"/>
            <p:cNvSpPr/>
            <p:nvPr/>
          </p:nvSpPr>
          <p:spPr bwMode="auto">
            <a:xfrm>
              <a:off x="41" y="132"/>
              <a:ext cx="56" cy="24"/>
            </a:xfrm>
            <a:custGeom>
              <a:avLst/>
              <a:gdLst>
                <a:gd name="T0" fmla="*/ 6 w 24"/>
                <a:gd name="T1" fmla="*/ 0 h 10"/>
                <a:gd name="T2" fmla="*/ 0 w 24"/>
                <a:gd name="T3" fmla="*/ 5 h 10"/>
                <a:gd name="T4" fmla="*/ 6 w 24"/>
                <a:gd name="T5" fmla="*/ 10 h 10"/>
                <a:gd name="T6" fmla="*/ 19 w 24"/>
                <a:gd name="T7" fmla="*/ 10 h 10"/>
                <a:gd name="T8" fmla="*/ 24 w 24"/>
                <a:gd name="T9" fmla="*/ 5 h 10"/>
                <a:gd name="T10" fmla="*/ 19 w 24"/>
                <a:gd name="T11" fmla="*/ 0 h 10"/>
                <a:gd name="T12" fmla="*/ 6 w 2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0"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10"/>
                    <a:pt x="24" y="8"/>
                    <a:pt x="24" y="5"/>
                  </a:cubicBezTo>
                  <a:cubicBezTo>
                    <a:pt x="24" y="2"/>
                    <a:pt x="22" y="0"/>
                    <a:pt x="19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3" name="PA_淘宝店chenying0907 23"/>
          <p:cNvGrpSpPr/>
          <p:nvPr>
            <p:custDataLst>
              <p:tags r:id="rId2"/>
            </p:custDataLst>
          </p:nvPr>
        </p:nvGrpSpPr>
        <p:grpSpPr bwMode="auto">
          <a:xfrm>
            <a:off x="6661151" y="1734430"/>
            <a:ext cx="442913" cy="443049"/>
            <a:chOff x="0" y="0"/>
            <a:chExt cx="279" cy="279"/>
          </a:xfrm>
        </p:grpSpPr>
        <p:sp>
          <p:nvSpPr>
            <p:cNvPr id="35864" name="淘宝店chenying0907 24"/>
            <p:cNvSpPr>
              <a:spLocks noEditPoints="1"/>
            </p:cNvSpPr>
            <p:nvPr/>
          </p:nvSpPr>
          <p:spPr bwMode="auto">
            <a:xfrm>
              <a:off x="0" y="0"/>
              <a:ext cx="279" cy="279"/>
            </a:xfrm>
            <a:custGeom>
              <a:avLst/>
              <a:gdLst>
                <a:gd name="T0" fmla="*/ 114 w 118"/>
                <a:gd name="T1" fmla="*/ 46 h 118"/>
                <a:gd name="T2" fmla="*/ 103 w 118"/>
                <a:gd name="T3" fmla="*/ 38 h 118"/>
                <a:gd name="T4" fmla="*/ 107 w 118"/>
                <a:gd name="T5" fmla="*/ 24 h 118"/>
                <a:gd name="T6" fmla="*/ 89 w 118"/>
                <a:gd name="T7" fmla="*/ 11 h 118"/>
                <a:gd name="T8" fmla="*/ 76 w 118"/>
                <a:gd name="T9" fmla="*/ 13 h 118"/>
                <a:gd name="T10" fmla="*/ 68 w 118"/>
                <a:gd name="T11" fmla="*/ 1 h 118"/>
                <a:gd name="T12" fmla="*/ 46 w 118"/>
                <a:gd name="T13" fmla="*/ 4 h 118"/>
                <a:gd name="T14" fmla="*/ 39 w 118"/>
                <a:gd name="T15" fmla="*/ 15 h 118"/>
                <a:gd name="T16" fmla="*/ 24 w 118"/>
                <a:gd name="T17" fmla="*/ 11 h 118"/>
                <a:gd name="T18" fmla="*/ 11 w 118"/>
                <a:gd name="T19" fmla="*/ 29 h 118"/>
                <a:gd name="T20" fmla="*/ 14 w 118"/>
                <a:gd name="T21" fmla="*/ 43 h 118"/>
                <a:gd name="T22" fmla="*/ 1 w 118"/>
                <a:gd name="T23" fmla="*/ 50 h 118"/>
                <a:gd name="T24" fmla="*/ 1 w 118"/>
                <a:gd name="T25" fmla="*/ 68 h 118"/>
                <a:gd name="T26" fmla="*/ 14 w 118"/>
                <a:gd name="T27" fmla="*/ 75 h 118"/>
                <a:gd name="T28" fmla="*/ 11 w 118"/>
                <a:gd name="T29" fmla="*/ 89 h 118"/>
                <a:gd name="T30" fmla="*/ 24 w 118"/>
                <a:gd name="T31" fmla="*/ 106 h 118"/>
                <a:gd name="T32" fmla="*/ 39 w 118"/>
                <a:gd name="T33" fmla="*/ 103 h 118"/>
                <a:gd name="T34" fmla="*/ 46 w 118"/>
                <a:gd name="T35" fmla="*/ 114 h 118"/>
                <a:gd name="T36" fmla="*/ 59 w 118"/>
                <a:gd name="T37" fmla="*/ 118 h 118"/>
                <a:gd name="T38" fmla="*/ 72 w 118"/>
                <a:gd name="T39" fmla="*/ 114 h 118"/>
                <a:gd name="T40" fmla="*/ 80 w 118"/>
                <a:gd name="T41" fmla="*/ 103 h 118"/>
                <a:gd name="T42" fmla="*/ 94 w 118"/>
                <a:gd name="T43" fmla="*/ 106 h 118"/>
                <a:gd name="T44" fmla="*/ 107 w 118"/>
                <a:gd name="T45" fmla="*/ 89 h 118"/>
                <a:gd name="T46" fmla="*/ 105 w 118"/>
                <a:gd name="T47" fmla="*/ 75 h 118"/>
                <a:gd name="T48" fmla="*/ 118 w 118"/>
                <a:gd name="T49" fmla="*/ 68 h 118"/>
                <a:gd name="T50" fmla="*/ 118 w 118"/>
                <a:gd name="T51" fmla="*/ 50 h 118"/>
                <a:gd name="T52" fmla="*/ 99 w 118"/>
                <a:gd name="T53" fmla="*/ 66 h 118"/>
                <a:gd name="T54" fmla="*/ 93 w 118"/>
                <a:gd name="T55" fmla="*/ 77 h 118"/>
                <a:gd name="T56" fmla="*/ 97 w 118"/>
                <a:gd name="T57" fmla="*/ 90 h 118"/>
                <a:gd name="T58" fmla="*/ 82 w 118"/>
                <a:gd name="T59" fmla="*/ 92 h 118"/>
                <a:gd name="T60" fmla="*/ 70 w 118"/>
                <a:gd name="T61" fmla="*/ 96 h 118"/>
                <a:gd name="T62" fmla="*/ 64 w 118"/>
                <a:gd name="T63" fmla="*/ 107 h 118"/>
                <a:gd name="T64" fmla="*/ 52 w 118"/>
                <a:gd name="T65" fmla="*/ 99 h 118"/>
                <a:gd name="T66" fmla="*/ 41 w 118"/>
                <a:gd name="T67" fmla="*/ 93 h 118"/>
                <a:gd name="T68" fmla="*/ 28 w 118"/>
                <a:gd name="T69" fmla="*/ 96 h 118"/>
                <a:gd name="T70" fmla="*/ 26 w 118"/>
                <a:gd name="T71" fmla="*/ 82 h 118"/>
                <a:gd name="T72" fmla="*/ 23 w 118"/>
                <a:gd name="T73" fmla="*/ 70 h 118"/>
                <a:gd name="T74" fmla="*/ 11 w 118"/>
                <a:gd name="T75" fmla="*/ 63 h 118"/>
                <a:gd name="T76" fmla="*/ 11 w 118"/>
                <a:gd name="T77" fmla="*/ 54 h 118"/>
                <a:gd name="T78" fmla="*/ 23 w 118"/>
                <a:gd name="T79" fmla="*/ 48 h 118"/>
                <a:gd name="T80" fmla="*/ 26 w 118"/>
                <a:gd name="T81" fmla="*/ 36 h 118"/>
                <a:gd name="T82" fmla="*/ 28 w 118"/>
                <a:gd name="T83" fmla="*/ 21 h 118"/>
                <a:gd name="T84" fmla="*/ 41 w 118"/>
                <a:gd name="T85" fmla="*/ 25 h 118"/>
                <a:gd name="T86" fmla="*/ 52 w 118"/>
                <a:gd name="T87" fmla="*/ 19 h 118"/>
                <a:gd name="T88" fmla="*/ 64 w 118"/>
                <a:gd name="T89" fmla="*/ 10 h 118"/>
                <a:gd name="T90" fmla="*/ 70 w 118"/>
                <a:gd name="T91" fmla="*/ 22 h 118"/>
                <a:gd name="T92" fmla="*/ 82 w 118"/>
                <a:gd name="T93" fmla="*/ 25 h 118"/>
                <a:gd name="T94" fmla="*/ 97 w 118"/>
                <a:gd name="T95" fmla="*/ 28 h 118"/>
                <a:gd name="T96" fmla="*/ 93 w 118"/>
                <a:gd name="T97" fmla="*/ 41 h 118"/>
                <a:gd name="T98" fmla="*/ 99 w 118"/>
                <a:gd name="T99" fmla="*/ 51 h 118"/>
                <a:gd name="T100" fmla="*/ 108 w 118"/>
                <a:gd name="T101" fmla="*/ 5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8" h="118">
                  <a:moveTo>
                    <a:pt x="118" y="50"/>
                  </a:moveTo>
                  <a:cubicBezTo>
                    <a:pt x="117" y="48"/>
                    <a:pt x="116" y="46"/>
                    <a:pt x="114" y="46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4" y="41"/>
                    <a:pt x="104" y="39"/>
                    <a:pt x="103" y="38"/>
                  </a:cubicBezTo>
                  <a:cubicBezTo>
                    <a:pt x="107" y="29"/>
                    <a:pt x="107" y="29"/>
                    <a:pt x="107" y="29"/>
                  </a:cubicBezTo>
                  <a:cubicBezTo>
                    <a:pt x="108" y="27"/>
                    <a:pt x="108" y="25"/>
                    <a:pt x="107" y="24"/>
                  </a:cubicBezTo>
                  <a:cubicBezTo>
                    <a:pt x="103" y="19"/>
                    <a:pt x="99" y="15"/>
                    <a:pt x="94" y="11"/>
                  </a:cubicBezTo>
                  <a:cubicBezTo>
                    <a:pt x="93" y="10"/>
                    <a:pt x="91" y="10"/>
                    <a:pt x="89" y="11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79" y="14"/>
                    <a:pt x="77" y="14"/>
                    <a:pt x="76" y="13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2"/>
                    <a:pt x="70" y="1"/>
                    <a:pt x="68" y="1"/>
                  </a:cubicBezTo>
                  <a:cubicBezTo>
                    <a:pt x="62" y="0"/>
                    <a:pt x="57" y="0"/>
                    <a:pt x="50" y="1"/>
                  </a:cubicBezTo>
                  <a:cubicBezTo>
                    <a:pt x="49" y="1"/>
                    <a:pt x="47" y="2"/>
                    <a:pt x="46" y="4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2" y="14"/>
                    <a:pt x="40" y="14"/>
                    <a:pt x="39" y="15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8" y="10"/>
                    <a:pt x="26" y="10"/>
                    <a:pt x="24" y="11"/>
                  </a:cubicBezTo>
                  <a:cubicBezTo>
                    <a:pt x="20" y="15"/>
                    <a:pt x="15" y="19"/>
                    <a:pt x="12" y="24"/>
                  </a:cubicBezTo>
                  <a:cubicBezTo>
                    <a:pt x="11" y="25"/>
                    <a:pt x="11" y="27"/>
                    <a:pt x="11" y="2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5" y="39"/>
                    <a:pt x="14" y="41"/>
                    <a:pt x="14" y="43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3" y="46"/>
                    <a:pt x="1" y="48"/>
                    <a:pt x="1" y="50"/>
                  </a:cubicBezTo>
                  <a:cubicBezTo>
                    <a:pt x="1" y="53"/>
                    <a:pt x="0" y="56"/>
                    <a:pt x="0" y="59"/>
                  </a:cubicBezTo>
                  <a:cubicBezTo>
                    <a:pt x="0" y="62"/>
                    <a:pt x="1" y="64"/>
                    <a:pt x="1" y="68"/>
                  </a:cubicBezTo>
                  <a:cubicBezTo>
                    <a:pt x="1" y="70"/>
                    <a:pt x="3" y="71"/>
                    <a:pt x="4" y="72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7"/>
                    <a:pt x="15" y="78"/>
                    <a:pt x="16" y="80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11" y="90"/>
                    <a:pt x="11" y="92"/>
                    <a:pt x="12" y="94"/>
                  </a:cubicBezTo>
                  <a:cubicBezTo>
                    <a:pt x="15" y="99"/>
                    <a:pt x="20" y="103"/>
                    <a:pt x="24" y="106"/>
                  </a:cubicBezTo>
                  <a:cubicBezTo>
                    <a:pt x="26" y="107"/>
                    <a:pt x="28" y="108"/>
                    <a:pt x="30" y="107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40" y="103"/>
                    <a:pt x="42" y="104"/>
                    <a:pt x="43" y="10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7" y="116"/>
                    <a:pt x="49" y="117"/>
                    <a:pt x="50" y="117"/>
                  </a:cubicBezTo>
                  <a:cubicBezTo>
                    <a:pt x="54" y="118"/>
                    <a:pt x="57" y="118"/>
                    <a:pt x="59" y="118"/>
                  </a:cubicBezTo>
                  <a:cubicBezTo>
                    <a:pt x="62" y="118"/>
                    <a:pt x="65" y="118"/>
                    <a:pt x="68" y="117"/>
                  </a:cubicBezTo>
                  <a:cubicBezTo>
                    <a:pt x="70" y="117"/>
                    <a:pt x="72" y="116"/>
                    <a:pt x="72" y="114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77" y="104"/>
                    <a:pt x="79" y="103"/>
                    <a:pt x="80" y="103"/>
                  </a:cubicBezTo>
                  <a:cubicBezTo>
                    <a:pt x="89" y="107"/>
                    <a:pt x="89" y="107"/>
                    <a:pt x="89" y="107"/>
                  </a:cubicBezTo>
                  <a:cubicBezTo>
                    <a:pt x="91" y="108"/>
                    <a:pt x="93" y="107"/>
                    <a:pt x="94" y="106"/>
                  </a:cubicBezTo>
                  <a:cubicBezTo>
                    <a:pt x="99" y="103"/>
                    <a:pt x="103" y="99"/>
                    <a:pt x="107" y="94"/>
                  </a:cubicBezTo>
                  <a:cubicBezTo>
                    <a:pt x="108" y="92"/>
                    <a:pt x="108" y="90"/>
                    <a:pt x="107" y="8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4" y="78"/>
                    <a:pt x="104" y="77"/>
                    <a:pt x="105" y="75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6" y="71"/>
                    <a:pt x="117" y="70"/>
                    <a:pt x="118" y="68"/>
                  </a:cubicBezTo>
                  <a:cubicBezTo>
                    <a:pt x="118" y="64"/>
                    <a:pt x="118" y="62"/>
                    <a:pt x="118" y="59"/>
                  </a:cubicBezTo>
                  <a:cubicBezTo>
                    <a:pt x="118" y="56"/>
                    <a:pt x="118" y="53"/>
                    <a:pt x="118" y="50"/>
                  </a:cubicBezTo>
                  <a:close/>
                  <a:moveTo>
                    <a:pt x="108" y="63"/>
                  </a:moveTo>
                  <a:cubicBezTo>
                    <a:pt x="99" y="66"/>
                    <a:pt x="99" y="66"/>
                    <a:pt x="99" y="66"/>
                  </a:cubicBezTo>
                  <a:cubicBezTo>
                    <a:pt x="98" y="67"/>
                    <a:pt x="97" y="68"/>
                    <a:pt x="96" y="70"/>
                  </a:cubicBezTo>
                  <a:cubicBezTo>
                    <a:pt x="95" y="72"/>
                    <a:pt x="94" y="75"/>
                    <a:pt x="93" y="77"/>
                  </a:cubicBezTo>
                  <a:cubicBezTo>
                    <a:pt x="92" y="79"/>
                    <a:pt x="92" y="80"/>
                    <a:pt x="93" y="82"/>
                  </a:cubicBezTo>
                  <a:cubicBezTo>
                    <a:pt x="97" y="90"/>
                    <a:pt x="97" y="90"/>
                    <a:pt x="97" y="90"/>
                  </a:cubicBezTo>
                  <a:cubicBezTo>
                    <a:pt x="95" y="92"/>
                    <a:pt x="93" y="94"/>
                    <a:pt x="91" y="96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1" y="92"/>
                    <a:pt x="79" y="92"/>
                    <a:pt x="78" y="93"/>
                  </a:cubicBezTo>
                  <a:cubicBezTo>
                    <a:pt x="75" y="94"/>
                    <a:pt x="73" y="95"/>
                    <a:pt x="70" y="96"/>
                  </a:cubicBezTo>
                  <a:cubicBezTo>
                    <a:pt x="69" y="96"/>
                    <a:pt x="67" y="97"/>
                    <a:pt x="67" y="99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1" y="108"/>
                    <a:pt x="58" y="108"/>
                    <a:pt x="55" y="107"/>
                  </a:cubicBezTo>
                  <a:cubicBezTo>
                    <a:pt x="52" y="99"/>
                    <a:pt x="52" y="99"/>
                    <a:pt x="52" y="99"/>
                  </a:cubicBezTo>
                  <a:cubicBezTo>
                    <a:pt x="51" y="97"/>
                    <a:pt x="50" y="96"/>
                    <a:pt x="48" y="96"/>
                  </a:cubicBezTo>
                  <a:cubicBezTo>
                    <a:pt x="46" y="95"/>
                    <a:pt x="43" y="94"/>
                    <a:pt x="41" y="93"/>
                  </a:cubicBezTo>
                  <a:cubicBezTo>
                    <a:pt x="40" y="92"/>
                    <a:pt x="38" y="92"/>
                    <a:pt x="36" y="92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6" y="94"/>
                    <a:pt x="24" y="92"/>
                    <a:pt x="22" y="90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0"/>
                    <a:pt x="26" y="79"/>
                    <a:pt x="26" y="77"/>
                  </a:cubicBezTo>
                  <a:cubicBezTo>
                    <a:pt x="24" y="75"/>
                    <a:pt x="23" y="72"/>
                    <a:pt x="23" y="70"/>
                  </a:cubicBezTo>
                  <a:cubicBezTo>
                    <a:pt x="22" y="68"/>
                    <a:pt x="21" y="67"/>
                    <a:pt x="19" y="66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1" y="62"/>
                    <a:pt x="10" y="60"/>
                    <a:pt x="10" y="59"/>
                  </a:cubicBezTo>
                  <a:cubicBezTo>
                    <a:pt x="10" y="57"/>
                    <a:pt x="11" y="56"/>
                    <a:pt x="11" y="54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1" y="51"/>
                    <a:pt x="22" y="49"/>
                    <a:pt x="23" y="48"/>
                  </a:cubicBezTo>
                  <a:cubicBezTo>
                    <a:pt x="23" y="45"/>
                    <a:pt x="24" y="43"/>
                    <a:pt x="26" y="41"/>
                  </a:cubicBezTo>
                  <a:cubicBezTo>
                    <a:pt x="26" y="39"/>
                    <a:pt x="26" y="37"/>
                    <a:pt x="26" y="36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5"/>
                    <a:pt x="26" y="23"/>
                    <a:pt x="28" y="21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8" y="26"/>
                    <a:pt x="40" y="26"/>
                    <a:pt x="41" y="25"/>
                  </a:cubicBezTo>
                  <a:cubicBezTo>
                    <a:pt x="43" y="24"/>
                    <a:pt x="46" y="23"/>
                    <a:pt x="48" y="22"/>
                  </a:cubicBezTo>
                  <a:cubicBezTo>
                    <a:pt x="50" y="22"/>
                    <a:pt x="51" y="20"/>
                    <a:pt x="52" y="19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8" y="10"/>
                    <a:pt x="61" y="10"/>
                    <a:pt x="64" y="1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20"/>
                    <a:pt x="69" y="22"/>
                    <a:pt x="70" y="22"/>
                  </a:cubicBezTo>
                  <a:cubicBezTo>
                    <a:pt x="73" y="23"/>
                    <a:pt x="75" y="24"/>
                    <a:pt x="78" y="25"/>
                  </a:cubicBezTo>
                  <a:cubicBezTo>
                    <a:pt x="79" y="26"/>
                    <a:pt x="81" y="26"/>
                    <a:pt x="82" y="25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93" y="23"/>
                    <a:pt x="95" y="25"/>
                    <a:pt x="97" y="28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2" y="37"/>
                    <a:pt x="92" y="39"/>
                    <a:pt x="93" y="41"/>
                  </a:cubicBezTo>
                  <a:cubicBezTo>
                    <a:pt x="94" y="43"/>
                    <a:pt x="95" y="45"/>
                    <a:pt x="96" y="48"/>
                  </a:cubicBezTo>
                  <a:cubicBezTo>
                    <a:pt x="97" y="49"/>
                    <a:pt x="98" y="51"/>
                    <a:pt x="99" y="51"/>
                  </a:cubicBezTo>
                  <a:cubicBezTo>
                    <a:pt x="108" y="54"/>
                    <a:pt x="108" y="54"/>
                    <a:pt x="108" y="54"/>
                  </a:cubicBezTo>
                  <a:cubicBezTo>
                    <a:pt x="108" y="56"/>
                    <a:pt x="108" y="57"/>
                    <a:pt x="108" y="59"/>
                  </a:cubicBezTo>
                  <a:cubicBezTo>
                    <a:pt x="108" y="60"/>
                    <a:pt x="108" y="62"/>
                    <a:pt x="108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5" name="淘宝店chenying0907 25"/>
            <p:cNvSpPr>
              <a:spLocks noEditPoints="1"/>
            </p:cNvSpPr>
            <p:nvPr/>
          </p:nvSpPr>
          <p:spPr bwMode="auto">
            <a:xfrm>
              <a:off x="86" y="80"/>
              <a:ext cx="111" cy="111"/>
            </a:xfrm>
            <a:custGeom>
              <a:avLst/>
              <a:gdLst>
                <a:gd name="T0" fmla="*/ 23 w 47"/>
                <a:gd name="T1" fmla="*/ 0 h 47"/>
                <a:gd name="T2" fmla="*/ 0 w 47"/>
                <a:gd name="T3" fmla="*/ 24 h 47"/>
                <a:gd name="T4" fmla="*/ 23 w 47"/>
                <a:gd name="T5" fmla="*/ 47 h 47"/>
                <a:gd name="T6" fmla="*/ 47 w 47"/>
                <a:gd name="T7" fmla="*/ 24 h 47"/>
                <a:gd name="T8" fmla="*/ 23 w 47"/>
                <a:gd name="T9" fmla="*/ 0 h 47"/>
                <a:gd name="T10" fmla="*/ 23 w 47"/>
                <a:gd name="T11" fmla="*/ 37 h 47"/>
                <a:gd name="T12" fmla="*/ 10 w 47"/>
                <a:gd name="T13" fmla="*/ 24 h 47"/>
                <a:gd name="T14" fmla="*/ 23 w 47"/>
                <a:gd name="T15" fmla="*/ 10 h 47"/>
                <a:gd name="T16" fmla="*/ 37 w 47"/>
                <a:gd name="T17" fmla="*/ 24 h 47"/>
                <a:gd name="T18" fmla="*/ 23 w 47"/>
                <a:gd name="T19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23" y="37"/>
                  </a:moveTo>
                  <a:cubicBezTo>
                    <a:pt x="16" y="37"/>
                    <a:pt x="10" y="31"/>
                    <a:pt x="10" y="24"/>
                  </a:cubicBezTo>
                  <a:cubicBezTo>
                    <a:pt x="10" y="16"/>
                    <a:pt x="16" y="10"/>
                    <a:pt x="23" y="10"/>
                  </a:cubicBezTo>
                  <a:cubicBezTo>
                    <a:pt x="31" y="10"/>
                    <a:pt x="37" y="16"/>
                    <a:pt x="37" y="24"/>
                  </a:cubicBezTo>
                  <a:cubicBezTo>
                    <a:pt x="37" y="31"/>
                    <a:pt x="31" y="37"/>
                    <a:pt x="23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6" name="PA_淘宝店chenying0907 26"/>
          <p:cNvGrpSpPr/>
          <p:nvPr>
            <p:custDataLst>
              <p:tags r:id="rId3"/>
            </p:custDataLst>
          </p:nvPr>
        </p:nvGrpSpPr>
        <p:grpSpPr bwMode="auto">
          <a:xfrm>
            <a:off x="1344614" y="3092161"/>
            <a:ext cx="446087" cy="450989"/>
            <a:chOff x="0" y="0"/>
            <a:chExt cx="281" cy="284"/>
          </a:xfrm>
        </p:grpSpPr>
        <p:sp>
          <p:nvSpPr>
            <p:cNvPr id="35867" name="淘宝店chenying0907 27"/>
            <p:cNvSpPr/>
            <p:nvPr/>
          </p:nvSpPr>
          <p:spPr bwMode="auto">
            <a:xfrm>
              <a:off x="0" y="0"/>
              <a:ext cx="281" cy="206"/>
            </a:xfrm>
            <a:custGeom>
              <a:avLst/>
              <a:gdLst>
                <a:gd name="T0" fmla="*/ 91 w 119"/>
                <a:gd name="T1" fmla="*/ 32 h 87"/>
                <a:gd name="T2" fmla="*/ 86 w 119"/>
                <a:gd name="T3" fmla="*/ 32 h 87"/>
                <a:gd name="T4" fmla="*/ 86 w 119"/>
                <a:gd name="T5" fmla="*/ 30 h 87"/>
                <a:gd name="T6" fmla="*/ 56 w 119"/>
                <a:gd name="T7" fmla="*/ 0 h 87"/>
                <a:gd name="T8" fmla="*/ 27 w 119"/>
                <a:gd name="T9" fmla="*/ 25 h 87"/>
                <a:gd name="T10" fmla="*/ 19 w 119"/>
                <a:gd name="T11" fmla="*/ 26 h 87"/>
                <a:gd name="T12" fmla="*/ 19 w 119"/>
                <a:gd name="T13" fmla="*/ 26 h 87"/>
                <a:gd name="T14" fmla="*/ 7 w 119"/>
                <a:gd name="T15" fmla="*/ 43 h 87"/>
                <a:gd name="T16" fmla="*/ 9 w 119"/>
                <a:gd name="T17" fmla="*/ 52 h 87"/>
                <a:gd name="T18" fmla="*/ 0 w 119"/>
                <a:gd name="T19" fmla="*/ 68 h 87"/>
                <a:gd name="T20" fmla="*/ 19 w 119"/>
                <a:gd name="T21" fmla="*/ 87 h 87"/>
                <a:gd name="T22" fmla="*/ 39 w 119"/>
                <a:gd name="T23" fmla="*/ 87 h 87"/>
                <a:gd name="T24" fmla="*/ 44 w 119"/>
                <a:gd name="T25" fmla="*/ 81 h 87"/>
                <a:gd name="T26" fmla="*/ 39 w 119"/>
                <a:gd name="T27" fmla="*/ 76 h 87"/>
                <a:gd name="T28" fmla="*/ 19 w 119"/>
                <a:gd name="T29" fmla="*/ 76 h 87"/>
                <a:gd name="T30" fmla="*/ 10 w 119"/>
                <a:gd name="T31" fmla="*/ 68 h 87"/>
                <a:gd name="T32" fmla="*/ 18 w 119"/>
                <a:gd name="T33" fmla="*/ 59 h 87"/>
                <a:gd name="T34" fmla="*/ 22 w 119"/>
                <a:gd name="T35" fmla="*/ 55 h 87"/>
                <a:gd name="T36" fmla="*/ 20 w 119"/>
                <a:gd name="T37" fmla="*/ 50 h 87"/>
                <a:gd name="T38" fmla="*/ 17 w 119"/>
                <a:gd name="T39" fmla="*/ 43 h 87"/>
                <a:gd name="T40" fmla="*/ 22 w 119"/>
                <a:gd name="T41" fmla="*/ 35 h 87"/>
                <a:gd name="T42" fmla="*/ 22 w 119"/>
                <a:gd name="T43" fmla="*/ 35 h 87"/>
                <a:gd name="T44" fmla="*/ 30 w 119"/>
                <a:gd name="T45" fmla="*/ 36 h 87"/>
                <a:gd name="T46" fmla="*/ 35 w 119"/>
                <a:gd name="T47" fmla="*/ 36 h 87"/>
                <a:gd name="T48" fmla="*/ 37 w 119"/>
                <a:gd name="T49" fmla="*/ 31 h 87"/>
                <a:gd name="T50" fmla="*/ 37 w 119"/>
                <a:gd name="T51" fmla="*/ 30 h 87"/>
                <a:gd name="T52" fmla="*/ 37 w 119"/>
                <a:gd name="T53" fmla="*/ 30 h 87"/>
                <a:gd name="T54" fmla="*/ 56 w 119"/>
                <a:gd name="T55" fmla="*/ 11 h 87"/>
                <a:gd name="T56" fmla="*/ 75 w 119"/>
                <a:gd name="T57" fmla="*/ 30 h 87"/>
                <a:gd name="T58" fmla="*/ 73 w 119"/>
                <a:gd name="T59" fmla="*/ 40 h 87"/>
                <a:gd name="T60" fmla="*/ 74 w 119"/>
                <a:gd name="T61" fmla="*/ 46 h 87"/>
                <a:gd name="T62" fmla="*/ 80 w 119"/>
                <a:gd name="T63" fmla="*/ 46 h 87"/>
                <a:gd name="T64" fmla="*/ 91 w 119"/>
                <a:gd name="T65" fmla="*/ 42 h 87"/>
                <a:gd name="T66" fmla="*/ 108 w 119"/>
                <a:gd name="T67" fmla="*/ 59 h 87"/>
                <a:gd name="T68" fmla="*/ 91 w 119"/>
                <a:gd name="T69" fmla="*/ 76 h 87"/>
                <a:gd name="T70" fmla="*/ 80 w 119"/>
                <a:gd name="T71" fmla="*/ 76 h 87"/>
                <a:gd name="T72" fmla="*/ 75 w 119"/>
                <a:gd name="T73" fmla="*/ 81 h 87"/>
                <a:gd name="T74" fmla="*/ 80 w 119"/>
                <a:gd name="T75" fmla="*/ 87 h 87"/>
                <a:gd name="T76" fmla="*/ 91 w 119"/>
                <a:gd name="T77" fmla="*/ 87 h 87"/>
                <a:gd name="T78" fmla="*/ 119 w 119"/>
                <a:gd name="T79" fmla="*/ 59 h 87"/>
                <a:gd name="T80" fmla="*/ 91 w 119"/>
                <a:gd name="T81" fmla="*/ 3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9" h="87">
                  <a:moveTo>
                    <a:pt x="91" y="32"/>
                  </a:moveTo>
                  <a:cubicBezTo>
                    <a:pt x="89" y="32"/>
                    <a:pt x="87" y="32"/>
                    <a:pt x="86" y="32"/>
                  </a:cubicBezTo>
                  <a:cubicBezTo>
                    <a:pt x="86" y="31"/>
                    <a:pt x="86" y="31"/>
                    <a:pt x="86" y="30"/>
                  </a:cubicBezTo>
                  <a:cubicBezTo>
                    <a:pt x="86" y="13"/>
                    <a:pt x="72" y="0"/>
                    <a:pt x="56" y="0"/>
                  </a:cubicBezTo>
                  <a:cubicBezTo>
                    <a:pt x="42" y="0"/>
                    <a:pt x="30" y="11"/>
                    <a:pt x="27" y="25"/>
                  </a:cubicBezTo>
                  <a:cubicBezTo>
                    <a:pt x="24" y="24"/>
                    <a:pt x="21" y="25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1" y="29"/>
                    <a:pt x="7" y="36"/>
                    <a:pt x="7" y="43"/>
                  </a:cubicBezTo>
                  <a:cubicBezTo>
                    <a:pt x="7" y="46"/>
                    <a:pt x="7" y="49"/>
                    <a:pt x="9" y="52"/>
                  </a:cubicBezTo>
                  <a:cubicBezTo>
                    <a:pt x="3" y="55"/>
                    <a:pt x="0" y="61"/>
                    <a:pt x="0" y="68"/>
                  </a:cubicBezTo>
                  <a:cubicBezTo>
                    <a:pt x="0" y="78"/>
                    <a:pt x="8" y="87"/>
                    <a:pt x="19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41" y="87"/>
                    <a:pt x="44" y="84"/>
                    <a:pt x="44" y="81"/>
                  </a:cubicBezTo>
                  <a:cubicBezTo>
                    <a:pt x="44" y="79"/>
                    <a:pt x="41" y="76"/>
                    <a:pt x="39" y="76"/>
                  </a:cubicBezTo>
                  <a:cubicBezTo>
                    <a:pt x="19" y="76"/>
                    <a:pt x="19" y="76"/>
                    <a:pt x="19" y="76"/>
                  </a:cubicBezTo>
                  <a:cubicBezTo>
                    <a:pt x="14" y="76"/>
                    <a:pt x="10" y="72"/>
                    <a:pt x="10" y="68"/>
                  </a:cubicBezTo>
                  <a:cubicBezTo>
                    <a:pt x="10" y="63"/>
                    <a:pt x="13" y="60"/>
                    <a:pt x="18" y="59"/>
                  </a:cubicBezTo>
                  <a:cubicBezTo>
                    <a:pt x="20" y="59"/>
                    <a:pt x="21" y="57"/>
                    <a:pt x="22" y="55"/>
                  </a:cubicBezTo>
                  <a:cubicBezTo>
                    <a:pt x="22" y="53"/>
                    <a:pt x="22" y="51"/>
                    <a:pt x="20" y="50"/>
                  </a:cubicBezTo>
                  <a:cubicBezTo>
                    <a:pt x="18" y="48"/>
                    <a:pt x="17" y="46"/>
                    <a:pt x="17" y="43"/>
                  </a:cubicBezTo>
                  <a:cubicBezTo>
                    <a:pt x="17" y="40"/>
                    <a:pt x="19" y="37"/>
                    <a:pt x="22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5" y="34"/>
                    <a:pt x="27" y="35"/>
                    <a:pt x="30" y="36"/>
                  </a:cubicBezTo>
                  <a:cubicBezTo>
                    <a:pt x="31" y="37"/>
                    <a:pt x="33" y="37"/>
                    <a:pt x="35" y="36"/>
                  </a:cubicBezTo>
                  <a:cubicBezTo>
                    <a:pt x="37" y="35"/>
                    <a:pt x="37" y="33"/>
                    <a:pt x="37" y="31"/>
                  </a:cubicBezTo>
                  <a:cubicBezTo>
                    <a:pt x="37" y="31"/>
                    <a:pt x="37" y="30"/>
                    <a:pt x="37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19"/>
                    <a:pt x="46" y="11"/>
                    <a:pt x="56" y="11"/>
                  </a:cubicBezTo>
                  <a:cubicBezTo>
                    <a:pt x="67" y="11"/>
                    <a:pt x="75" y="19"/>
                    <a:pt x="75" y="30"/>
                  </a:cubicBezTo>
                  <a:cubicBezTo>
                    <a:pt x="75" y="33"/>
                    <a:pt x="74" y="36"/>
                    <a:pt x="73" y="40"/>
                  </a:cubicBezTo>
                  <a:cubicBezTo>
                    <a:pt x="71" y="42"/>
                    <a:pt x="72" y="44"/>
                    <a:pt x="74" y="46"/>
                  </a:cubicBezTo>
                  <a:cubicBezTo>
                    <a:pt x="75" y="48"/>
                    <a:pt x="78" y="48"/>
                    <a:pt x="80" y="46"/>
                  </a:cubicBezTo>
                  <a:cubicBezTo>
                    <a:pt x="82" y="44"/>
                    <a:pt x="86" y="42"/>
                    <a:pt x="91" y="42"/>
                  </a:cubicBezTo>
                  <a:cubicBezTo>
                    <a:pt x="101" y="42"/>
                    <a:pt x="108" y="50"/>
                    <a:pt x="108" y="59"/>
                  </a:cubicBezTo>
                  <a:cubicBezTo>
                    <a:pt x="108" y="69"/>
                    <a:pt x="101" y="76"/>
                    <a:pt x="9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77" y="76"/>
                    <a:pt x="75" y="79"/>
                    <a:pt x="75" y="81"/>
                  </a:cubicBezTo>
                  <a:cubicBezTo>
                    <a:pt x="75" y="84"/>
                    <a:pt x="77" y="87"/>
                    <a:pt x="80" y="87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106" y="87"/>
                    <a:pt x="119" y="74"/>
                    <a:pt x="119" y="59"/>
                  </a:cubicBezTo>
                  <a:cubicBezTo>
                    <a:pt x="119" y="44"/>
                    <a:pt x="106" y="32"/>
                    <a:pt x="91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8" name="淘宝店chenying0907 28"/>
            <p:cNvSpPr/>
            <p:nvPr/>
          </p:nvSpPr>
          <p:spPr bwMode="auto">
            <a:xfrm>
              <a:off x="85" y="116"/>
              <a:ext cx="108" cy="168"/>
            </a:xfrm>
            <a:custGeom>
              <a:avLst/>
              <a:gdLst>
                <a:gd name="T0" fmla="*/ 37 w 46"/>
                <a:gd name="T1" fmla="*/ 45 h 71"/>
                <a:gd name="T2" fmla="*/ 28 w 46"/>
                <a:gd name="T3" fmla="*/ 54 h 71"/>
                <a:gd name="T4" fmla="*/ 28 w 46"/>
                <a:gd name="T5" fmla="*/ 5 h 71"/>
                <a:gd name="T6" fmla="*/ 23 w 46"/>
                <a:gd name="T7" fmla="*/ 0 h 71"/>
                <a:gd name="T8" fmla="*/ 18 w 46"/>
                <a:gd name="T9" fmla="*/ 5 h 71"/>
                <a:gd name="T10" fmla="*/ 18 w 46"/>
                <a:gd name="T11" fmla="*/ 54 h 71"/>
                <a:gd name="T12" fmla="*/ 9 w 46"/>
                <a:gd name="T13" fmla="*/ 45 h 71"/>
                <a:gd name="T14" fmla="*/ 2 w 46"/>
                <a:gd name="T15" fmla="*/ 45 h 71"/>
                <a:gd name="T16" fmla="*/ 2 w 46"/>
                <a:gd name="T17" fmla="*/ 52 h 71"/>
                <a:gd name="T18" fmla="*/ 20 w 46"/>
                <a:gd name="T19" fmla="*/ 70 h 71"/>
                <a:gd name="T20" fmla="*/ 23 w 46"/>
                <a:gd name="T21" fmla="*/ 71 h 71"/>
                <a:gd name="T22" fmla="*/ 27 w 46"/>
                <a:gd name="T23" fmla="*/ 70 h 71"/>
                <a:gd name="T24" fmla="*/ 44 w 46"/>
                <a:gd name="T25" fmla="*/ 52 h 71"/>
                <a:gd name="T26" fmla="*/ 44 w 46"/>
                <a:gd name="T27" fmla="*/ 45 h 71"/>
                <a:gd name="T28" fmla="*/ 37 w 46"/>
                <a:gd name="T29" fmla="*/ 4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71">
                  <a:moveTo>
                    <a:pt x="37" y="45"/>
                  </a:moveTo>
                  <a:cubicBezTo>
                    <a:pt x="28" y="54"/>
                    <a:pt x="28" y="54"/>
                    <a:pt x="28" y="5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2"/>
                    <a:pt x="26" y="0"/>
                    <a:pt x="23" y="0"/>
                  </a:cubicBezTo>
                  <a:cubicBezTo>
                    <a:pt x="20" y="0"/>
                    <a:pt x="18" y="2"/>
                    <a:pt x="18" y="5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7" y="43"/>
                    <a:pt x="4" y="43"/>
                    <a:pt x="2" y="45"/>
                  </a:cubicBezTo>
                  <a:cubicBezTo>
                    <a:pt x="0" y="47"/>
                    <a:pt x="0" y="50"/>
                    <a:pt x="2" y="52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20" y="71"/>
                    <a:pt x="22" y="71"/>
                    <a:pt x="23" y="71"/>
                  </a:cubicBezTo>
                  <a:cubicBezTo>
                    <a:pt x="25" y="71"/>
                    <a:pt x="26" y="71"/>
                    <a:pt x="27" y="70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6" y="50"/>
                    <a:pt x="46" y="47"/>
                    <a:pt x="44" y="45"/>
                  </a:cubicBezTo>
                  <a:cubicBezTo>
                    <a:pt x="42" y="43"/>
                    <a:pt x="39" y="43"/>
                    <a:pt x="37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5" name="PA_淘宝店chenying0907 44"/>
          <p:cNvGrpSpPr/>
          <p:nvPr>
            <p:custDataLst>
              <p:tags r:id="rId4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46" name="淘宝店chenying0907 37"/>
            <p:cNvSpPr/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淘宝店chenying0907 38"/>
            <p:cNvSpPr/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淘宝店chenying0907 39"/>
            <p:cNvSpPr/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9" name="PA_文本框 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5359" y="184337"/>
            <a:ext cx="86086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i="1" dirty="0"/>
              <a:t>IV.C. Empirical Strategy and Relationship with the Theoretical Framework</a:t>
            </a:r>
            <a:endParaRPr lang="en-US" altLang="zh-CN" sz="20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0B348EA2-800D-4F92-8FC8-5C7916BF0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083" y="502838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02C2049-D3B9-4552-8284-C43D2C8585DE}"/>
              </a:ext>
            </a:extLst>
          </p:cNvPr>
          <p:cNvSpPr/>
          <p:nvPr/>
        </p:nvSpPr>
        <p:spPr>
          <a:xfrm>
            <a:off x="521817" y="525862"/>
            <a:ext cx="6863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/>
              <a:t>Baseline Estimating Equations</a:t>
            </a:r>
            <a:endParaRPr lang="zh-CN" altLang="en-US" dirty="0"/>
          </a:p>
        </p:txBody>
      </p:sp>
      <p:sp>
        <p:nvSpPr>
          <p:cNvPr id="26" name="矩形 7">
            <a:extLst>
              <a:ext uri="{FF2B5EF4-FFF2-40B4-BE49-F238E27FC236}">
                <a16:creationId xmlns:a16="http://schemas.microsoft.com/office/drawing/2014/main" id="{D8ECB340-0E31-4902-9A7F-DDD10EF10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502495"/>
            <a:ext cx="2057400" cy="65087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2EFE82AF-D45E-49B6-B0D3-2A95120E3ACF}"/>
              </a:ext>
            </a:extLst>
          </p:cNvPr>
          <p:cNvGrpSpPr/>
          <p:nvPr/>
        </p:nvGrpSpPr>
        <p:grpSpPr>
          <a:xfrm>
            <a:off x="456050" y="984500"/>
            <a:ext cx="8767258" cy="677108"/>
            <a:chOff x="5963740" y="2180924"/>
            <a:chExt cx="8144187" cy="677108"/>
          </a:xfrm>
        </p:grpSpPr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885C5699-8F89-4C1D-A5E3-A70C277D9E77}"/>
                </a:ext>
              </a:extLst>
            </p:cNvPr>
            <p:cNvSpPr txBox="1"/>
            <p:nvPr/>
          </p:nvSpPr>
          <p:spPr>
            <a:xfrm>
              <a:off x="6111084" y="2180924"/>
              <a:ext cx="799684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OLS——assuming that the demand and cost curves are each linear in prices.</a:t>
              </a:r>
            </a:p>
            <a:p>
              <a:r>
                <a:rPr lang="en-US" altLang="zh-CN" sz="2000" dirty="0"/>
                <a:t>Estimate</a:t>
              </a:r>
              <a:r>
                <a:rPr lang="zh-CN" altLang="en-US" sz="2000" dirty="0"/>
                <a:t>：</a:t>
              </a:r>
              <a:endParaRPr lang="en-US" altLang="zh-CN" sz="2000" dirty="0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0757BB3D-AEC6-43CD-B3A3-3917CBFA18B6}"/>
                </a:ext>
              </a:extLst>
            </p:cNvPr>
            <p:cNvSpPr/>
            <p:nvPr/>
          </p:nvSpPr>
          <p:spPr bwMode="auto">
            <a:xfrm>
              <a:off x="5963740" y="2299668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3B361045-01D4-4A6F-A227-9ED43F32E35B}"/>
                  </a:ext>
                </a:extLst>
              </p:cNvPr>
              <p:cNvSpPr/>
              <p:nvPr/>
            </p:nvSpPr>
            <p:spPr>
              <a:xfrm>
                <a:off x="1667433" y="1422427"/>
                <a:ext cx="4572000" cy="77437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  <a:cs typeface="Times New Roman" panose="02020603050405020304" pitchFamily="18" charset="0"/>
                  </a:rPr>
                  <a:t>(11)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𝛽</m:t>
                    </m:r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  <a:cs typeface="Times New Roman" panose="02020603050405020304" pitchFamily="18" charset="0"/>
                  </a:rPr>
                  <a:t>.</a:t>
                </a:r>
                <a:endParaRPr lang="zh-CN" altLang="zh-CN" sz="2000" dirty="0">
                  <a:effectLst/>
                  <a:latin typeface="Calibri" panose="020F0502020204030204" pitchFamily="34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  <a:cs typeface="Times New Roman" panose="02020603050405020304" pitchFamily="18" charset="0"/>
                  </a:rPr>
                  <a:t>(12)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𝛾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𝛿</m:t>
                    </m:r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zh-CN" altLang="zh-CN" sz="2000" dirty="0">
                  <a:effectLst/>
                  <a:latin typeface="Calibri" panose="020F0502020204030204" pitchFamily="34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3B361045-01D4-4A6F-A227-9ED43F32E3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7433" y="1422427"/>
                <a:ext cx="4572000" cy="774379"/>
              </a:xfrm>
              <a:prstGeom prst="rect">
                <a:avLst/>
              </a:prstGeom>
              <a:blipFill>
                <a:blip r:embed="rId8"/>
                <a:stretch>
                  <a:fillRect t="-3150" b="-118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49AE4B88-5353-4060-9C79-EA4B68A6CF48}"/>
              </a:ext>
            </a:extLst>
          </p:cNvPr>
          <p:cNvSpPr/>
          <p:nvPr/>
        </p:nvSpPr>
        <p:spPr>
          <a:xfrm>
            <a:off x="590464" y="2350322"/>
            <a:ext cx="8608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Using the point estimates from the above regressions, we can construct our predicted demand and average cost curves and other estimates of interest.(</a:t>
            </a:r>
            <a:r>
              <a:rPr lang="zh-CN" altLang="en-US" dirty="0"/>
              <a:t>根据点估计，构建函数</a:t>
            </a:r>
            <a:r>
              <a:rPr lang="en-US" altLang="zh-CN" dirty="0"/>
              <a:t>)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480AF9E-B048-4B90-8DCE-207A82472C38}"/>
              </a:ext>
            </a:extLst>
          </p:cNvPr>
          <p:cNvSpPr/>
          <p:nvPr/>
        </p:nvSpPr>
        <p:spPr>
          <a:xfrm>
            <a:off x="611560" y="3028541"/>
            <a:ext cx="1840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NewCenturySchlbk-Roman"/>
              </a:rPr>
              <a:t>The marginal cost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580C82AA-0BAE-4AB9-A819-74BD956862C3}"/>
                  </a:ext>
                </a:extLst>
              </p:cNvPr>
              <p:cNvSpPr/>
              <p:nvPr/>
            </p:nvSpPr>
            <p:spPr>
              <a:xfrm>
                <a:off x="522426" y="3461070"/>
                <a:ext cx="7938006" cy="569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  <a:cs typeface="Times New Roman" panose="02020603050405020304" pitchFamily="18" charset="0"/>
                  </a:rPr>
                  <a:t>(13)  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𝑀𝐶</m:t>
                    </m:r>
                    <m:d>
                      <m:d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𝛽</m:t>
                        </m:r>
                      </m:den>
                    </m:f>
                    <m:d>
                      <m:d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d>
                              <m:d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𝛼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𝛾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𝛿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</m:e>
                            </m:d>
                          </m:num>
                          <m:den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den>
                        </m:f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𝛽</m:t>
                        </m:r>
                      </m:den>
                    </m:f>
                    <m:d>
                      <m:d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𝛼𝛿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𝛾𝛽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𝛽𝛿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𝛼𝛿</m:t>
                        </m:r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𝛽</m:t>
                        </m:r>
                      </m:den>
                    </m:f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𝛾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+2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𝛿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zh-CN" altLang="zh-CN" sz="2000" dirty="0">
                  <a:effectLst/>
                  <a:latin typeface="Calibri" panose="020F0502020204030204" pitchFamily="34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580C82AA-0BAE-4AB9-A819-74BD956862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426" y="3461070"/>
                <a:ext cx="7938006" cy="569964"/>
              </a:xfrm>
              <a:prstGeom prst="rect">
                <a:avLst/>
              </a:prstGeom>
              <a:blipFill>
                <a:blip r:embed="rId9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A15ED950-7A21-4F51-8DE5-23AAD53BE32C}"/>
                  </a:ext>
                </a:extLst>
              </p:cNvPr>
              <p:cNvSpPr/>
              <p:nvPr/>
            </p:nvSpPr>
            <p:spPr>
              <a:xfrm>
                <a:off x="863958" y="4036898"/>
                <a:ext cx="7560840" cy="10562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zh-CN" altLang="en-US" dirty="0">
                    <a:ea typeface="等线" panose="02010600030101010101" pitchFamily="2" charset="-122"/>
                    <a:cs typeface="Times New Roman" panose="02020603050405020304" pitchFamily="18" charset="0"/>
                  </a:rPr>
                  <a:t>计算方法：将</a:t>
                </a:r>
                <a:r>
                  <a:rPr lang="en-US" altLang="zh-CN" i="1" dirty="0">
                    <a:ea typeface="等线" panose="02010600030101010101" pitchFamily="2" charset="-122"/>
                    <a:cs typeface="Times New Roman" panose="02020603050405020304" pitchFamily="18" charset="0"/>
                  </a:rPr>
                  <a:t>D(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𝑝</m:t>
                    </m:r>
                  </m:oMath>
                </a14:m>
                <a:r>
                  <a:rPr lang="en-US" altLang="zh-CN" i="1" dirty="0">
                    <a:ea typeface="等线" panose="02010600030101010101" pitchFamily="2" charset="-122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𝛽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𝑝</m:t>
                    </m:r>
                    <m:r>
                      <a:rPr lang="zh-CN" altLang="en-US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和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en-US" altLang="zh-CN" i="1" dirty="0">
                    <a:ea typeface="等线" panose="02010600030101010101" pitchFamily="2" charset="-122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𝑝</m:t>
                    </m:r>
                  </m:oMath>
                </a14:m>
                <a:r>
                  <a:rPr lang="en-US" altLang="zh-CN" i="1" dirty="0">
                    <a:ea typeface="等线" panose="02010600030101010101" pitchFamily="2" charset="-122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𝛾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𝛾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𝑝</m:t>
                    </m:r>
                  </m:oMath>
                </a14:m>
                <a:r>
                  <a:rPr lang="zh-CN" altLang="en-US" i="1" dirty="0">
                    <a:latin typeface="Calibri" panose="020F0502020204030204" pitchFamily="34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代入</a:t>
                </a:r>
                <a:endParaRPr lang="zh-CN" altLang="zh-CN" i="1" dirty="0">
                  <a:latin typeface="Calibri" panose="020F0502020204030204" pitchFamily="34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  <a:cs typeface="Times New Roman" panose="02020603050405020304" pitchFamily="18" charset="0"/>
                  </a:rPr>
                  <a:t>(10)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MC</m:t>
                    </m:r>
                    <m:d>
                      <m:dPr>
                        <m:ctrlPr>
                          <a:rPr lang="zh-CN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𝑇𝐶</m:t>
                        </m:r>
                        <m:d>
                          <m:dPr>
                            <m:ctrlPr>
                              <a:rPr lang="zh-CN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e>
                        </m:d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𝐷</m:t>
                        </m:r>
                        <m:d>
                          <m:dPr>
                            <m:ctrlPr>
                              <a:rPr lang="zh-CN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e>
                        </m:d>
                      </m:den>
                    </m:f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𝜕</m:t>
                        </m:r>
                        <m:d>
                          <m:dPr>
                            <m:ctrlPr>
                              <a:rPr lang="zh-CN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𝐴𝐶</m:t>
                            </m:r>
                            <m:d>
                              <m:d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</m:e>
                            </m:d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∙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𝐷</m:t>
                            </m:r>
                            <m:d>
                              <m:d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</m:d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𝐷</m:t>
                        </m:r>
                        <m:d>
                          <m:dPr>
                            <m:ctrlPr>
                              <a:rPr lang="zh-CN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e>
                        </m:d>
                      </m:den>
                    </m:f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𝜕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  <m:d>
                                  <m:dPr>
                                    <m:ctrlPr>
                                      <a:rPr lang="zh-CN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𝑝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𝜕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  <m:f>
                      <m:f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𝜕</m:t>
                        </m:r>
                        <m:d>
                          <m:dPr>
                            <m:ctrlPr>
                              <a:rPr lang="zh-CN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𝐴𝐶</m:t>
                            </m:r>
                            <m:d>
                              <m:d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</m:e>
                            </m:d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∙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𝐷</m:t>
                            </m:r>
                            <m:d>
                              <m:d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</m:d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𝑝</m:t>
                        </m:r>
                      </m:den>
                    </m:f>
                    <m:r>
                      <a:rPr lang="en-US" altLang="zh-CN" smtClean="0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.</m:t>
                    </m:r>
                    <m:r>
                      <a:rPr lang="zh-CN" altLang="en-US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求导</m:t>
                    </m:r>
                  </m:oMath>
                </a14:m>
                <a:endParaRPr lang="en-US" altLang="zh-CN" i="1" dirty="0">
                  <a:latin typeface="Cambria Math" panose="020405030504060302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A15ED950-7A21-4F51-8DE5-23AAD53BE3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958" y="4036898"/>
                <a:ext cx="7560840" cy="1056251"/>
              </a:xfrm>
              <a:prstGeom prst="rect">
                <a:avLst/>
              </a:prstGeom>
              <a:blipFill>
                <a:blip r:embed="rId10"/>
                <a:stretch>
                  <a:fillRect l="-726" t="-23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7383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0" advClick="0">
        <p:wipe/>
      </p:transition>
    </mc:Choice>
    <mc:Fallback>
      <p:transition spd="slow" advClick="0">
        <p:wip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57" name="PA_淘宝店chenying0907 17"/>
          <p:cNvGrpSpPr/>
          <p:nvPr>
            <p:custDataLst>
              <p:tags r:id="rId1"/>
            </p:custDataLst>
          </p:nvPr>
        </p:nvGrpSpPr>
        <p:grpSpPr bwMode="auto">
          <a:xfrm>
            <a:off x="7385050" y="3088986"/>
            <a:ext cx="357188" cy="460517"/>
            <a:chOff x="0" y="0"/>
            <a:chExt cx="225" cy="290"/>
          </a:xfrm>
        </p:grpSpPr>
        <p:sp>
          <p:nvSpPr>
            <p:cNvPr id="35858" name="淘宝店chenying0907 18"/>
            <p:cNvSpPr/>
            <p:nvPr/>
          </p:nvSpPr>
          <p:spPr bwMode="auto">
            <a:xfrm>
              <a:off x="0" y="0"/>
              <a:ext cx="225" cy="290"/>
            </a:xfrm>
            <a:custGeom>
              <a:avLst/>
              <a:gdLst>
                <a:gd name="T0" fmla="*/ 21 w 95"/>
                <a:gd name="T1" fmla="*/ 112 h 123"/>
                <a:gd name="T2" fmla="*/ 11 w 95"/>
                <a:gd name="T3" fmla="*/ 112 h 123"/>
                <a:gd name="T4" fmla="*/ 11 w 95"/>
                <a:gd name="T5" fmla="*/ 10 h 123"/>
                <a:gd name="T6" fmla="*/ 90 w 95"/>
                <a:gd name="T7" fmla="*/ 10 h 123"/>
                <a:gd name="T8" fmla="*/ 95 w 95"/>
                <a:gd name="T9" fmla="*/ 5 h 123"/>
                <a:gd name="T10" fmla="*/ 90 w 95"/>
                <a:gd name="T11" fmla="*/ 0 h 123"/>
                <a:gd name="T12" fmla="*/ 5 w 95"/>
                <a:gd name="T13" fmla="*/ 0 h 123"/>
                <a:gd name="T14" fmla="*/ 0 w 95"/>
                <a:gd name="T15" fmla="*/ 5 h 123"/>
                <a:gd name="T16" fmla="*/ 0 w 95"/>
                <a:gd name="T17" fmla="*/ 118 h 123"/>
                <a:gd name="T18" fmla="*/ 5 w 95"/>
                <a:gd name="T19" fmla="*/ 123 h 123"/>
                <a:gd name="T20" fmla="*/ 21 w 95"/>
                <a:gd name="T21" fmla="*/ 123 h 123"/>
                <a:gd name="T22" fmla="*/ 26 w 95"/>
                <a:gd name="T23" fmla="*/ 118 h 123"/>
                <a:gd name="T24" fmla="*/ 21 w 95"/>
                <a:gd name="T25" fmla="*/ 11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21" y="112"/>
                  </a:moveTo>
                  <a:cubicBezTo>
                    <a:pt x="11" y="112"/>
                    <a:pt x="11" y="112"/>
                    <a:pt x="11" y="112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3" y="10"/>
                    <a:pt x="95" y="8"/>
                    <a:pt x="95" y="5"/>
                  </a:cubicBezTo>
                  <a:cubicBezTo>
                    <a:pt x="95" y="2"/>
                    <a:pt x="93" y="0"/>
                    <a:pt x="9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1"/>
                    <a:pt x="2" y="123"/>
                    <a:pt x="5" y="123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4" y="123"/>
                    <a:pt x="26" y="121"/>
                    <a:pt x="26" y="118"/>
                  </a:cubicBezTo>
                  <a:cubicBezTo>
                    <a:pt x="26" y="115"/>
                    <a:pt x="24" y="112"/>
                    <a:pt x="21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59" name="淘宝店chenying0907 19"/>
            <p:cNvSpPr/>
            <p:nvPr/>
          </p:nvSpPr>
          <p:spPr bwMode="auto">
            <a:xfrm>
              <a:off x="142" y="170"/>
              <a:ext cx="83" cy="120"/>
            </a:xfrm>
            <a:custGeom>
              <a:avLst/>
              <a:gdLst>
                <a:gd name="T0" fmla="*/ 30 w 35"/>
                <a:gd name="T1" fmla="*/ 0 h 51"/>
                <a:gd name="T2" fmla="*/ 25 w 35"/>
                <a:gd name="T3" fmla="*/ 5 h 51"/>
                <a:gd name="T4" fmla="*/ 25 w 35"/>
                <a:gd name="T5" fmla="*/ 40 h 51"/>
                <a:gd name="T6" fmla="*/ 5 w 35"/>
                <a:gd name="T7" fmla="*/ 40 h 51"/>
                <a:gd name="T8" fmla="*/ 0 w 35"/>
                <a:gd name="T9" fmla="*/ 46 h 51"/>
                <a:gd name="T10" fmla="*/ 5 w 35"/>
                <a:gd name="T11" fmla="*/ 51 h 51"/>
                <a:gd name="T12" fmla="*/ 30 w 35"/>
                <a:gd name="T13" fmla="*/ 51 h 51"/>
                <a:gd name="T14" fmla="*/ 34 w 35"/>
                <a:gd name="T15" fmla="*/ 49 h 51"/>
                <a:gd name="T16" fmla="*/ 35 w 35"/>
                <a:gd name="T17" fmla="*/ 46 h 51"/>
                <a:gd name="T18" fmla="*/ 35 w 35"/>
                <a:gd name="T19" fmla="*/ 5 h 51"/>
                <a:gd name="T20" fmla="*/ 30 w 35"/>
                <a:gd name="T2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51">
                  <a:moveTo>
                    <a:pt x="30" y="0"/>
                  </a:moveTo>
                  <a:cubicBezTo>
                    <a:pt x="27" y="0"/>
                    <a:pt x="25" y="2"/>
                    <a:pt x="25" y="5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2" y="40"/>
                    <a:pt x="0" y="43"/>
                    <a:pt x="0" y="46"/>
                  </a:cubicBezTo>
                  <a:cubicBezTo>
                    <a:pt x="0" y="49"/>
                    <a:pt x="2" y="51"/>
                    <a:pt x="5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2" y="51"/>
                    <a:pt x="33" y="50"/>
                    <a:pt x="34" y="49"/>
                  </a:cubicBezTo>
                  <a:cubicBezTo>
                    <a:pt x="35" y="48"/>
                    <a:pt x="35" y="47"/>
                    <a:pt x="35" y="46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2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0" name="淘宝店chenying0907 20"/>
            <p:cNvSpPr>
              <a:spLocks noEditPoints="1"/>
            </p:cNvSpPr>
            <p:nvPr/>
          </p:nvSpPr>
          <p:spPr bwMode="auto">
            <a:xfrm>
              <a:off x="81" y="59"/>
              <a:ext cx="141" cy="205"/>
            </a:xfrm>
            <a:custGeom>
              <a:avLst/>
              <a:gdLst>
                <a:gd name="T0" fmla="*/ 52 w 60"/>
                <a:gd name="T1" fmla="*/ 2 h 87"/>
                <a:gd name="T2" fmla="*/ 46 w 60"/>
                <a:gd name="T3" fmla="*/ 0 h 87"/>
                <a:gd name="T4" fmla="*/ 35 w 60"/>
                <a:gd name="T5" fmla="*/ 7 h 87"/>
                <a:gd name="T6" fmla="*/ 1 w 60"/>
                <a:gd name="T7" fmla="*/ 66 h 87"/>
                <a:gd name="T8" fmla="*/ 0 w 60"/>
                <a:gd name="T9" fmla="*/ 69 h 87"/>
                <a:gd name="T10" fmla="*/ 0 w 60"/>
                <a:gd name="T11" fmla="*/ 82 h 87"/>
                <a:gd name="T12" fmla="*/ 3 w 60"/>
                <a:gd name="T13" fmla="*/ 87 h 87"/>
                <a:gd name="T14" fmla="*/ 6 w 60"/>
                <a:gd name="T15" fmla="*/ 87 h 87"/>
                <a:gd name="T16" fmla="*/ 8 w 60"/>
                <a:gd name="T17" fmla="*/ 87 h 87"/>
                <a:gd name="T18" fmla="*/ 20 w 60"/>
                <a:gd name="T19" fmla="*/ 80 h 87"/>
                <a:gd name="T20" fmla="*/ 22 w 60"/>
                <a:gd name="T21" fmla="*/ 78 h 87"/>
                <a:gd name="T22" fmla="*/ 56 w 60"/>
                <a:gd name="T23" fmla="*/ 19 h 87"/>
                <a:gd name="T24" fmla="*/ 52 w 60"/>
                <a:gd name="T25" fmla="*/ 2 h 87"/>
                <a:gd name="T26" fmla="*/ 47 w 60"/>
                <a:gd name="T27" fmla="*/ 14 h 87"/>
                <a:gd name="T28" fmla="*/ 14 w 60"/>
                <a:gd name="T29" fmla="*/ 72 h 87"/>
                <a:gd name="T30" fmla="*/ 11 w 60"/>
                <a:gd name="T31" fmla="*/ 73 h 87"/>
                <a:gd name="T32" fmla="*/ 11 w 60"/>
                <a:gd name="T33" fmla="*/ 70 h 87"/>
                <a:gd name="T34" fmla="*/ 44 w 60"/>
                <a:gd name="T35" fmla="*/ 12 h 87"/>
                <a:gd name="T36" fmla="*/ 47 w 60"/>
                <a:gd name="T37" fmla="*/ 11 h 87"/>
                <a:gd name="T38" fmla="*/ 47 w 60"/>
                <a:gd name="T39" fmla="*/ 1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87">
                  <a:moveTo>
                    <a:pt x="52" y="2"/>
                  </a:moveTo>
                  <a:cubicBezTo>
                    <a:pt x="50" y="1"/>
                    <a:pt x="48" y="0"/>
                    <a:pt x="46" y="0"/>
                  </a:cubicBezTo>
                  <a:cubicBezTo>
                    <a:pt x="41" y="0"/>
                    <a:pt x="37" y="3"/>
                    <a:pt x="35" y="7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0" y="67"/>
                    <a:pt x="0" y="68"/>
                    <a:pt x="0" y="69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4"/>
                    <a:pt x="1" y="86"/>
                    <a:pt x="3" y="87"/>
                  </a:cubicBezTo>
                  <a:cubicBezTo>
                    <a:pt x="4" y="87"/>
                    <a:pt x="5" y="87"/>
                    <a:pt x="6" y="87"/>
                  </a:cubicBezTo>
                  <a:cubicBezTo>
                    <a:pt x="7" y="87"/>
                    <a:pt x="7" y="87"/>
                    <a:pt x="8" y="87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1" y="80"/>
                    <a:pt x="22" y="79"/>
                    <a:pt x="22" y="78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60" y="13"/>
                    <a:pt x="58" y="6"/>
                    <a:pt x="52" y="2"/>
                  </a:cubicBezTo>
                  <a:close/>
                  <a:moveTo>
                    <a:pt x="47" y="14"/>
                  </a:moveTo>
                  <a:cubicBezTo>
                    <a:pt x="14" y="72"/>
                    <a:pt x="14" y="72"/>
                    <a:pt x="14" y="72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1"/>
                    <a:pt x="46" y="11"/>
                    <a:pt x="47" y="11"/>
                  </a:cubicBezTo>
                  <a:cubicBezTo>
                    <a:pt x="47" y="12"/>
                    <a:pt x="48" y="13"/>
                    <a:pt x="47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1" name="淘宝店chenying0907 21"/>
            <p:cNvSpPr/>
            <p:nvPr/>
          </p:nvSpPr>
          <p:spPr bwMode="auto">
            <a:xfrm>
              <a:off x="41" y="83"/>
              <a:ext cx="89" cy="23"/>
            </a:xfrm>
            <a:custGeom>
              <a:avLst/>
              <a:gdLst>
                <a:gd name="T0" fmla="*/ 38 w 38"/>
                <a:gd name="T1" fmla="*/ 5 h 10"/>
                <a:gd name="T2" fmla="*/ 32 w 38"/>
                <a:gd name="T3" fmla="*/ 0 h 10"/>
                <a:gd name="T4" fmla="*/ 6 w 38"/>
                <a:gd name="T5" fmla="*/ 0 h 10"/>
                <a:gd name="T6" fmla="*/ 0 w 38"/>
                <a:gd name="T7" fmla="*/ 5 h 10"/>
                <a:gd name="T8" fmla="*/ 6 w 38"/>
                <a:gd name="T9" fmla="*/ 10 h 10"/>
                <a:gd name="T10" fmla="*/ 32 w 38"/>
                <a:gd name="T11" fmla="*/ 10 h 10"/>
                <a:gd name="T12" fmla="*/ 38 w 38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0">
                  <a:moveTo>
                    <a:pt x="38" y="5"/>
                  </a:moveTo>
                  <a:cubicBezTo>
                    <a:pt x="38" y="2"/>
                    <a:pt x="35" y="0"/>
                    <a:pt x="3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5" y="10"/>
                    <a:pt x="38" y="8"/>
                    <a:pt x="38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2" name="淘宝店chenying0907 22"/>
            <p:cNvSpPr/>
            <p:nvPr/>
          </p:nvSpPr>
          <p:spPr bwMode="auto">
            <a:xfrm>
              <a:off x="41" y="132"/>
              <a:ext cx="56" cy="24"/>
            </a:xfrm>
            <a:custGeom>
              <a:avLst/>
              <a:gdLst>
                <a:gd name="T0" fmla="*/ 6 w 24"/>
                <a:gd name="T1" fmla="*/ 0 h 10"/>
                <a:gd name="T2" fmla="*/ 0 w 24"/>
                <a:gd name="T3" fmla="*/ 5 h 10"/>
                <a:gd name="T4" fmla="*/ 6 w 24"/>
                <a:gd name="T5" fmla="*/ 10 h 10"/>
                <a:gd name="T6" fmla="*/ 19 w 24"/>
                <a:gd name="T7" fmla="*/ 10 h 10"/>
                <a:gd name="T8" fmla="*/ 24 w 24"/>
                <a:gd name="T9" fmla="*/ 5 h 10"/>
                <a:gd name="T10" fmla="*/ 19 w 24"/>
                <a:gd name="T11" fmla="*/ 0 h 10"/>
                <a:gd name="T12" fmla="*/ 6 w 2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0"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10"/>
                    <a:pt x="24" y="8"/>
                    <a:pt x="24" y="5"/>
                  </a:cubicBezTo>
                  <a:cubicBezTo>
                    <a:pt x="24" y="2"/>
                    <a:pt x="22" y="0"/>
                    <a:pt x="19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3" name="PA_淘宝店chenying0907 23"/>
          <p:cNvGrpSpPr/>
          <p:nvPr>
            <p:custDataLst>
              <p:tags r:id="rId2"/>
            </p:custDataLst>
          </p:nvPr>
        </p:nvGrpSpPr>
        <p:grpSpPr bwMode="auto">
          <a:xfrm>
            <a:off x="6661151" y="1734430"/>
            <a:ext cx="442913" cy="443049"/>
            <a:chOff x="0" y="0"/>
            <a:chExt cx="279" cy="279"/>
          </a:xfrm>
        </p:grpSpPr>
        <p:sp>
          <p:nvSpPr>
            <p:cNvPr id="35864" name="淘宝店chenying0907 24"/>
            <p:cNvSpPr>
              <a:spLocks noEditPoints="1"/>
            </p:cNvSpPr>
            <p:nvPr/>
          </p:nvSpPr>
          <p:spPr bwMode="auto">
            <a:xfrm>
              <a:off x="0" y="0"/>
              <a:ext cx="279" cy="279"/>
            </a:xfrm>
            <a:custGeom>
              <a:avLst/>
              <a:gdLst>
                <a:gd name="T0" fmla="*/ 114 w 118"/>
                <a:gd name="T1" fmla="*/ 46 h 118"/>
                <a:gd name="T2" fmla="*/ 103 w 118"/>
                <a:gd name="T3" fmla="*/ 38 h 118"/>
                <a:gd name="T4" fmla="*/ 107 w 118"/>
                <a:gd name="T5" fmla="*/ 24 h 118"/>
                <a:gd name="T6" fmla="*/ 89 w 118"/>
                <a:gd name="T7" fmla="*/ 11 h 118"/>
                <a:gd name="T8" fmla="*/ 76 w 118"/>
                <a:gd name="T9" fmla="*/ 13 h 118"/>
                <a:gd name="T10" fmla="*/ 68 w 118"/>
                <a:gd name="T11" fmla="*/ 1 h 118"/>
                <a:gd name="T12" fmla="*/ 46 w 118"/>
                <a:gd name="T13" fmla="*/ 4 h 118"/>
                <a:gd name="T14" fmla="*/ 39 w 118"/>
                <a:gd name="T15" fmla="*/ 15 h 118"/>
                <a:gd name="T16" fmla="*/ 24 w 118"/>
                <a:gd name="T17" fmla="*/ 11 h 118"/>
                <a:gd name="T18" fmla="*/ 11 w 118"/>
                <a:gd name="T19" fmla="*/ 29 h 118"/>
                <a:gd name="T20" fmla="*/ 14 w 118"/>
                <a:gd name="T21" fmla="*/ 43 h 118"/>
                <a:gd name="T22" fmla="*/ 1 w 118"/>
                <a:gd name="T23" fmla="*/ 50 h 118"/>
                <a:gd name="T24" fmla="*/ 1 w 118"/>
                <a:gd name="T25" fmla="*/ 68 h 118"/>
                <a:gd name="T26" fmla="*/ 14 w 118"/>
                <a:gd name="T27" fmla="*/ 75 h 118"/>
                <a:gd name="T28" fmla="*/ 11 w 118"/>
                <a:gd name="T29" fmla="*/ 89 h 118"/>
                <a:gd name="T30" fmla="*/ 24 w 118"/>
                <a:gd name="T31" fmla="*/ 106 h 118"/>
                <a:gd name="T32" fmla="*/ 39 w 118"/>
                <a:gd name="T33" fmla="*/ 103 h 118"/>
                <a:gd name="T34" fmla="*/ 46 w 118"/>
                <a:gd name="T35" fmla="*/ 114 h 118"/>
                <a:gd name="T36" fmla="*/ 59 w 118"/>
                <a:gd name="T37" fmla="*/ 118 h 118"/>
                <a:gd name="T38" fmla="*/ 72 w 118"/>
                <a:gd name="T39" fmla="*/ 114 h 118"/>
                <a:gd name="T40" fmla="*/ 80 w 118"/>
                <a:gd name="T41" fmla="*/ 103 h 118"/>
                <a:gd name="T42" fmla="*/ 94 w 118"/>
                <a:gd name="T43" fmla="*/ 106 h 118"/>
                <a:gd name="T44" fmla="*/ 107 w 118"/>
                <a:gd name="T45" fmla="*/ 89 h 118"/>
                <a:gd name="T46" fmla="*/ 105 w 118"/>
                <a:gd name="T47" fmla="*/ 75 h 118"/>
                <a:gd name="T48" fmla="*/ 118 w 118"/>
                <a:gd name="T49" fmla="*/ 68 h 118"/>
                <a:gd name="T50" fmla="*/ 118 w 118"/>
                <a:gd name="T51" fmla="*/ 50 h 118"/>
                <a:gd name="T52" fmla="*/ 99 w 118"/>
                <a:gd name="T53" fmla="*/ 66 h 118"/>
                <a:gd name="T54" fmla="*/ 93 w 118"/>
                <a:gd name="T55" fmla="*/ 77 h 118"/>
                <a:gd name="T56" fmla="*/ 97 w 118"/>
                <a:gd name="T57" fmla="*/ 90 h 118"/>
                <a:gd name="T58" fmla="*/ 82 w 118"/>
                <a:gd name="T59" fmla="*/ 92 h 118"/>
                <a:gd name="T60" fmla="*/ 70 w 118"/>
                <a:gd name="T61" fmla="*/ 96 h 118"/>
                <a:gd name="T62" fmla="*/ 64 w 118"/>
                <a:gd name="T63" fmla="*/ 107 h 118"/>
                <a:gd name="T64" fmla="*/ 52 w 118"/>
                <a:gd name="T65" fmla="*/ 99 h 118"/>
                <a:gd name="T66" fmla="*/ 41 w 118"/>
                <a:gd name="T67" fmla="*/ 93 h 118"/>
                <a:gd name="T68" fmla="*/ 28 w 118"/>
                <a:gd name="T69" fmla="*/ 96 h 118"/>
                <a:gd name="T70" fmla="*/ 26 w 118"/>
                <a:gd name="T71" fmla="*/ 82 h 118"/>
                <a:gd name="T72" fmla="*/ 23 w 118"/>
                <a:gd name="T73" fmla="*/ 70 h 118"/>
                <a:gd name="T74" fmla="*/ 11 w 118"/>
                <a:gd name="T75" fmla="*/ 63 h 118"/>
                <a:gd name="T76" fmla="*/ 11 w 118"/>
                <a:gd name="T77" fmla="*/ 54 h 118"/>
                <a:gd name="T78" fmla="*/ 23 w 118"/>
                <a:gd name="T79" fmla="*/ 48 h 118"/>
                <a:gd name="T80" fmla="*/ 26 w 118"/>
                <a:gd name="T81" fmla="*/ 36 h 118"/>
                <a:gd name="T82" fmla="*/ 28 w 118"/>
                <a:gd name="T83" fmla="*/ 21 h 118"/>
                <a:gd name="T84" fmla="*/ 41 w 118"/>
                <a:gd name="T85" fmla="*/ 25 h 118"/>
                <a:gd name="T86" fmla="*/ 52 w 118"/>
                <a:gd name="T87" fmla="*/ 19 h 118"/>
                <a:gd name="T88" fmla="*/ 64 w 118"/>
                <a:gd name="T89" fmla="*/ 10 h 118"/>
                <a:gd name="T90" fmla="*/ 70 w 118"/>
                <a:gd name="T91" fmla="*/ 22 h 118"/>
                <a:gd name="T92" fmla="*/ 82 w 118"/>
                <a:gd name="T93" fmla="*/ 25 h 118"/>
                <a:gd name="T94" fmla="*/ 97 w 118"/>
                <a:gd name="T95" fmla="*/ 28 h 118"/>
                <a:gd name="T96" fmla="*/ 93 w 118"/>
                <a:gd name="T97" fmla="*/ 41 h 118"/>
                <a:gd name="T98" fmla="*/ 99 w 118"/>
                <a:gd name="T99" fmla="*/ 51 h 118"/>
                <a:gd name="T100" fmla="*/ 108 w 118"/>
                <a:gd name="T101" fmla="*/ 5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8" h="118">
                  <a:moveTo>
                    <a:pt x="118" y="50"/>
                  </a:moveTo>
                  <a:cubicBezTo>
                    <a:pt x="117" y="48"/>
                    <a:pt x="116" y="46"/>
                    <a:pt x="114" y="46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4" y="41"/>
                    <a:pt x="104" y="39"/>
                    <a:pt x="103" y="38"/>
                  </a:cubicBezTo>
                  <a:cubicBezTo>
                    <a:pt x="107" y="29"/>
                    <a:pt x="107" y="29"/>
                    <a:pt x="107" y="29"/>
                  </a:cubicBezTo>
                  <a:cubicBezTo>
                    <a:pt x="108" y="27"/>
                    <a:pt x="108" y="25"/>
                    <a:pt x="107" y="24"/>
                  </a:cubicBezTo>
                  <a:cubicBezTo>
                    <a:pt x="103" y="19"/>
                    <a:pt x="99" y="15"/>
                    <a:pt x="94" y="11"/>
                  </a:cubicBezTo>
                  <a:cubicBezTo>
                    <a:pt x="93" y="10"/>
                    <a:pt x="91" y="10"/>
                    <a:pt x="89" y="11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79" y="14"/>
                    <a:pt x="77" y="14"/>
                    <a:pt x="76" y="13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2"/>
                    <a:pt x="70" y="1"/>
                    <a:pt x="68" y="1"/>
                  </a:cubicBezTo>
                  <a:cubicBezTo>
                    <a:pt x="62" y="0"/>
                    <a:pt x="57" y="0"/>
                    <a:pt x="50" y="1"/>
                  </a:cubicBezTo>
                  <a:cubicBezTo>
                    <a:pt x="49" y="1"/>
                    <a:pt x="47" y="2"/>
                    <a:pt x="46" y="4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2" y="14"/>
                    <a:pt x="40" y="14"/>
                    <a:pt x="39" y="15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8" y="10"/>
                    <a:pt x="26" y="10"/>
                    <a:pt x="24" y="11"/>
                  </a:cubicBezTo>
                  <a:cubicBezTo>
                    <a:pt x="20" y="15"/>
                    <a:pt x="15" y="19"/>
                    <a:pt x="12" y="24"/>
                  </a:cubicBezTo>
                  <a:cubicBezTo>
                    <a:pt x="11" y="25"/>
                    <a:pt x="11" y="27"/>
                    <a:pt x="11" y="2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5" y="39"/>
                    <a:pt x="14" y="41"/>
                    <a:pt x="14" y="43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3" y="46"/>
                    <a:pt x="1" y="48"/>
                    <a:pt x="1" y="50"/>
                  </a:cubicBezTo>
                  <a:cubicBezTo>
                    <a:pt x="1" y="53"/>
                    <a:pt x="0" y="56"/>
                    <a:pt x="0" y="59"/>
                  </a:cubicBezTo>
                  <a:cubicBezTo>
                    <a:pt x="0" y="62"/>
                    <a:pt x="1" y="64"/>
                    <a:pt x="1" y="68"/>
                  </a:cubicBezTo>
                  <a:cubicBezTo>
                    <a:pt x="1" y="70"/>
                    <a:pt x="3" y="71"/>
                    <a:pt x="4" y="72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7"/>
                    <a:pt x="15" y="78"/>
                    <a:pt x="16" y="80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11" y="90"/>
                    <a:pt x="11" y="92"/>
                    <a:pt x="12" y="94"/>
                  </a:cubicBezTo>
                  <a:cubicBezTo>
                    <a:pt x="15" y="99"/>
                    <a:pt x="20" y="103"/>
                    <a:pt x="24" y="106"/>
                  </a:cubicBezTo>
                  <a:cubicBezTo>
                    <a:pt x="26" y="107"/>
                    <a:pt x="28" y="108"/>
                    <a:pt x="30" y="107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40" y="103"/>
                    <a:pt x="42" y="104"/>
                    <a:pt x="43" y="10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7" y="116"/>
                    <a:pt x="49" y="117"/>
                    <a:pt x="50" y="117"/>
                  </a:cubicBezTo>
                  <a:cubicBezTo>
                    <a:pt x="54" y="118"/>
                    <a:pt x="57" y="118"/>
                    <a:pt x="59" y="118"/>
                  </a:cubicBezTo>
                  <a:cubicBezTo>
                    <a:pt x="62" y="118"/>
                    <a:pt x="65" y="118"/>
                    <a:pt x="68" y="117"/>
                  </a:cubicBezTo>
                  <a:cubicBezTo>
                    <a:pt x="70" y="117"/>
                    <a:pt x="72" y="116"/>
                    <a:pt x="72" y="114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77" y="104"/>
                    <a:pt x="79" y="103"/>
                    <a:pt x="80" y="103"/>
                  </a:cubicBezTo>
                  <a:cubicBezTo>
                    <a:pt x="89" y="107"/>
                    <a:pt x="89" y="107"/>
                    <a:pt x="89" y="107"/>
                  </a:cubicBezTo>
                  <a:cubicBezTo>
                    <a:pt x="91" y="108"/>
                    <a:pt x="93" y="107"/>
                    <a:pt x="94" y="106"/>
                  </a:cubicBezTo>
                  <a:cubicBezTo>
                    <a:pt x="99" y="103"/>
                    <a:pt x="103" y="99"/>
                    <a:pt x="107" y="94"/>
                  </a:cubicBezTo>
                  <a:cubicBezTo>
                    <a:pt x="108" y="92"/>
                    <a:pt x="108" y="90"/>
                    <a:pt x="107" y="8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4" y="78"/>
                    <a:pt x="104" y="77"/>
                    <a:pt x="105" y="75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6" y="71"/>
                    <a:pt x="117" y="70"/>
                    <a:pt x="118" y="68"/>
                  </a:cubicBezTo>
                  <a:cubicBezTo>
                    <a:pt x="118" y="64"/>
                    <a:pt x="118" y="62"/>
                    <a:pt x="118" y="59"/>
                  </a:cubicBezTo>
                  <a:cubicBezTo>
                    <a:pt x="118" y="56"/>
                    <a:pt x="118" y="53"/>
                    <a:pt x="118" y="50"/>
                  </a:cubicBezTo>
                  <a:close/>
                  <a:moveTo>
                    <a:pt x="108" y="63"/>
                  </a:moveTo>
                  <a:cubicBezTo>
                    <a:pt x="99" y="66"/>
                    <a:pt x="99" y="66"/>
                    <a:pt x="99" y="66"/>
                  </a:cubicBezTo>
                  <a:cubicBezTo>
                    <a:pt x="98" y="67"/>
                    <a:pt x="97" y="68"/>
                    <a:pt x="96" y="70"/>
                  </a:cubicBezTo>
                  <a:cubicBezTo>
                    <a:pt x="95" y="72"/>
                    <a:pt x="94" y="75"/>
                    <a:pt x="93" y="77"/>
                  </a:cubicBezTo>
                  <a:cubicBezTo>
                    <a:pt x="92" y="79"/>
                    <a:pt x="92" y="80"/>
                    <a:pt x="93" y="82"/>
                  </a:cubicBezTo>
                  <a:cubicBezTo>
                    <a:pt x="97" y="90"/>
                    <a:pt x="97" y="90"/>
                    <a:pt x="97" y="90"/>
                  </a:cubicBezTo>
                  <a:cubicBezTo>
                    <a:pt x="95" y="92"/>
                    <a:pt x="93" y="94"/>
                    <a:pt x="91" y="96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1" y="92"/>
                    <a:pt x="79" y="92"/>
                    <a:pt x="78" y="93"/>
                  </a:cubicBezTo>
                  <a:cubicBezTo>
                    <a:pt x="75" y="94"/>
                    <a:pt x="73" y="95"/>
                    <a:pt x="70" y="96"/>
                  </a:cubicBezTo>
                  <a:cubicBezTo>
                    <a:pt x="69" y="96"/>
                    <a:pt x="67" y="97"/>
                    <a:pt x="67" y="99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1" y="108"/>
                    <a:pt x="58" y="108"/>
                    <a:pt x="55" y="107"/>
                  </a:cubicBezTo>
                  <a:cubicBezTo>
                    <a:pt x="52" y="99"/>
                    <a:pt x="52" y="99"/>
                    <a:pt x="52" y="99"/>
                  </a:cubicBezTo>
                  <a:cubicBezTo>
                    <a:pt x="51" y="97"/>
                    <a:pt x="50" y="96"/>
                    <a:pt x="48" y="96"/>
                  </a:cubicBezTo>
                  <a:cubicBezTo>
                    <a:pt x="46" y="95"/>
                    <a:pt x="43" y="94"/>
                    <a:pt x="41" y="93"/>
                  </a:cubicBezTo>
                  <a:cubicBezTo>
                    <a:pt x="40" y="92"/>
                    <a:pt x="38" y="92"/>
                    <a:pt x="36" y="92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6" y="94"/>
                    <a:pt x="24" y="92"/>
                    <a:pt x="22" y="90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0"/>
                    <a:pt x="26" y="79"/>
                    <a:pt x="26" y="77"/>
                  </a:cubicBezTo>
                  <a:cubicBezTo>
                    <a:pt x="24" y="75"/>
                    <a:pt x="23" y="72"/>
                    <a:pt x="23" y="70"/>
                  </a:cubicBezTo>
                  <a:cubicBezTo>
                    <a:pt x="22" y="68"/>
                    <a:pt x="21" y="67"/>
                    <a:pt x="19" y="66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1" y="62"/>
                    <a:pt x="10" y="60"/>
                    <a:pt x="10" y="59"/>
                  </a:cubicBezTo>
                  <a:cubicBezTo>
                    <a:pt x="10" y="57"/>
                    <a:pt x="11" y="56"/>
                    <a:pt x="11" y="54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1" y="51"/>
                    <a:pt x="22" y="49"/>
                    <a:pt x="23" y="48"/>
                  </a:cubicBezTo>
                  <a:cubicBezTo>
                    <a:pt x="23" y="45"/>
                    <a:pt x="24" y="43"/>
                    <a:pt x="26" y="41"/>
                  </a:cubicBezTo>
                  <a:cubicBezTo>
                    <a:pt x="26" y="39"/>
                    <a:pt x="26" y="37"/>
                    <a:pt x="26" y="36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5"/>
                    <a:pt x="26" y="23"/>
                    <a:pt x="28" y="21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8" y="26"/>
                    <a:pt x="40" y="26"/>
                    <a:pt x="41" y="25"/>
                  </a:cubicBezTo>
                  <a:cubicBezTo>
                    <a:pt x="43" y="24"/>
                    <a:pt x="46" y="23"/>
                    <a:pt x="48" y="22"/>
                  </a:cubicBezTo>
                  <a:cubicBezTo>
                    <a:pt x="50" y="22"/>
                    <a:pt x="51" y="20"/>
                    <a:pt x="52" y="19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8" y="10"/>
                    <a:pt x="61" y="10"/>
                    <a:pt x="64" y="1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20"/>
                    <a:pt x="69" y="22"/>
                    <a:pt x="70" y="22"/>
                  </a:cubicBezTo>
                  <a:cubicBezTo>
                    <a:pt x="73" y="23"/>
                    <a:pt x="75" y="24"/>
                    <a:pt x="78" y="25"/>
                  </a:cubicBezTo>
                  <a:cubicBezTo>
                    <a:pt x="79" y="26"/>
                    <a:pt x="81" y="26"/>
                    <a:pt x="82" y="25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93" y="23"/>
                    <a:pt x="95" y="25"/>
                    <a:pt x="97" y="28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2" y="37"/>
                    <a:pt x="92" y="39"/>
                    <a:pt x="93" y="41"/>
                  </a:cubicBezTo>
                  <a:cubicBezTo>
                    <a:pt x="94" y="43"/>
                    <a:pt x="95" y="45"/>
                    <a:pt x="96" y="48"/>
                  </a:cubicBezTo>
                  <a:cubicBezTo>
                    <a:pt x="97" y="49"/>
                    <a:pt x="98" y="51"/>
                    <a:pt x="99" y="51"/>
                  </a:cubicBezTo>
                  <a:cubicBezTo>
                    <a:pt x="108" y="54"/>
                    <a:pt x="108" y="54"/>
                    <a:pt x="108" y="54"/>
                  </a:cubicBezTo>
                  <a:cubicBezTo>
                    <a:pt x="108" y="56"/>
                    <a:pt x="108" y="57"/>
                    <a:pt x="108" y="59"/>
                  </a:cubicBezTo>
                  <a:cubicBezTo>
                    <a:pt x="108" y="60"/>
                    <a:pt x="108" y="62"/>
                    <a:pt x="108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5" name="淘宝店chenying0907 25"/>
            <p:cNvSpPr>
              <a:spLocks noEditPoints="1"/>
            </p:cNvSpPr>
            <p:nvPr/>
          </p:nvSpPr>
          <p:spPr bwMode="auto">
            <a:xfrm>
              <a:off x="86" y="80"/>
              <a:ext cx="111" cy="111"/>
            </a:xfrm>
            <a:custGeom>
              <a:avLst/>
              <a:gdLst>
                <a:gd name="T0" fmla="*/ 23 w 47"/>
                <a:gd name="T1" fmla="*/ 0 h 47"/>
                <a:gd name="T2" fmla="*/ 0 w 47"/>
                <a:gd name="T3" fmla="*/ 24 h 47"/>
                <a:gd name="T4" fmla="*/ 23 w 47"/>
                <a:gd name="T5" fmla="*/ 47 h 47"/>
                <a:gd name="T6" fmla="*/ 47 w 47"/>
                <a:gd name="T7" fmla="*/ 24 h 47"/>
                <a:gd name="T8" fmla="*/ 23 w 47"/>
                <a:gd name="T9" fmla="*/ 0 h 47"/>
                <a:gd name="T10" fmla="*/ 23 w 47"/>
                <a:gd name="T11" fmla="*/ 37 h 47"/>
                <a:gd name="T12" fmla="*/ 10 w 47"/>
                <a:gd name="T13" fmla="*/ 24 h 47"/>
                <a:gd name="T14" fmla="*/ 23 w 47"/>
                <a:gd name="T15" fmla="*/ 10 h 47"/>
                <a:gd name="T16" fmla="*/ 37 w 47"/>
                <a:gd name="T17" fmla="*/ 24 h 47"/>
                <a:gd name="T18" fmla="*/ 23 w 47"/>
                <a:gd name="T19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23" y="37"/>
                  </a:moveTo>
                  <a:cubicBezTo>
                    <a:pt x="16" y="37"/>
                    <a:pt x="10" y="31"/>
                    <a:pt x="10" y="24"/>
                  </a:cubicBezTo>
                  <a:cubicBezTo>
                    <a:pt x="10" y="16"/>
                    <a:pt x="16" y="10"/>
                    <a:pt x="23" y="10"/>
                  </a:cubicBezTo>
                  <a:cubicBezTo>
                    <a:pt x="31" y="10"/>
                    <a:pt x="37" y="16"/>
                    <a:pt x="37" y="24"/>
                  </a:cubicBezTo>
                  <a:cubicBezTo>
                    <a:pt x="37" y="31"/>
                    <a:pt x="31" y="37"/>
                    <a:pt x="23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6" name="PA_淘宝店chenying0907 26"/>
          <p:cNvGrpSpPr/>
          <p:nvPr>
            <p:custDataLst>
              <p:tags r:id="rId3"/>
            </p:custDataLst>
          </p:nvPr>
        </p:nvGrpSpPr>
        <p:grpSpPr bwMode="auto">
          <a:xfrm>
            <a:off x="1344614" y="3092161"/>
            <a:ext cx="446087" cy="450989"/>
            <a:chOff x="0" y="0"/>
            <a:chExt cx="281" cy="284"/>
          </a:xfrm>
        </p:grpSpPr>
        <p:sp>
          <p:nvSpPr>
            <p:cNvPr id="35867" name="淘宝店chenying0907 27"/>
            <p:cNvSpPr/>
            <p:nvPr/>
          </p:nvSpPr>
          <p:spPr bwMode="auto">
            <a:xfrm>
              <a:off x="0" y="0"/>
              <a:ext cx="281" cy="206"/>
            </a:xfrm>
            <a:custGeom>
              <a:avLst/>
              <a:gdLst>
                <a:gd name="T0" fmla="*/ 91 w 119"/>
                <a:gd name="T1" fmla="*/ 32 h 87"/>
                <a:gd name="T2" fmla="*/ 86 w 119"/>
                <a:gd name="T3" fmla="*/ 32 h 87"/>
                <a:gd name="T4" fmla="*/ 86 w 119"/>
                <a:gd name="T5" fmla="*/ 30 h 87"/>
                <a:gd name="T6" fmla="*/ 56 w 119"/>
                <a:gd name="T7" fmla="*/ 0 h 87"/>
                <a:gd name="T8" fmla="*/ 27 w 119"/>
                <a:gd name="T9" fmla="*/ 25 h 87"/>
                <a:gd name="T10" fmla="*/ 19 w 119"/>
                <a:gd name="T11" fmla="*/ 26 h 87"/>
                <a:gd name="T12" fmla="*/ 19 w 119"/>
                <a:gd name="T13" fmla="*/ 26 h 87"/>
                <a:gd name="T14" fmla="*/ 7 w 119"/>
                <a:gd name="T15" fmla="*/ 43 h 87"/>
                <a:gd name="T16" fmla="*/ 9 w 119"/>
                <a:gd name="T17" fmla="*/ 52 h 87"/>
                <a:gd name="T18" fmla="*/ 0 w 119"/>
                <a:gd name="T19" fmla="*/ 68 h 87"/>
                <a:gd name="T20" fmla="*/ 19 w 119"/>
                <a:gd name="T21" fmla="*/ 87 h 87"/>
                <a:gd name="T22" fmla="*/ 39 w 119"/>
                <a:gd name="T23" fmla="*/ 87 h 87"/>
                <a:gd name="T24" fmla="*/ 44 w 119"/>
                <a:gd name="T25" fmla="*/ 81 h 87"/>
                <a:gd name="T26" fmla="*/ 39 w 119"/>
                <a:gd name="T27" fmla="*/ 76 h 87"/>
                <a:gd name="T28" fmla="*/ 19 w 119"/>
                <a:gd name="T29" fmla="*/ 76 h 87"/>
                <a:gd name="T30" fmla="*/ 10 w 119"/>
                <a:gd name="T31" fmla="*/ 68 h 87"/>
                <a:gd name="T32" fmla="*/ 18 w 119"/>
                <a:gd name="T33" fmla="*/ 59 h 87"/>
                <a:gd name="T34" fmla="*/ 22 w 119"/>
                <a:gd name="T35" fmla="*/ 55 h 87"/>
                <a:gd name="T36" fmla="*/ 20 w 119"/>
                <a:gd name="T37" fmla="*/ 50 h 87"/>
                <a:gd name="T38" fmla="*/ 17 w 119"/>
                <a:gd name="T39" fmla="*/ 43 h 87"/>
                <a:gd name="T40" fmla="*/ 22 w 119"/>
                <a:gd name="T41" fmla="*/ 35 h 87"/>
                <a:gd name="T42" fmla="*/ 22 w 119"/>
                <a:gd name="T43" fmla="*/ 35 h 87"/>
                <a:gd name="T44" fmla="*/ 30 w 119"/>
                <a:gd name="T45" fmla="*/ 36 h 87"/>
                <a:gd name="T46" fmla="*/ 35 w 119"/>
                <a:gd name="T47" fmla="*/ 36 h 87"/>
                <a:gd name="T48" fmla="*/ 37 w 119"/>
                <a:gd name="T49" fmla="*/ 31 h 87"/>
                <a:gd name="T50" fmla="*/ 37 w 119"/>
                <a:gd name="T51" fmla="*/ 30 h 87"/>
                <a:gd name="T52" fmla="*/ 37 w 119"/>
                <a:gd name="T53" fmla="*/ 30 h 87"/>
                <a:gd name="T54" fmla="*/ 56 w 119"/>
                <a:gd name="T55" fmla="*/ 11 h 87"/>
                <a:gd name="T56" fmla="*/ 75 w 119"/>
                <a:gd name="T57" fmla="*/ 30 h 87"/>
                <a:gd name="T58" fmla="*/ 73 w 119"/>
                <a:gd name="T59" fmla="*/ 40 h 87"/>
                <a:gd name="T60" fmla="*/ 74 w 119"/>
                <a:gd name="T61" fmla="*/ 46 h 87"/>
                <a:gd name="T62" fmla="*/ 80 w 119"/>
                <a:gd name="T63" fmla="*/ 46 h 87"/>
                <a:gd name="T64" fmla="*/ 91 w 119"/>
                <a:gd name="T65" fmla="*/ 42 h 87"/>
                <a:gd name="T66" fmla="*/ 108 w 119"/>
                <a:gd name="T67" fmla="*/ 59 h 87"/>
                <a:gd name="T68" fmla="*/ 91 w 119"/>
                <a:gd name="T69" fmla="*/ 76 h 87"/>
                <a:gd name="T70" fmla="*/ 80 w 119"/>
                <a:gd name="T71" fmla="*/ 76 h 87"/>
                <a:gd name="T72" fmla="*/ 75 w 119"/>
                <a:gd name="T73" fmla="*/ 81 h 87"/>
                <a:gd name="T74" fmla="*/ 80 w 119"/>
                <a:gd name="T75" fmla="*/ 87 h 87"/>
                <a:gd name="T76" fmla="*/ 91 w 119"/>
                <a:gd name="T77" fmla="*/ 87 h 87"/>
                <a:gd name="T78" fmla="*/ 119 w 119"/>
                <a:gd name="T79" fmla="*/ 59 h 87"/>
                <a:gd name="T80" fmla="*/ 91 w 119"/>
                <a:gd name="T81" fmla="*/ 3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9" h="87">
                  <a:moveTo>
                    <a:pt x="91" y="32"/>
                  </a:moveTo>
                  <a:cubicBezTo>
                    <a:pt x="89" y="32"/>
                    <a:pt x="87" y="32"/>
                    <a:pt x="86" y="32"/>
                  </a:cubicBezTo>
                  <a:cubicBezTo>
                    <a:pt x="86" y="31"/>
                    <a:pt x="86" y="31"/>
                    <a:pt x="86" y="30"/>
                  </a:cubicBezTo>
                  <a:cubicBezTo>
                    <a:pt x="86" y="13"/>
                    <a:pt x="72" y="0"/>
                    <a:pt x="56" y="0"/>
                  </a:cubicBezTo>
                  <a:cubicBezTo>
                    <a:pt x="42" y="0"/>
                    <a:pt x="30" y="11"/>
                    <a:pt x="27" y="25"/>
                  </a:cubicBezTo>
                  <a:cubicBezTo>
                    <a:pt x="24" y="24"/>
                    <a:pt x="21" y="25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1" y="29"/>
                    <a:pt x="7" y="36"/>
                    <a:pt x="7" y="43"/>
                  </a:cubicBezTo>
                  <a:cubicBezTo>
                    <a:pt x="7" y="46"/>
                    <a:pt x="7" y="49"/>
                    <a:pt x="9" y="52"/>
                  </a:cubicBezTo>
                  <a:cubicBezTo>
                    <a:pt x="3" y="55"/>
                    <a:pt x="0" y="61"/>
                    <a:pt x="0" y="68"/>
                  </a:cubicBezTo>
                  <a:cubicBezTo>
                    <a:pt x="0" y="78"/>
                    <a:pt x="8" y="87"/>
                    <a:pt x="19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41" y="87"/>
                    <a:pt x="44" y="84"/>
                    <a:pt x="44" y="81"/>
                  </a:cubicBezTo>
                  <a:cubicBezTo>
                    <a:pt x="44" y="79"/>
                    <a:pt x="41" y="76"/>
                    <a:pt x="39" y="76"/>
                  </a:cubicBezTo>
                  <a:cubicBezTo>
                    <a:pt x="19" y="76"/>
                    <a:pt x="19" y="76"/>
                    <a:pt x="19" y="76"/>
                  </a:cubicBezTo>
                  <a:cubicBezTo>
                    <a:pt x="14" y="76"/>
                    <a:pt x="10" y="72"/>
                    <a:pt x="10" y="68"/>
                  </a:cubicBezTo>
                  <a:cubicBezTo>
                    <a:pt x="10" y="63"/>
                    <a:pt x="13" y="60"/>
                    <a:pt x="18" y="59"/>
                  </a:cubicBezTo>
                  <a:cubicBezTo>
                    <a:pt x="20" y="59"/>
                    <a:pt x="21" y="57"/>
                    <a:pt x="22" y="55"/>
                  </a:cubicBezTo>
                  <a:cubicBezTo>
                    <a:pt x="22" y="53"/>
                    <a:pt x="22" y="51"/>
                    <a:pt x="20" y="50"/>
                  </a:cubicBezTo>
                  <a:cubicBezTo>
                    <a:pt x="18" y="48"/>
                    <a:pt x="17" y="46"/>
                    <a:pt x="17" y="43"/>
                  </a:cubicBezTo>
                  <a:cubicBezTo>
                    <a:pt x="17" y="40"/>
                    <a:pt x="19" y="37"/>
                    <a:pt x="22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5" y="34"/>
                    <a:pt x="27" y="35"/>
                    <a:pt x="30" y="36"/>
                  </a:cubicBezTo>
                  <a:cubicBezTo>
                    <a:pt x="31" y="37"/>
                    <a:pt x="33" y="37"/>
                    <a:pt x="35" y="36"/>
                  </a:cubicBezTo>
                  <a:cubicBezTo>
                    <a:pt x="37" y="35"/>
                    <a:pt x="37" y="33"/>
                    <a:pt x="37" y="31"/>
                  </a:cubicBezTo>
                  <a:cubicBezTo>
                    <a:pt x="37" y="31"/>
                    <a:pt x="37" y="30"/>
                    <a:pt x="37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19"/>
                    <a:pt x="46" y="11"/>
                    <a:pt x="56" y="11"/>
                  </a:cubicBezTo>
                  <a:cubicBezTo>
                    <a:pt x="67" y="11"/>
                    <a:pt x="75" y="19"/>
                    <a:pt x="75" y="30"/>
                  </a:cubicBezTo>
                  <a:cubicBezTo>
                    <a:pt x="75" y="33"/>
                    <a:pt x="74" y="36"/>
                    <a:pt x="73" y="40"/>
                  </a:cubicBezTo>
                  <a:cubicBezTo>
                    <a:pt x="71" y="42"/>
                    <a:pt x="72" y="44"/>
                    <a:pt x="74" y="46"/>
                  </a:cubicBezTo>
                  <a:cubicBezTo>
                    <a:pt x="75" y="48"/>
                    <a:pt x="78" y="48"/>
                    <a:pt x="80" y="46"/>
                  </a:cubicBezTo>
                  <a:cubicBezTo>
                    <a:pt x="82" y="44"/>
                    <a:pt x="86" y="42"/>
                    <a:pt x="91" y="42"/>
                  </a:cubicBezTo>
                  <a:cubicBezTo>
                    <a:pt x="101" y="42"/>
                    <a:pt x="108" y="50"/>
                    <a:pt x="108" y="59"/>
                  </a:cubicBezTo>
                  <a:cubicBezTo>
                    <a:pt x="108" y="69"/>
                    <a:pt x="101" y="76"/>
                    <a:pt x="9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77" y="76"/>
                    <a:pt x="75" y="79"/>
                    <a:pt x="75" y="81"/>
                  </a:cubicBezTo>
                  <a:cubicBezTo>
                    <a:pt x="75" y="84"/>
                    <a:pt x="77" y="87"/>
                    <a:pt x="80" y="87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106" y="87"/>
                    <a:pt x="119" y="74"/>
                    <a:pt x="119" y="59"/>
                  </a:cubicBezTo>
                  <a:cubicBezTo>
                    <a:pt x="119" y="44"/>
                    <a:pt x="106" y="32"/>
                    <a:pt x="91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8" name="淘宝店chenying0907 28"/>
            <p:cNvSpPr/>
            <p:nvPr/>
          </p:nvSpPr>
          <p:spPr bwMode="auto">
            <a:xfrm>
              <a:off x="85" y="116"/>
              <a:ext cx="108" cy="168"/>
            </a:xfrm>
            <a:custGeom>
              <a:avLst/>
              <a:gdLst>
                <a:gd name="T0" fmla="*/ 37 w 46"/>
                <a:gd name="T1" fmla="*/ 45 h 71"/>
                <a:gd name="T2" fmla="*/ 28 w 46"/>
                <a:gd name="T3" fmla="*/ 54 h 71"/>
                <a:gd name="T4" fmla="*/ 28 w 46"/>
                <a:gd name="T5" fmla="*/ 5 h 71"/>
                <a:gd name="T6" fmla="*/ 23 w 46"/>
                <a:gd name="T7" fmla="*/ 0 h 71"/>
                <a:gd name="T8" fmla="*/ 18 w 46"/>
                <a:gd name="T9" fmla="*/ 5 h 71"/>
                <a:gd name="T10" fmla="*/ 18 w 46"/>
                <a:gd name="T11" fmla="*/ 54 h 71"/>
                <a:gd name="T12" fmla="*/ 9 w 46"/>
                <a:gd name="T13" fmla="*/ 45 h 71"/>
                <a:gd name="T14" fmla="*/ 2 w 46"/>
                <a:gd name="T15" fmla="*/ 45 h 71"/>
                <a:gd name="T16" fmla="*/ 2 w 46"/>
                <a:gd name="T17" fmla="*/ 52 h 71"/>
                <a:gd name="T18" fmla="*/ 20 w 46"/>
                <a:gd name="T19" fmla="*/ 70 h 71"/>
                <a:gd name="T20" fmla="*/ 23 w 46"/>
                <a:gd name="T21" fmla="*/ 71 h 71"/>
                <a:gd name="T22" fmla="*/ 27 w 46"/>
                <a:gd name="T23" fmla="*/ 70 h 71"/>
                <a:gd name="T24" fmla="*/ 44 w 46"/>
                <a:gd name="T25" fmla="*/ 52 h 71"/>
                <a:gd name="T26" fmla="*/ 44 w 46"/>
                <a:gd name="T27" fmla="*/ 45 h 71"/>
                <a:gd name="T28" fmla="*/ 37 w 46"/>
                <a:gd name="T29" fmla="*/ 4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71">
                  <a:moveTo>
                    <a:pt x="37" y="45"/>
                  </a:moveTo>
                  <a:cubicBezTo>
                    <a:pt x="28" y="54"/>
                    <a:pt x="28" y="54"/>
                    <a:pt x="28" y="5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2"/>
                    <a:pt x="26" y="0"/>
                    <a:pt x="23" y="0"/>
                  </a:cubicBezTo>
                  <a:cubicBezTo>
                    <a:pt x="20" y="0"/>
                    <a:pt x="18" y="2"/>
                    <a:pt x="18" y="5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7" y="43"/>
                    <a:pt x="4" y="43"/>
                    <a:pt x="2" y="45"/>
                  </a:cubicBezTo>
                  <a:cubicBezTo>
                    <a:pt x="0" y="47"/>
                    <a:pt x="0" y="50"/>
                    <a:pt x="2" y="52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20" y="71"/>
                    <a:pt x="22" y="71"/>
                    <a:pt x="23" y="71"/>
                  </a:cubicBezTo>
                  <a:cubicBezTo>
                    <a:pt x="25" y="71"/>
                    <a:pt x="26" y="71"/>
                    <a:pt x="27" y="70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6" y="50"/>
                    <a:pt x="46" y="47"/>
                    <a:pt x="44" y="45"/>
                  </a:cubicBezTo>
                  <a:cubicBezTo>
                    <a:pt x="42" y="43"/>
                    <a:pt x="39" y="43"/>
                    <a:pt x="37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5" name="PA_淘宝店chenying0907 44"/>
          <p:cNvGrpSpPr/>
          <p:nvPr>
            <p:custDataLst>
              <p:tags r:id="rId4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46" name="淘宝店chenying0907 37"/>
            <p:cNvSpPr/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淘宝店chenying0907 38"/>
            <p:cNvSpPr/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淘宝店chenying0907 39"/>
            <p:cNvSpPr/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9" name="PA_文本框 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5359" y="184337"/>
            <a:ext cx="86086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i="1" dirty="0"/>
              <a:t>IV.C. Empirical Strategy and Relationship with the Theoretical Framework</a:t>
            </a:r>
            <a:endParaRPr lang="en-US" altLang="zh-CN" sz="20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0B348EA2-800D-4F92-8FC8-5C7916BF0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083" y="502838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02C2049-D3B9-4552-8284-C43D2C8585DE}"/>
              </a:ext>
            </a:extLst>
          </p:cNvPr>
          <p:cNvSpPr/>
          <p:nvPr/>
        </p:nvSpPr>
        <p:spPr>
          <a:xfrm>
            <a:off x="521817" y="525862"/>
            <a:ext cx="6863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/>
              <a:t>Baseline Estimating Equations</a:t>
            </a:r>
            <a:endParaRPr lang="zh-CN" altLang="en-US" dirty="0"/>
          </a:p>
        </p:txBody>
      </p:sp>
      <p:sp>
        <p:nvSpPr>
          <p:cNvPr id="26" name="矩形 7">
            <a:extLst>
              <a:ext uri="{FF2B5EF4-FFF2-40B4-BE49-F238E27FC236}">
                <a16:creationId xmlns:a16="http://schemas.microsoft.com/office/drawing/2014/main" id="{D8ECB340-0E31-4902-9A7F-DDD10EF10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502495"/>
            <a:ext cx="2057400" cy="65087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2EFE82AF-D45E-49B6-B0D3-2A95120E3ACF}"/>
              </a:ext>
            </a:extLst>
          </p:cNvPr>
          <p:cNvGrpSpPr/>
          <p:nvPr/>
        </p:nvGrpSpPr>
        <p:grpSpPr>
          <a:xfrm>
            <a:off x="456050" y="984500"/>
            <a:ext cx="8767258" cy="369332"/>
            <a:chOff x="5963740" y="2180924"/>
            <a:chExt cx="8144187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885C5699-8F89-4C1D-A5E3-A70C277D9E77}"/>
                    </a:ext>
                  </a:extLst>
                </p:cNvPr>
                <p:cNvSpPr txBox="1"/>
                <p:nvPr/>
              </p:nvSpPr>
              <p:spPr>
                <a:xfrm>
                  <a:off x="6111084" y="2180924"/>
                  <a:ext cx="799684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/>
                        <m:t>With</m:t>
                      </m:r>
                      <m:r>
                        <a:rPr lang="en-US" altLang="zh-CN" b="1" i="1">
                          <a:latin typeface="Cambria Math" panose="02040503050406030204" pitchFamily="18" charset="0"/>
                        </a:rPr>
                        <m:t>𝑫</m:t>
                      </m:r>
                      <m:d>
                        <m:dPr>
                          <m:ctrlPr>
                            <a:rPr lang="zh-CN" altLang="zh-CN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d>
                    </m:oMath>
                  </a14:m>
                  <a:r>
                    <a:rPr lang="zh-CN" altLang="zh-CN" b="1" dirty="0"/>
                    <a:t>，</a:t>
                  </a:r>
                  <a14:m>
                    <m:oMath xmlns:m="http://schemas.openxmlformats.org/officeDocument/2006/math">
                      <m:r>
                        <a:rPr lang="en-US" altLang="zh-CN" b="1" i="1">
                          <a:latin typeface="Cambria Math" panose="02040503050406030204" pitchFamily="18" charset="0"/>
                        </a:rPr>
                        <m:t>𝑨𝑪</m:t>
                      </m:r>
                      <m:d>
                        <m:dPr>
                          <m:ctrlPr>
                            <a:rPr lang="zh-CN" altLang="zh-CN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d>
                    </m:oMath>
                  </a14:m>
                  <a:r>
                    <a:rPr lang="zh-CN" altLang="zh-CN" b="1" dirty="0"/>
                    <a:t>，</a:t>
                  </a:r>
                  <a14:m>
                    <m:oMath xmlns:m="http://schemas.openxmlformats.org/officeDocument/2006/math">
                      <m:r>
                        <a:rPr lang="en-US" altLang="zh-CN" b="1" i="1">
                          <a:latin typeface="Cambria Math" panose="02040503050406030204" pitchFamily="18" charset="0"/>
                        </a:rPr>
                        <m:t>𝐌𝐂</m:t>
                      </m:r>
                      <m:d>
                        <m:dPr>
                          <m:ctrlPr>
                            <a:rPr lang="zh-CN" altLang="zh-CN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d>
                    </m:oMath>
                  </a14:m>
                  <a:endParaRPr lang="en-US" altLang="zh-CN" sz="2000" dirty="0"/>
                </a:p>
              </p:txBody>
            </p:sp>
          </mc:Choice>
          <mc:Fallback xmlns="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885C5699-8F89-4C1D-A5E3-A70C277D9E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1084" y="2180924"/>
                  <a:ext cx="7996843" cy="369332"/>
                </a:xfrm>
                <a:prstGeom prst="rect">
                  <a:avLst/>
                </a:prstGeom>
                <a:blipFill>
                  <a:blip r:embed="rId8"/>
                  <a:stretch>
                    <a:fillRect t="-13115" b="-1967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0757BB3D-AEC6-43CD-B3A3-3917CBFA18B6}"/>
                </a:ext>
              </a:extLst>
            </p:cNvPr>
            <p:cNvSpPr/>
            <p:nvPr/>
          </p:nvSpPr>
          <p:spPr bwMode="auto">
            <a:xfrm>
              <a:off x="5963740" y="2299668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D061A23B-3211-4030-8524-96752C1D4058}"/>
                  </a:ext>
                </a:extLst>
              </p:cNvPr>
              <p:cNvSpPr/>
              <p:nvPr/>
            </p:nvSpPr>
            <p:spPr>
              <a:xfrm>
                <a:off x="713825" y="1491630"/>
                <a:ext cx="7716350" cy="31079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𝐴𝐶</m:t>
                    </m:r>
                    <m:d>
                      <m:d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𝐷</m:t>
                    </m:r>
                    <m:d>
                      <m:d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zh-CN" altLang="zh-CN" dirty="0">
                    <a:latin typeface="Calibri" panose="020F0502020204030204" pitchFamily="34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得到均衡价格和产量</a:t>
                </a:r>
                <a:endParaRPr lang="en-US" altLang="zh-CN" dirty="0">
                  <a:latin typeface="Calibri" panose="020F0502020204030204" pitchFamily="34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𝑒𝑞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𝛾</m:t>
                        </m:r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1−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𝛿</m:t>
                        </m:r>
                      </m:den>
                    </m:f>
                  </m:oMath>
                </a14:m>
                <a:r>
                  <a:rPr lang="zh-CN" altLang="zh-CN" dirty="0">
                    <a:latin typeface="Calibri" panose="020F0502020204030204" pitchFamily="34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，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𝑒𝑞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𝛽</m:t>
                    </m:r>
                    <m:d>
                      <m:d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num>
                          <m:den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1</m:t>
                            </m:r>
                            <m:r>
                              <a:rPr lang="zh-CN" altLang="en-US" i="1"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微软雅黑" panose="020B0503020204020204" pitchFamily="34" charset="-122"/>
                              </a:rPr>
                              <m:t>−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𝛿</m:t>
                            </m:r>
                          </m:den>
                        </m:f>
                      </m:e>
                    </m:d>
                  </m:oMath>
                </a14:m>
                <a:endParaRPr lang="zh-CN" altLang="zh-CN" sz="2000" dirty="0">
                  <a:effectLst/>
                  <a:latin typeface="Calibri" panose="020F0502020204030204" pitchFamily="34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𝑀𝐶</m:t>
                    </m:r>
                    <m:d>
                      <m:d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𝐷</m:t>
                    </m:r>
                    <m:d>
                      <m:d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dirty="0">
                    <a:latin typeface="Calibri" panose="020F0502020204030204" pitchFamily="34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得到效率价格和效率产量</a:t>
                </a:r>
                <a:endParaRPr lang="en-US" altLang="zh-CN" dirty="0">
                  <a:latin typeface="Calibri" panose="020F0502020204030204" pitchFamily="34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zh-CN" altLang="zh-CN" dirty="0">
                    <a:latin typeface="Calibri" panose="020F0502020204030204" pitchFamily="34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𝑒𝑓𝑓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lang="zh-CN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1−2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𝛿</m:t>
                            </m:r>
                          </m:e>
                        </m:d>
                        <m:d>
                          <m:dPr>
                            <m:ctrlPr>
                              <a:rPr lang="zh-CN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𝛼𝛿</m:t>
                                </m:r>
                              </m:num>
                              <m:den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𝛽</m:t>
                                </m:r>
                              </m:den>
                            </m:f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e>
                        </m:d>
                      </m:den>
                    </m:f>
                  </m:oMath>
                </a14:m>
                <a:r>
                  <a:rPr lang="zh-CN" altLang="zh-CN" dirty="0">
                    <a:latin typeface="Calibri" panose="020F0502020204030204" pitchFamily="34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，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𝑒𝑓𝑓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lang="zh-CN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1−2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𝛿</m:t>
                            </m:r>
                          </m:e>
                        </m:d>
                        <m:d>
                          <m:dPr>
                            <m:ctrlPr>
                              <a:rPr lang="zh-CN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𝛼𝛿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𝛽𝛾</m:t>
                            </m:r>
                          </m:e>
                        </m:d>
                      </m:den>
                    </m:f>
                  </m:oMath>
                </a14:m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endParaRPr lang="zh-CN" altLang="zh-CN" sz="2000" dirty="0">
                  <a:effectLst/>
                  <a:latin typeface="Calibri" panose="020F0502020204030204" pitchFamily="34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zh-CN" altLang="zh-CN" dirty="0">
                    <a:latin typeface="Calibri" panose="020F0502020204030204" pitchFamily="34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与竞争性定价相关的效率</a:t>
                </a:r>
                <a:r>
                  <a:rPr lang="zh-CN" altLang="en-US" dirty="0">
                    <a:latin typeface="Calibri" panose="020F0502020204030204" pitchFamily="34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损失</a:t>
                </a:r>
                <a:r>
                  <a:rPr lang="zh-CN" altLang="zh-CN" dirty="0">
                    <a:latin typeface="Calibri" panose="020F0502020204030204" pitchFamily="34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（在</a:t>
                </a:r>
                <a:r>
                  <a:rPr lang="en-US" altLang="zh-CN" dirty="0">
                    <a:latin typeface="Calibri" panose="020F0502020204030204" pitchFamily="34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Figure I</a:t>
                </a:r>
                <a:r>
                  <a:rPr lang="zh-CN" altLang="zh-CN" dirty="0">
                    <a:latin typeface="Calibri" panose="020F0502020204030204" pitchFamily="34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中的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𝐶𝐷𝐸</m:t>
                    </m:r>
                  </m:oMath>
                </a14:m>
                <a:r>
                  <a:rPr lang="zh-CN" altLang="zh-CN" dirty="0">
                    <a:latin typeface="Calibri" panose="020F0502020204030204" pitchFamily="34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）</a:t>
                </a:r>
                <a:r>
                  <a:rPr lang="en-US" altLang="zh-CN" dirty="0">
                    <a:latin typeface="Calibri" panose="020F0502020204030204" pitchFamily="34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         </a:t>
                </a:r>
                <a:endParaRPr lang="zh-CN" altLang="zh-CN" sz="2000" dirty="0">
                  <a:effectLst/>
                  <a:latin typeface="Calibri" panose="020F0502020204030204" pitchFamily="34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altLang="zh-CN" dirty="0">
                    <a:latin typeface="等线" panose="02010600030101010101" pitchFamily="2" charset="-122"/>
                    <a:ea typeface="等线" panose="02010600030101010101" pitchFamily="2" charset="-122"/>
                    <a:cs typeface="Times New Roman" panose="02020603050405020304" pitchFamily="18" charset="0"/>
                  </a:rPr>
                  <a:t>(14)  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𝐶𝐷𝐸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zh-CN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𝑒𝑓𝑓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zh-CN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𝑒𝑞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zh-CN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𝑒𝑞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𝑀𝐶</m:t>
                        </m:r>
                        <m:d>
                          <m:dPr>
                            <m:ctrlPr>
                              <a:rPr lang="zh-CN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𝑒𝑞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𝛿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  <m:d>
                          <m:dPr>
                            <m:ctrlPr>
                              <a:rPr lang="zh-CN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1−2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𝛿</m:t>
                            </m:r>
                          </m:e>
                        </m:d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𝛽</m:t>
                        </m:r>
                      </m:den>
                    </m:f>
                    <m:sSup>
                      <m:sSup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𝛼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𝛽𝛾</m:t>
                                </m:r>
                              </m:num>
                              <m:den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1−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𝛿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zh-CN" altLang="zh-CN" sz="2000" dirty="0">
                  <a:effectLst/>
                  <a:latin typeface="Calibri" panose="020F0502020204030204" pitchFamily="34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D061A23B-3211-4030-8524-96752C1D40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825" y="1491630"/>
                <a:ext cx="7716350" cy="3107967"/>
              </a:xfrm>
              <a:prstGeom prst="rect">
                <a:avLst/>
              </a:prstGeom>
              <a:blipFill>
                <a:blip r:embed="rId9"/>
                <a:stretch>
                  <a:fillRect l="-632" t="-9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DFBEDC35-0962-4360-962C-50943459A4C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6017"/>
          <a:stretch/>
        </p:blipFill>
        <p:spPr>
          <a:xfrm>
            <a:off x="5088171" y="763000"/>
            <a:ext cx="3441162" cy="222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08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0" advClick="0">
        <p:wipe/>
      </p:transition>
    </mc:Choice>
    <mc:Fallback>
      <p:transition spd="slow" advClick="0">
        <p:wip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57" name="PA_淘宝店chenying0907 17"/>
          <p:cNvGrpSpPr/>
          <p:nvPr>
            <p:custDataLst>
              <p:tags r:id="rId1"/>
            </p:custDataLst>
          </p:nvPr>
        </p:nvGrpSpPr>
        <p:grpSpPr bwMode="auto">
          <a:xfrm>
            <a:off x="7385050" y="3088986"/>
            <a:ext cx="357188" cy="460517"/>
            <a:chOff x="0" y="0"/>
            <a:chExt cx="225" cy="290"/>
          </a:xfrm>
        </p:grpSpPr>
        <p:sp>
          <p:nvSpPr>
            <p:cNvPr id="35858" name="淘宝店chenying0907 18"/>
            <p:cNvSpPr/>
            <p:nvPr/>
          </p:nvSpPr>
          <p:spPr bwMode="auto">
            <a:xfrm>
              <a:off x="0" y="0"/>
              <a:ext cx="225" cy="290"/>
            </a:xfrm>
            <a:custGeom>
              <a:avLst/>
              <a:gdLst>
                <a:gd name="T0" fmla="*/ 21 w 95"/>
                <a:gd name="T1" fmla="*/ 112 h 123"/>
                <a:gd name="T2" fmla="*/ 11 w 95"/>
                <a:gd name="T3" fmla="*/ 112 h 123"/>
                <a:gd name="T4" fmla="*/ 11 w 95"/>
                <a:gd name="T5" fmla="*/ 10 h 123"/>
                <a:gd name="T6" fmla="*/ 90 w 95"/>
                <a:gd name="T7" fmla="*/ 10 h 123"/>
                <a:gd name="T8" fmla="*/ 95 w 95"/>
                <a:gd name="T9" fmla="*/ 5 h 123"/>
                <a:gd name="T10" fmla="*/ 90 w 95"/>
                <a:gd name="T11" fmla="*/ 0 h 123"/>
                <a:gd name="T12" fmla="*/ 5 w 95"/>
                <a:gd name="T13" fmla="*/ 0 h 123"/>
                <a:gd name="T14" fmla="*/ 0 w 95"/>
                <a:gd name="T15" fmla="*/ 5 h 123"/>
                <a:gd name="T16" fmla="*/ 0 w 95"/>
                <a:gd name="T17" fmla="*/ 118 h 123"/>
                <a:gd name="T18" fmla="*/ 5 w 95"/>
                <a:gd name="T19" fmla="*/ 123 h 123"/>
                <a:gd name="T20" fmla="*/ 21 w 95"/>
                <a:gd name="T21" fmla="*/ 123 h 123"/>
                <a:gd name="T22" fmla="*/ 26 w 95"/>
                <a:gd name="T23" fmla="*/ 118 h 123"/>
                <a:gd name="T24" fmla="*/ 21 w 95"/>
                <a:gd name="T25" fmla="*/ 11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21" y="112"/>
                  </a:moveTo>
                  <a:cubicBezTo>
                    <a:pt x="11" y="112"/>
                    <a:pt x="11" y="112"/>
                    <a:pt x="11" y="112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3" y="10"/>
                    <a:pt x="95" y="8"/>
                    <a:pt x="95" y="5"/>
                  </a:cubicBezTo>
                  <a:cubicBezTo>
                    <a:pt x="95" y="2"/>
                    <a:pt x="93" y="0"/>
                    <a:pt x="9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1"/>
                    <a:pt x="2" y="123"/>
                    <a:pt x="5" y="123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4" y="123"/>
                    <a:pt x="26" y="121"/>
                    <a:pt x="26" y="118"/>
                  </a:cubicBezTo>
                  <a:cubicBezTo>
                    <a:pt x="26" y="115"/>
                    <a:pt x="24" y="112"/>
                    <a:pt x="21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59" name="淘宝店chenying0907 19"/>
            <p:cNvSpPr/>
            <p:nvPr/>
          </p:nvSpPr>
          <p:spPr bwMode="auto">
            <a:xfrm>
              <a:off x="142" y="170"/>
              <a:ext cx="83" cy="120"/>
            </a:xfrm>
            <a:custGeom>
              <a:avLst/>
              <a:gdLst>
                <a:gd name="T0" fmla="*/ 30 w 35"/>
                <a:gd name="T1" fmla="*/ 0 h 51"/>
                <a:gd name="T2" fmla="*/ 25 w 35"/>
                <a:gd name="T3" fmla="*/ 5 h 51"/>
                <a:gd name="T4" fmla="*/ 25 w 35"/>
                <a:gd name="T5" fmla="*/ 40 h 51"/>
                <a:gd name="T6" fmla="*/ 5 w 35"/>
                <a:gd name="T7" fmla="*/ 40 h 51"/>
                <a:gd name="T8" fmla="*/ 0 w 35"/>
                <a:gd name="T9" fmla="*/ 46 h 51"/>
                <a:gd name="T10" fmla="*/ 5 w 35"/>
                <a:gd name="T11" fmla="*/ 51 h 51"/>
                <a:gd name="T12" fmla="*/ 30 w 35"/>
                <a:gd name="T13" fmla="*/ 51 h 51"/>
                <a:gd name="T14" fmla="*/ 34 w 35"/>
                <a:gd name="T15" fmla="*/ 49 h 51"/>
                <a:gd name="T16" fmla="*/ 35 w 35"/>
                <a:gd name="T17" fmla="*/ 46 h 51"/>
                <a:gd name="T18" fmla="*/ 35 w 35"/>
                <a:gd name="T19" fmla="*/ 5 h 51"/>
                <a:gd name="T20" fmla="*/ 30 w 35"/>
                <a:gd name="T2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51">
                  <a:moveTo>
                    <a:pt x="30" y="0"/>
                  </a:moveTo>
                  <a:cubicBezTo>
                    <a:pt x="27" y="0"/>
                    <a:pt x="25" y="2"/>
                    <a:pt x="25" y="5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2" y="40"/>
                    <a:pt x="0" y="43"/>
                    <a:pt x="0" y="46"/>
                  </a:cubicBezTo>
                  <a:cubicBezTo>
                    <a:pt x="0" y="49"/>
                    <a:pt x="2" y="51"/>
                    <a:pt x="5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2" y="51"/>
                    <a:pt x="33" y="50"/>
                    <a:pt x="34" y="49"/>
                  </a:cubicBezTo>
                  <a:cubicBezTo>
                    <a:pt x="35" y="48"/>
                    <a:pt x="35" y="47"/>
                    <a:pt x="35" y="46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2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0" name="淘宝店chenying0907 20"/>
            <p:cNvSpPr>
              <a:spLocks noEditPoints="1"/>
            </p:cNvSpPr>
            <p:nvPr/>
          </p:nvSpPr>
          <p:spPr bwMode="auto">
            <a:xfrm>
              <a:off x="81" y="59"/>
              <a:ext cx="141" cy="205"/>
            </a:xfrm>
            <a:custGeom>
              <a:avLst/>
              <a:gdLst>
                <a:gd name="T0" fmla="*/ 52 w 60"/>
                <a:gd name="T1" fmla="*/ 2 h 87"/>
                <a:gd name="T2" fmla="*/ 46 w 60"/>
                <a:gd name="T3" fmla="*/ 0 h 87"/>
                <a:gd name="T4" fmla="*/ 35 w 60"/>
                <a:gd name="T5" fmla="*/ 7 h 87"/>
                <a:gd name="T6" fmla="*/ 1 w 60"/>
                <a:gd name="T7" fmla="*/ 66 h 87"/>
                <a:gd name="T8" fmla="*/ 0 w 60"/>
                <a:gd name="T9" fmla="*/ 69 h 87"/>
                <a:gd name="T10" fmla="*/ 0 w 60"/>
                <a:gd name="T11" fmla="*/ 82 h 87"/>
                <a:gd name="T12" fmla="*/ 3 w 60"/>
                <a:gd name="T13" fmla="*/ 87 h 87"/>
                <a:gd name="T14" fmla="*/ 6 w 60"/>
                <a:gd name="T15" fmla="*/ 87 h 87"/>
                <a:gd name="T16" fmla="*/ 8 w 60"/>
                <a:gd name="T17" fmla="*/ 87 h 87"/>
                <a:gd name="T18" fmla="*/ 20 w 60"/>
                <a:gd name="T19" fmla="*/ 80 h 87"/>
                <a:gd name="T20" fmla="*/ 22 w 60"/>
                <a:gd name="T21" fmla="*/ 78 h 87"/>
                <a:gd name="T22" fmla="*/ 56 w 60"/>
                <a:gd name="T23" fmla="*/ 19 h 87"/>
                <a:gd name="T24" fmla="*/ 52 w 60"/>
                <a:gd name="T25" fmla="*/ 2 h 87"/>
                <a:gd name="T26" fmla="*/ 47 w 60"/>
                <a:gd name="T27" fmla="*/ 14 h 87"/>
                <a:gd name="T28" fmla="*/ 14 w 60"/>
                <a:gd name="T29" fmla="*/ 72 h 87"/>
                <a:gd name="T30" fmla="*/ 11 w 60"/>
                <a:gd name="T31" fmla="*/ 73 h 87"/>
                <a:gd name="T32" fmla="*/ 11 w 60"/>
                <a:gd name="T33" fmla="*/ 70 h 87"/>
                <a:gd name="T34" fmla="*/ 44 w 60"/>
                <a:gd name="T35" fmla="*/ 12 h 87"/>
                <a:gd name="T36" fmla="*/ 47 w 60"/>
                <a:gd name="T37" fmla="*/ 11 h 87"/>
                <a:gd name="T38" fmla="*/ 47 w 60"/>
                <a:gd name="T39" fmla="*/ 1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87">
                  <a:moveTo>
                    <a:pt x="52" y="2"/>
                  </a:moveTo>
                  <a:cubicBezTo>
                    <a:pt x="50" y="1"/>
                    <a:pt x="48" y="0"/>
                    <a:pt x="46" y="0"/>
                  </a:cubicBezTo>
                  <a:cubicBezTo>
                    <a:pt x="41" y="0"/>
                    <a:pt x="37" y="3"/>
                    <a:pt x="35" y="7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0" y="67"/>
                    <a:pt x="0" y="68"/>
                    <a:pt x="0" y="69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4"/>
                    <a:pt x="1" y="86"/>
                    <a:pt x="3" y="87"/>
                  </a:cubicBezTo>
                  <a:cubicBezTo>
                    <a:pt x="4" y="87"/>
                    <a:pt x="5" y="87"/>
                    <a:pt x="6" y="87"/>
                  </a:cubicBezTo>
                  <a:cubicBezTo>
                    <a:pt x="7" y="87"/>
                    <a:pt x="7" y="87"/>
                    <a:pt x="8" y="87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1" y="80"/>
                    <a:pt x="22" y="79"/>
                    <a:pt x="22" y="78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60" y="13"/>
                    <a:pt x="58" y="6"/>
                    <a:pt x="52" y="2"/>
                  </a:cubicBezTo>
                  <a:close/>
                  <a:moveTo>
                    <a:pt x="47" y="14"/>
                  </a:moveTo>
                  <a:cubicBezTo>
                    <a:pt x="14" y="72"/>
                    <a:pt x="14" y="72"/>
                    <a:pt x="14" y="72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1"/>
                    <a:pt x="46" y="11"/>
                    <a:pt x="47" y="11"/>
                  </a:cubicBezTo>
                  <a:cubicBezTo>
                    <a:pt x="47" y="12"/>
                    <a:pt x="48" y="13"/>
                    <a:pt x="47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1" name="淘宝店chenying0907 21"/>
            <p:cNvSpPr/>
            <p:nvPr/>
          </p:nvSpPr>
          <p:spPr bwMode="auto">
            <a:xfrm>
              <a:off x="41" y="83"/>
              <a:ext cx="89" cy="23"/>
            </a:xfrm>
            <a:custGeom>
              <a:avLst/>
              <a:gdLst>
                <a:gd name="T0" fmla="*/ 38 w 38"/>
                <a:gd name="T1" fmla="*/ 5 h 10"/>
                <a:gd name="T2" fmla="*/ 32 w 38"/>
                <a:gd name="T3" fmla="*/ 0 h 10"/>
                <a:gd name="T4" fmla="*/ 6 w 38"/>
                <a:gd name="T5" fmla="*/ 0 h 10"/>
                <a:gd name="T6" fmla="*/ 0 w 38"/>
                <a:gd name="T7" fmla="*/ 5 h 10"/>
                <a:gd name="T8" fmla="*/ 6 w 38"/>
                <a:gd name="T9" fmla="*/ 10 h 10"/>
                <a:gd name="T10" fmla="*/ 32 w 38"/>
                <a:gd name="T11" fmla="*/ 10 h 10"/>
                <a:gd name="T12" fmla="*/ 38 w 38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0">
                  <a:moveTo>
                    <a:pt x="38" y="5"/>
                  </a:moveTo>
                  <a:cubicBezTo>
                    <a:pt x="38" y="2"/>
                    <a:pt x="35" y="0"/>
                    <a:pt x="3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5" y="10"/>
                    <a:pt x="38" y="8"/>
                    <a:pt x="38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2" name="淘宝店chenying0907 22"/>
            <p:cNvSpPr/>
            <p:nvPr/>
          </p:nvSpPr>
          <p:spPr bwMode="auto">
            <a:xfrm>
              <a:off x="41" y="132"/>
              <a:ext cx="56" cy="24"/>
            </a:xfrm>
            <a:custGeom>
              <a:avLst/>
              <a:gdLst>
                <a:gd name="T0" fmla="*/ 6 w 24"/>
                <a:gd name="T1" fmla="*/ 0 h 10"/>
                <a:gd name="T2" fmla="*/ 0 w 24"/>
                <a:gd name="T3" fmla="*/ 5 h 10"/>
                <a:gd name="T4" fmla="*/ 6 w 24"/>
                <a:gd name="T5" fmla="*/ 10 h 10"/>
                <a:gd name="T6" fmla="*/ 19 w 24"/>
                <a:gd name="T7" fmla="*/ 10 h 10"/>
                <a:gd name="T8" fmla="*/ 24 w 24"/>
                <a:gd name="T9" fmla="*/ 5 h 10"/>
                <a:gd name="T10" fmla="*/ 19 w 24"/>
                <a:gd name="T11" fmla="*/ 0 h 10"/>
                <a:gd name="T12" fmla="*/ 6 w 2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0"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10"/>
                    <a:pt x="24" y="8"/>
                    <a:pt x="24" y="5"/>
                  </a:cubicBezTo>
                  <a:cubicBezTo>
                    <a:pt x="24" y="2"/>
                    <a:pt x="22" y="0"/>
                    <a:pt x="19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3" name="PA_淘宝店chenying0907 23"/>
          <p:cNvGrpSpPr/>
          <p:nvPr>
            <p:custDataLst>
              <p:tags r:id="rId2"/>
            </p:custDataLst>
          </p:nvPr>
        </p:nvGrpSpPr>
        <p:grpSpPr bwMode="auto">
          <a:xfrm>
            <a:off x="6661151" y="1734430"/>
            <a:ext cx="442913" cy="443049"/>
            <a:chOff x="0" y="0"/>
            <a:chExt cx="279" cy="279"/>
          </a:xfrm>
        </p:grpSpPr>
        <p:sp>
          <p:nvSpPr>
            <p:cNvPr id="35864" name="淘宝店chenying0907 24"/>
            <p:cNvSpPr>
              <a:spLocks noEditPoints="1"/>
            </p:cNvSpPr>
            <p:nvPr/>
          </p:nvSpPr>
          <p:spPr bwMode="auto">
            <a:xfrm>
              <a:off x="0" y="0"/>
              <a:ext cx="279" cy="279"/>
            </a:xfrm>
            <a:custGeom>
              <a:avLst/>
              <a:gdLst>
                <a:gd name="T0" fmla="*/ 114 w 118"/>
                <a:gd name="T1" fmla="*/ 46 h 118"/>
                <a:gd name="T2" fmla="*/ 103 w 118"/>
                <a:gd name="T3" fmla="*/ 38 h 118"/>
                <a:gd name="T4" fmla="*/ 107 w 118"/>
                <a:gd name="T5" fmla="*/ 24 h 118"/>
                <a:gd name="T6" fmla="*/ 89 w 118"/>
                <a:gd name="T7" fmla="*/ 11 h 118"/>
                <a:gd name="T8" fmla="*/ 76 w 118"/>
                <a:gd name="T9" fmla="*/ 13 h 118"/>
                <a:gd name="T10" fmla="*/ 68 w 118"/>
                <a:gd name="T11" fmla="*/ 1 h 118"/>
                <a:gd name="T12" fmla="*/ 46 w 118"/>
                <a:gd name="T13" fmla="*/ 4 h 118"/>
                <a:gd name="T14" fmla="*/ 39 w 118"/>
                <a:gd name="T15" fmla="*/ 15 h 118"/>
                <a:gd name="T16" fmla="*/ 24 w 118"/>
                <a:gd name="T17" fmla="*/ 11 h 118"/>
                <a:gd name="T18" fmla="*/ 11 w 118"/>
                <a:gd name="T19" fmla="*/ 29 h 118"/>
                <a:gd name="T20" fmla="*/ 14 w 118"/>
                <a:gd name="T21" fmla="*/ 43 h 118"/>
                <a:gd name="T22" fmla="*/ 1 w 118"/>
                <a:gd name="T23" fmla="*/ 50 h 118"/>
                <a:gd name="T24" fmla="*/ 1 w 118"/>
                <a:gd name="T25" fmla="*/ 68 h 118"/>
                <a:gd name="T26" fmla="*/ 14 w 118"/>
                <a:gd name="T27" fmla="*/ 75 h 118"/>
                <a:gd name="T28" fmla="*/ 11 w 118"/>
                <a:gd name="T29" fmla="*/ 89 h 118"/>
                <a:gd name="T30" fmla="*/ 24 w 118"/>
                <a:gd name="T31" fmla="*/ 106 h 118"/>
                <a:gd name="T32" fmla="*/ 39 w 118"/>
                <a:gd name="T33" fmla="*/ 103 h 118"/>
                <a:gd name="T34" fmla="*/ 46 w 118"/>
                <a:gd name="T35" fmla="*/ 114 h 118"/>
                <a:gd name="T36" fmla="*/ 59 w 118"/>
                <a:gd name="T37" fmla="*/ 118 h 118"/>
                <a:gd name="T38" fmla="*/ 72 w 118"/>
                <a:gd name="T39" fmla="*/ 114 h 118"/>
                <a:gd name="T40" fmla="*/ 80 w 118"/>
                <a:gd name="T41" fmla="*/ 103 h 118"/>
                <a:gd name="T42" fmla="*/ 94 w 118"/>
                <a:gd name="T43" fmla="*/ 106 h 118"/>
                <a:gd name="T44" fmla="*/ 107 w 118"/>
                <a:gd name="T45" fmla="*/ 89 h 118"/>
                <a:gd name="T46" fmla="*/ 105 w 118"/>
                <a:gd name="T47" fmla="*/ 75 h 118"/>
                <a:gd name="T48" fmla="*/ 118 w 118"/>
                <a:gd name="T49" fmla="*/ 68 h 118"/>
                <a:gd name="T50" fmla="*/ 118 w 118"/>
                <a:gd name="T51" fmla="*/ 50 h 118"/>
                <a:gd name="T52" fmla="*/ 99 w 118"/>
                <a:gd name="T53" fmla="*/ 66 h 118"/>
                <a:gd name="T54" fmla="*/ 93 w 118"/>
                <a:gd name="T55" fmla="*/ 77 h 118"/>
                <a:gd name="T56" fmla="*/ 97 w 118"/>
                <a:gd name="T57" fmla="*/ 90 h 118"/>
                <a:gd name="T58" fmla="*/ 82 w 118"/>
                <a:gd name="T59" fmla="*/ 92 h 118"/>
                <a:gd name="T60" fmla="*/ 70 w 118"/>
                <a:gd name="T61" fmla="*/ 96 h 118"/>
                <a:gd name="T62" fmla="*/ 64 w 118"/>
                <a:gd name="T63" fmla="*/ 107 h 118"/>
                <a:gd name="T64" fmla="*/ 52 w 118"/>
                <a:gd name="T65" fmla="*/ 99 h 118"/>
                <a:gd name="T66" fmla="*/ 41 w 118"/>
                <a:gd name="T67" fmla="*/ 93 h 118"/>
                <a:gd name="T68" fmla="*/ 28 w 118"/>
                <a:gd name="T69" fmla="*/ 96 h 118"/>
                <a:gd name="T70" fmla="*/ 26 w 118"/>
                <a:gd name="T71" fmla="*/ 82 h 118"/>
                <a:gd name="T72" fmla="*/ 23 w 118"/>
                <a:gd name="T73" fmla="*/ 70 h 118"/>
                <a:gd name="T74" fmla="*/ 11 w 118"/>
                <a:gd name="T75" fmla="*/ 63 h 118"/>
                <a:gd name="T76" fmla="*/ 11 w 118"/>
                <a:gd name="T77" fmla="*/ 54 h 118"/>
                <a:gd name="T78" fmla="*/ 23 w 118"/>
                <a:gd name="T79" fmla="*/ 48 h 118"/>
                <a:gd name="T80" fmla="*/ 26 w 118"/>
                <a:gd name="T81" fmla="*/ 36 h 118"/>
                <a:gd name="T82" fmla="*/ 28 w 118"/>
                <a:gd name="T83" fmla="*/ 21 h 118"/>
                <a:gd name="T84" fmla="*/ 41 w 118"/>
                <a:gd name="T85" fmla="*/ 25 h 118"/>
                <a:gd name="T86" fmla="*/ 52 w 118"/>
                <a:gd name="T87" fmla="*/ 19 h 118"/>
                <a:gd name="T88" fmla="*/ 64 w 118"/>
                <a:gd name="T89" fmla="*/ 10 h 118"/>
                <a:gd name="T90" fmla="*/ 70 w 118"/>
                <a:gd name="T91" fmla="*/ 22 h 118"/>
                <a:gd name="T92" fmla="*/ 82 w 118"/>
                <a:gd name="T93" fmla="*/ 25 h 118"/>
                <a:gd name="T94" fmla="*/ 97 w 118"/>
                <a:gd name="T95" fmla="*/ 28 h 118"/>
                <a:gd name="T96" fmla="*/ 93 w 118"/>
                <a:gd name="T97" fmla="*/ 41 h 118"/>
                <a:gd name="T98" fmla="*/ 99 w 118"/>
                <a:gd name="T99" fmla="*/ 51 h 118"/>
                <a:gd name="T100" fmla="*/ 108 w 118"/>
                <a:gd name="T101" fmla="*/ 5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8" h="118">
                  <a:moveTo>
                    <a:pt x="118" y="50"/>
                  </a:moveTo>
                  <a:cubicBezTo>
                    <a:pt x="117" y="48"/>
                    <a:pt x="116" y="46"/>
                    <a:pt x="114" y="46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4" y="41"/>
                    <a:pt x="104" y="39"/>
                    <a:pt x="103" y="38"/>
                  </a:cubicBezTo>
                  <a:cubicBezTo>
                    <a:pt x="107" y="29"/>
                    <a:pt x="107" y="29"/>
                    <a:pt x="107" y="29"/>
                  </a:cubicBezTo>
                  <a:cubicBezTo>
                    <a:pt x="108" y="27"/>
                    <a:pt x="108" y="25"/>
                    <a:pt x="107" y="24"/>
                  </a:cubicBezTo>
                  <a:cubicBezTo>
                    <a:pt x="103" y="19"/>
                    <a:pt x="99" y="15"/>
                    <a:pt x="94" y="11"/>
                  </a:cubicBezTo>
                  <a:cubicBezTo>
                    <a:pt x="93" y="10"/>
                    <a:pt x="91" y="10"/>
                    <a:pt x="89" y="11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79" y="14"/>
                    <a:pt x="77" y="14"/>
                    <a:pt x="76" y="13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2"/>
                    <a:pt x="70" y="1"/>
                    <a:pt x="68" y="1"/>
                  </a:cubicBezTo>
                  <a:cubicBezTo>
                    <a:pt x="62" y="0"/>
                    <a:pt x="57" y="0"/>
                    <a:pt x="50" y="1"/>
                  </a:cubicBezTo>
                  <a:cubicBezTo>
                    <a:pt x="49" y="1"/>
                    <a:pt x="47" y="2"/>
                    <a:pt x="46" y="4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2" y="14"/>
                    <a:pt x="40" y="14"/>
                    <a:pt x="39" y="15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8" y="10"/>
                    <a:pt x="26" y="10"/>
                    <a:pt x="24" y="11"/>
                  </a:cubicBezTo>
                  <a:cubicBezTo>
                    <a:pt x="20" y="15"/>
                    <a:pt x="15" y="19"/>
                    <a:pt x="12" y="24"/>
                  </a:cubicBezTo>
                  <a:cubicBezTo>
                    <a:pt x="11" y="25"/>
                    <a:pt x="11" y="27"/>
                    <a:pt x="11" y="2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5" y="39"/>
                    <a:pt x="14" y="41"/>
                    <a:pt x="14" y="43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3" y="46"/>
                    <a:pt x="1" y="48"/>
                    <a:pt x="1" y="50"/>
                  </a:cubicBezTo>
                  <a:cubicBezTo>
                    <a:pt x="1" y="53"/>
                    <a:pt x="0" y="56"/>
                    <a:pt x="0" y="59"/>
                  </a:cubicBezTo>
                  <a:cubicBezTo>
                    <a:pt x="0" y="62"/>
                    <a:pt x="1" y="64"/>
                    <a:pt x="1" y="68"/>
                  </a:cubicBezTo>
                  <a:cubicBezTo>
                    <a:pt x="1" y="70"/>
                    <a:pt x="3" y="71"/>
                    <a:pt x="4" y="72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7"/>
                    <a:pt x="15" y="78"/>
                    <a:pt x="16" y="80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11" y="90"/>
                    <a:pt x="11" y="92"/>
                    <a:pt x="12" y="94"/>
                  </a:cubicBezTo>
                  <a:cubicBezTo>
                    <a:pt x="15" y="99"/>
                    <a:pt x="20" y="103"/>
                    <a:pt x="24" y="106"/>
                  </a:cubicBezTo>
                  <a:cubicBezTo>
                    <a:pt x="26" y="107"/>
                    <a:pt x="28" y="108"/>
                    <a:pt x="30" y="107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40" y="103"/>
                    <a:pt x="42" y="104"/>
                    <a:pt x="43" y="10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7" y="116"/>
                    <a:pt x="49" y="117"/>
                    <a:pt x="50" y="117"/>
                  </a:cubicBezTo>
                  <a:cubicBezTo>
                    <a:pt x="54" y="118"/>
                    <a:pt x="57" y="118"/>
                    <a:pt x="59" y="118"/>
                  </a:cubicBezTo>
                  <a:cubicBezTo>
                    <a:pt x="62" y="118"/>
                    <a:pt x="65" y="118"/>
                    <a:pt x="68" y="117"/>
                  </a:cubicBezTo>
                  <a:cubicBezTo>
                    <a:pt x="70" y="117"/>
                    <a:pt x="72" y="116"/>
                    <a:pt x="72" y="114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77" y="104"/>
                    <a:pt x="79" y="103"/>
                    <a:pt x="80" y="103"/>
                  </a:cubicBezTo>
                  <a:cubicBezTo>
                    <a:pt x="89" y="107"/>
                    <a:pt x="89" y="107"/>
                    <a:pt x="89" y="107"/>
                  </a:cubicBezTo>
                  <a:cubicBezTo>
                    <a:pt x="91" y="108"/>
                    <a:pt x="93" y="107"/>
                    <a:pt x="94" y="106"/>
                  </a:cubicBezTo>
                  <a:cubicBezTo>
                    <a:pt x="99" y="103"/>
                    <a:pt x="103" y="99"/>
                    <a:pt x="107" y="94"/>
                  </a:cubicBezTo>
                  <a:cubicBezTo>
                    <a:pt x="108" y="92"/>
                    <a:pt x="108" y="90"/>
                    <a:pt x="107" y="8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4" y="78"/>
                    <a:pt x="104" y="77"/>
                    <a:pt x="105" y="75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6" y="71"/>
                    <a:pt x="117" y="70"/>
                    <a:pt x="118" y="68"/>
                  </a:cubicBezTo>
                  <a:cubicBezTo>
                    <a:pt x="118" y="64"/>
                    <a:pt x="118" y="62"/>
                    <a:pt x="118" y="59"/>
                  </a:cubicBezTo>
                  <a:cubicBezTo>
                    <a:pt x="118" y="56"/>
                    <a:pt x="118" y="53"/>
                    <a:pt x="118" y="50"/>
                  </a:cubicBezTo>
                  <a:close/>
                  <a:moveTo>
                    <a:pt x="108" y="63"/>
                  </a:moveTo>
                  <a:cubicBezTo>
                    <a:pt x="99" y="66"/>
                    <a:pt x="99" y="66"/>
                    <a:pt x="99" y="66"/>
                  </a:cubicBezTo>
                  <a:cubicBezTo>
                    <a:pt x="98" y="67"/>
                    <a:pt x="97" y="68"/>
                    <a:pt x="96" y="70"/>
                  </a:cubicBezTo>
                  <a:cubicBezTo>
                    <a:pt x="95" y="72"/>
                    <a:pt x="94" y="75"/>
                    <a:pt x="93" y="77"/>
                  </a:cubicBezTo>
                  <a:cubicBezTo>
                    <a:pt x="92" y="79"/>
                    <a:pt x="92" y="80"/>
                    <a:pt x="93" y="82"/>
                  </a:cubicBezTo>
                  <a:cubicBezTo>
                    <a:pt x="97" y="90"/>
                    <a:pt x="97" y="90"/>
                    <a:pt x="97" y="90"/>
                  </a:cubicBezTo>
                  <a:cubicBezTo>
                    <a:pt x="95" y="92"/>
                    <a:pt x="93" y="94"/>
                    <a:pt x="91" y="96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1" y="92"/>
                    <a:pt x="79" y="92"/>
                    <a:pt x="78" y="93"/>
                  </a:cubicBezTo>
                  <a:cubicBezTo>
                    <a:pt x="75" y="94"/>
                    <a:pt x="73" y="95"/>
                    <a:pt x="70" y="96"/>
                  </a:cubicBezTo>
                  <a:cubicBezTo>
                    <a:pt x="69" y="96"/>
                    <a:pt x="67" y="97"/>
                    <a:pt x="67" y="99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1" y="108"/>
                    <a:pt x="58" y="108"/>
                    <a:pt x="55" y="107"/>
                  </a:cubicBezTo>
                  <a:cubicBezTo>
                    <a:pt x="52" y="99"/>
                    <a:pt x="52" y="99"/>
                    <a:pt x="52" y="99"/>
                  </a:cubicBezTo>
                  <a:cubicBezTo>
                    <a:pt x="51" y="97"/>
                    <a:pt x="50" y="96"/>
                    <a:pt x="48" y="96"/>
                  </a:cubicBezTo>
                  <a:cubicBezTo>
                    <a:pt x="46" y="95"/>
                    <a:pt x="43" y="94"/>
                    <a:pt x="41" y="93"/>
                  </a:cubicBezTo>
                  <a:cubicBezTo>
                    <a:pt x="40" y="92"/>
                    <a:pt x="38" y="92"/>
                    <a:pt x="36" y="92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6" y="94"/>
                    <a:pt x="24" y="92"/>
                    <a:pt x="22" y="90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0"/>
                    <a:pt x="26" y="79"/>
                    <a:pt x="26" y="77"/>
                  </a:cubicBezTo>
                  <a:cubicBezTo>
                    <a:pt x="24" y="75"/>
                    <a:pt x="23" y="72"/>
                    <a:pt x="23" y="70"/>
                  </a:cubicBezTo>
                  <a:cubicBezTo>
                    <a:pt x="22" y="68"/>
                    <a:pt x="21" y="67"/>
                    <a:pt x="19" y="66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1" y="62"/>
                    <a:pt x="10" y="60"/>
                    <a:pt x="10" y="59"/>
                  </a:cubicBezTo>
                  <a:cubicBezTo>
                    <a:pt x="10" y="57"/>
                    <a:pt x="11" y="56"/>
                    <a:pt x="11" y="54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1" y="51"/>
                    <a:pt x="22" y="49"/>
                    <a:pt x="23" y="48"/>
                  </a:cubicBezTo>
                  <a:cubicBezTo>
                    <a:pt x="23" y="45"/>
                    <a:pt x="24" y="43"/>
                    <a:pt x="26" y="41"/>
                  </a:cubicBezTo>
                  <a:cubicBezTo>
                    <a:pt x="26" y="39"/>
                    <a:pt x="26" y="37"/>
                    <a:pt x="26" y="36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5"/>
                    <a:pt x="26" y="23"/>
                    <a:pt x="28" y="21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8" y="26"/>
                    <a:pt x="40" y="26"/>
                    <a:pt x="41" y="25"/>
                  </a:cubicBezTo>
                  <a:cubicBezTo>
                    <a:pt x="43" y="24"/>
                    <a:pt x="46" y="23"/>
                    <a:pt x="48" y="22"/>
                  </a:cubicBezTo>
                  <a:cubicBezTo>
                    <a:pt x="50" y="22"/>
                    <a:pt x="51" y="20"/>
                    <a:pt x="52" y="19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8" y="10"/>
                    <a:pt x="61" y="10"/>
                    <a:pt x="64" y="1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20"/>
                    <a:pt x="69" y="22"/>
                    <a:pt x="70" y="22"/>
                  </a:cubicBezTo>
                  <a:cubicBezTo>
                    <a:pt x="73" y="23"/>
                    <a:pt x="75" y="24"/>
                    <a:pt x="78" y="25"/>
                  </a:cubicBezTo>
                  <a:cubicBezTo>
                    <a:pt x="79" y="26"/>
                    <a:pt x="81" y="26"/>
                    <a:pt x="82" y="25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93" y="23"/>
                    <a:pt x="95" y="25"/>
                    <a:pt x="97" y="28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2" y="37"/>
                    <a:pt x="92" y="39"/>
                    <a:pt x="93" y="41"/>
                  </a:cubicBezTo>
                  <a:cubicBezTo>
                    <a:pt x="94" y="43"/>
                    <a:pt x="95" y="45"/>
                    <a:pt x="96" y="48"/>
                  </a:cubicBezTo>
                  <a:cubicBezTo>
                    <a:pt x="97" y="49"/>
                    <a:pt x="98" y="51"/>
                    <a:pt x="99" y="51"/>
                  </a:cubicBezTo>
                  <a:cubicBezTo>
                    <a:pt x="108" y="54"/>
                    <a:pt x="108" y="54"/>
                    <a:pt x="108" y="54"/>
                  </a:cubicBezTo>
                  <a:cubicBezTo>
                    <a:pt x="108" y="56"/>
                    <a:pt x="108" y="57"/>
                    <a:pt x="108" y="59"/>
                  </a:cubicBezTo>
                  <a:cubicBezTo>
                    <a:pt x="108" y="60"/>
                    <a:pt x="108" y="62"/>
                    <a:pt x="108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5" name="淘宝店chenying0907 25"/>
            <p:cNvSpPr>
              <a:spLocks noEditPoints="1"/>
            </p:cNvSpPr>
            <p:nvPr/>
          </p:nvSpPr>
          <p:spPr bwMode="auto">
            <a:xfrm>
              <a:off x="86" y="80"/>
              <a:ext cx="111" cy="111"/>
            </a:xfrm>
            <a:custGeom>
              <a:avLst/>
              <a:gdLst>
                <a:gd name="T0" fmla="*/ 23 w 47"/>
                <a:gd name="T1" fmla="*/ 0 h 47"/>
                <a:gd name="T2" fmla="*/ 0 w 47"/>
                <a:gd name="T3" fmla="*/ 24 h 47"/>
                <a:gd name="T4" fmla="*/ 23 w 47"/>
                <a:gd name="T5" fmla="*/ 47 h 47"/>
                <a:gd name="T6" fmla="*/ 47 w 47"/>
                <a:gd name="T7" fmla="*/ 24 h 47"/>
                <a:gd name="T8" fmla="*/ 23 w 47"/>
                <a:gd name="T9" fmla="*/ 0 h 47"/>
                <a:gd name="T10" fmla="*/ 23 w 47"/>
                <a:gd name="T11" fmla="*/ 37 h 47"/>
                <a:gd name="T12" fmla="*/ 10 w 47"/>
                <a:gd name="T13" fmla="*/ 24 h 47"/>
                <a:gd name="T14" fmla="*/ 23 w 47"/>
                <a:gd name="T15" fmla="*/ 10 h 47"/>
                <a:gd name="T16" fmla="*/ 37 w 47"/>
                <a:gd name="T17" fmla="*/ 24 h 47"/>
                <a:gd name="T18" fmla="*/ 23 w 47"/>
                <a:gd name="T19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23" y="37"/>
                  </a:moveTo>
                  <a:cubicBezTo>
                    <a:pt x="16" y="37"/>
                    <a:pt x="10" y="31"/>
                    <a:pt x="10" y="24"/>
                  </a:cubicBezTo>
                  <a:cubicBezTo>
                    <a:pt x="10" y="16"/>
                    <a:pt x="16" y="10"/>
                    <a:pt x="23" y="10"/>
                  </a:cubicBezTo>
                  <a:cubicBezTo>
                    <a:pt x="31" y="10"/>
                    <a:pt x="37" y="16"/>
                    <a:pt x="37" y="24"/>
                  </a:cubicBezTo>
                  <a:cubicBezTo>
                    <a:pt x="37" y="31"/>
                    <a:pt x="31" y="37"/>
                    <a:pt x="23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6" name="PA_淘宝店chenying0907 26"/>
          <p:cNvGrpSpPr/>
          <p:nvPr>
            <p:custDataLst>
              <p:tags r:id="rId3"/>
            </p:custDataLst>
          </p:nvPr>
        </p:nvGrpSpPr>
        <p:grpSpPr bwMode="auto">
          <a:xfrm>
            <a:off x="1344614" y="3092161"/>
            <a:ext cx="446087" cy="450989"/>
            <a:chOff x="0" y="0"/>
            <a:chExt cx="281" cy="284"/>
          </a:xfrm>
        </p:grpSpPr>
        <p:sp>
          <p:nvSpPr>
            <p:cNvPr id="35867" name="淘宝店chenying0907 27"/>
            <p:cNvSpPr/>
            <p:nvPr/>
          </p:nvSpPr>
          <p:spPr bwMode="auto">
            <a:xfrm>
              <a:off x="0" y="0"/>
              <a:ext cx="281" cy="206"/>
            </a:xfrm>
            <a:custGeom>
              <a:avLst/>
              <a:gdLst>
                <a:gd name="T0" fmla="*/ 91 w 119"/>
                <a:gd name="T1" fmla="*/ 32 h 87"/>
                <a:gd name="T2" fmla="*/ 86 w 119"/>
                <a:gd name="T3" fmla="*/ 32 h 87"/>
                <a:gd name="T4" fmla="*/ 86 w 119"/>
                <a:gd name="T5" fmla="*/ 30 h 87"/>
                <a:gd name="T6" fmla="*/ 56 w 119"/>
                <a:gd name="T7" fmla="*/ 0 h 87"/>
                <a:gd name="T8" fmla="*/ 27 w 119"/>
                <a:gd name="T9" fmla="*/ 25 h 87"/>
                <a:gd name="T10" fmla="*/ 19 w 119"/>
                <a:gd name="T11" fmla="*/ 26 h 87"/>
                <a:gd name="T12" fmla="*/ 19 w 119"/>
                <a:gd name="T13" fmla="*/ 26 h 87"/>
                <a:gd name="T14" fmla="*/ 7 w 119"/>
                <a:gd name="T15" fmla="*/ 43 h 87"/>
                <a:gd name="T16" fmla="*/ 9 w 119"/>
                <a:gd name="T17" fmla="*/ 52 h 87"/>
                <a:gd name="T18" fmla="*/ 0 w 119"/>
                <a:gd name="T19" fmla="*/ 68 h 87"/>
                <a:gd name="T20" fmla="*/ 19 w 119"/>
                <a:gd name="T21" fmla="*/ 87 h 87"/>
                <a:gd name="T22" fmla="*/ 39 w 119"/>
                <a:gd name="T23" fmla="*/ 87 h 87"/>
                <a:gd name="T24" fmla="*/ 44 w 119"/>
                <a:gd name="T25" fmla="*/ 81 h 87"/>
                <a:gd name="T26" fmla="*/ 39 w 119"/>
                <a:gd name="T27" fmla="*/ 76 h 87"/>
                <a:gd name="T28" fmla="*/ 19 w 119"/>
                <a:gd name="T29" fmla="*/ 76 h 87"/>
                <a:gd name="T30" fmla="*/ 10 w 119"/>
                <a:gd name="T31" fmla="*/ 68 h 87"/>
                <a:gd name="T32" fmla="*/ 18 w 119"/>
                <a:gd name="T33" fmla="*/ 59 h 87"/>
                <a:gd name="T34" fmla="*/ 22 w 119"/>
                <a:gd name="T35" fmla="*/ 55 h 87"/>
                <a:gd name="T36" fmla="*/ 20 w 119"/>
                <a:gd name="T37" fmla="*/ 50 h 87"/>
                <a:gd name="T38" fmla="*/ 17 w 119"/>
                <a:gd name="T39" fmla="*/ 43 h 87"/>
                <a:gd name="T40" fmla="*/ 22 w 119"/>
                <a:gd name="T41" fmla="*/ 35 h 87"/>
                <a:gd name="T42" fmla="*/ 22 w 119"/>
                <a:gd name="T43" fmla="*/ 35 h 87"/>
                <a:gd name="T44" fmla="*/ 30 w 119"/>
                <a:gd name="T45" fmla="*/ 36 h 87"/>
                <a:gd name="T46" fmla="*/ 35 w 119"/>
                <a:gd name="T47" fmla="*/ 36 h 87"/>
                <a:gd name="T48" fmla="*/ 37 w 119"/>
                <a:gd name="T49" fmla="*/ 31 h 87"/>
                <a:gd name="T50" fmla="*/ 37 w 119"/>
                <a:gd name="T51" fmla="*/ 30 h 87"/>
                <a:gd name="T52" fmla="*/ 37 w 119"/>
                <a:gd name="T53" fmla="*/ 30 h 87"/>
                <a:gd name="T54" fmla="*/ 56 w 119"/>
                <a:gd name="T55" fmla="*/ 11 h 87"/>
                <a:gd name="T56" fmla="*/ 75 w 119"/>
                <a:gd name="T57" fmla="*/ 30 h 87"/>
                <a:gd name="T58" fmla="*/ 73 w 119"/>
                <a:gd name="T59" fmla="*/ 40 h 87"/>
                <a:gd name="T60" fmla="*/ 74 w 119"/>
                <a:gd name="T61" fmla="*/ 46 h 87"/>
                <a:gd name="T62" fmla="*/ 80 w 119"/>
                <a:gd name="T63" fmla="*/ 46 h 87"/>
                <a:gd name="T64" fmla="*/ 91 w 119"/>
                <a:gd name="T65" fmla="*/ 42 h 87"/>
                <a:gd name="T66" fmla="*/ 108 w 119"/>
                <a:gd name="T67" fmla="*/ 59 h 87"/>
                <a:gd name="T68" fmla="*/ 91 w 119"/>
                <a:gd name="T69" fmla="*/ 76 h 87"/>
                <a:gd name="T70" fmla="*/ 80 w 119"/>
                <a:gd name="T71" fmla="*/ 76 h 87"/>
                <a:gd name="T72" fmla="*/ 75 w 119"/>
                <a:gd name="T73" fmla="*/ 81 h 87"/>
                <a:gd name="T74" fmla="*/ 80 w 119"/>
                <a:gd name="T75" fmla="*/ 87 h 87"/>
                <a:gd name="T76" fmla="*/ 91 w 119"/>
                <a:gd name="T77" fmla="*/ 87 h 87"/>
                <a:gd name="T78" fmla="*/ 119 w 119"/>
                <a:gd name="T79" fmla="*/ 59 h 87"/>
                <a:gd name="T80" fmla="*/ 91 w 119"/>
                <a:gd name="T81" fmla="*/ 3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9" h="87">
                  <a:moveTo>
                    <a:pt x="91" y="32"/>
                  </a:moveTo>
                  <a:cubicBezTo>
                    <a:pt x="89" y="32"/>
                    <a:pt x="87" y="32"/>
                    <a:pt x="86" y="32"/>
                  </a:cubicBezTo>
                  <a:cubicBezTo>
                    <a:pt x="86" y="31"/>
                    <a:pt x="86" y="31"/>
                    <a:pt x="86" y="30"/>
                  </a:cubicBezTo>
                  <a:cubicBezTo>
                    <a:pt x="86" y="13"/>
                    <a:pt x="72" y="0"/>
                    <a:pt x="56" y="0"/>
                  </a:cubicBezTo>
                  <a:cubicBezTo>
                    <a:pt x="42" y="0"/>
                    <a:pt x="30" y="11"/>
                    <a:pt x="27" y="25"/>
                  </a:cubicBezTo>
                  <a:cubicBezTo>
                    <a:pt x="24" y="24"/>
                    <a:pt x="21" y="25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1" y="29"/>
                    <a:pt x="7" y="36"/>
                    <a:pt x="7" y="43"/>
                  </a:cubicBezTo>
                  <a:cubicBezTo>
                    <a:pt x="7" y="46"/>
                    <a:pt x="7" y="49"/>
                    <a:pt x="9" y="52"/>
                  </a:cubicBezTo>
                  <a:cubicBezTo>
                    <a:pt x="3" y="55"/>
                    <a:pt x="0" y="61"/>
                    <a:pt x="0" y="68"/>
                  </a:cubicBezTo>
                  <a:cubicBezTo>
                    <a:pt x="0" y="78"/>
                    <a:pt x="8" y="87"/>
                    <a:pt x="19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41" y="87"/>
                    <a:pt x="44" y="84"/>
                    <a:pt x="44" y="81"/>
                  </a:cubicBezTo>
                  <a:cubicBezTo>
                    <a:pt x="44" y="79"/>
                    <a:pt x="41" y="76"/>
                    <a:pt x="39" y="76"/>
                  </a:cubicBezTo>
                  <a:cubicBezTo>
                    <a:pt x="19" y="76"/>
                    <a:pt x="19" y="76"/>
                    <a:pt x="19" y="76"/>
                  </a:cubicBezTo>
                  <a:cubicBezTo>
                    <a:pt x="14" y="76"/>
                    <a:pt x="10" y="72"/>
                    <a:pt x="10" y="68"/>
                  </a:cubicBezTo>
                  <a:cubicBezTo>
                    <a:pt x="10" y="63"/>
                    <a:pt x="13" y="60"/>
                    <a:pt x="18" y="59"/>
                  </a:cubicBezTo>
                  <a:cubicBezTo>
                    <a:pt x="20" y="59"/>
                    <a:pt x="21" y="57"/>
                    <a:pt x="22" y="55"/>
                  </a:cubicBezTo>
                  <a:cubicBezTo>
                    <a:pt x="22" y="53"/>
                    <a:pt x="22" y="51"/>
                    <a:pt x="20" y="50"/>
                  </a:cubicBezTo>
                  <a:cubicBezTo>
                    <a:pt x="18" y="48"/>
                    <a:pt x="17" y="46"/>
                    <a:pt x="17" y="43"/>
                  </a:cubicBezTo>
                  <a:cubicBezTo>
                    <a:pt x="17" y="40"/>
                    <a:pt x="19" y="37"/>
                    <a:pt x="22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5" y="34"/>
                    <a:pt x="27" y="35"/>
                    <a:pt x="30" y="36"/>
                  </a:cubicBezTo>
                  <a:cubicBezTo>
                    <a:pt x="31" y="37"/>
                    <a:pt x="33" y="37"/>
                    <a:pt x="35" y="36"/>
                  </a:cubicBezTo>
                  <a:cubicBezTo>
                    <a:pt x="37" y="35"/>
                    <a:pt x="37" y="33"/>
                    <a:pt x="37" y="31"/>
                  </a:cubicBezTo>
                  <a:cubicBezTo>
                    <a:pt x="37" y="31"/>
                    <a:pt x="37" y="30"/>
                    <a:pt x="37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19"/>
                    <a:pt x="46" y="11"/>
                    <a:pt x="56" y="11"/>
                  </a:cubicBezTo>
                  <a:cubicBezTo>
                    <a:pt x="67" y="11"/>
                    <a:pt x="75" y="19"/>
                    <a:pt x="75" y="30"/>
                  </a:cubicBezTo>
                  <a:cubicBezTo>
                    <a:pt x="75" y="33"/>
                    <a:pt x="74" y="36"/>
                    <a:pt x="73" y="40"/>
                  </a:cubicBezTo>
                  <a:cubicBezTo>
                    <a:pt x="71" y="42"/>
                    <a:pt x="72" y="44"/>
                    <a:pt x="74" y="46"/>
                  </a:cubicBezTo>
                  <a:cubicBezTo>
                    <a:pt x="75" y="48"/>
                    <a:pt x="78" y="48"/>
                    <a:pt x="80" y="46"/>
                  </a:cubicBezTo>
                  <a:cubicBezTo>
                    <a:pt x="82" y="44"/>
                    <a:pt x="86" y="42"/>
                    <a:pt x="91" y="42"/>
                  </a:cubicBezTo>
                  <a:cubicBezTo>
                    <a:pt x="101" y="42"/>
                    <a:pt x="108" y="50"/>
                    <a:pt x="108" y="59"/>
                  </a:cubicBezTo>
                  <a:cubicBezTo>
                    <a:pt x="108" y="69"/>
                    <a:pt x="101" y="76"/>
                    <a:pt x="9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77" y="76"/>
                    <a:pt x="75" y="79"/>
                    <a:pt x="75" y="81"/>
                  </a:cubicBezTo>
                  <a:cubicBezTo>
                    <a:pt x="75" y="84"/>
                    <a:pt x="77" y="87"/>
                    <a:pt x="80" y="87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106" y="87"/>
                    <a:pt x="119" y="74"/>
                    <a:pt x="119" y="59"/>
                  </a:cubicBezTo>
                  <a:cubicBezTo>
                    <a:pt x="119" y="44"/>
                    <a:pt x="106" y="32"/>
                    <a:pt x="91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8" name="淘宝店chenying0907 28"/>
            <p:cNvSpPr/>
            <p:nvPr/>
          </p:nvSpPr>
          <p:spPr bwMode="auto">
            <a:xfrm>
              <a:off x="85" y="116"/>
              <a:ext cx="108" cy="168"/>
            </a:xfrm>
            <a:custGeom>
              <a:avLst/>
              <a:gdLst>
                <a:gd name="T0" fmla="*/ 37 w 46"/>
                <a:gd name="T1" fmla="*/ 45 h 71"/>
                <a:gd name="T2" fmla="*/ 28 w 46"/>
                <a:gd name="T3" fmla="*/ 54 h 71"/>
                <a:gd name="T4" fmla="*/ 28 w 46"/>
                <a:gd name="T5" fmla="*/ 5 h 71"/>
                <a:gd name="T6" fmla="*/ 23 w 46"/>
                <a:gd name="T7" fmla="*/ 0 h 71"/>
                <a:gd name="T8" fmla="*/ 18 w 46"/>
                <a:gd name="T9" fmla="*/ 5 h 71"/>
                <a:gd name="T10" fmla="*/ 18 w 46"/>
                <a:gd name="T11" fmla="*/ 54 h 71"/>
                <a:gd name="T12" fmla="*/ 9 w 46"/>
                <a:gd name="T13" fmla="*/ 45 h 71"/>
                <a:gd name="T14" fmla="*/ 2 w 46"/>
                <a:gd name="T15" fmla="*/ 45 h 71"/>
                <a:gd name="T16" fmla="*/ 2 w 46"/>
                <a:gd name="T17" fmla="*/ 52 h 71"/>
                <a:gd name="T18" fmla="*/ 20 w 46"/>
                <a:gd name="T19" fmla="*/ 70 h 71"/>
                <a:gd name="T20" fmla="*/ 23 w 46"/>
                <a:gd name="T21" fmla="*/ 71 h 71"/>
                <a:gd name="T22" fmla="*/ 27 w 46"/>
                <a:gd name="T23" fmla="*/ 70 h 71"/>
                <a:gd name="T24" fmla="*/ 44 w 46"/>
                <a:gd name="T25" fmla="*/ 52 h 71"/>
                <a:gd name="T26" fmla="*/ 44 w 46"/>
                <a:gd name="T27" fmla="*/ 45 h 71"/>
                <a:gd name="T28" fmla="*/ 37 w 46"/>
                <a:gd name="T29" fmla="*/ 4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71">
                  <a:moveTo>
                    <a:pt x="37" y="45"/>
                  </a:moveTo>
                  <a:cubicBezTo>
                    <a:pt x="28" y="54"/>
                    <a:pt x="28" y="54"/>
                    <a:pt x="28" y="5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2"/>
                    <a:pt x="26" y="0"/>
                    <a:pt x="23" y="0"/>
                  </a:cubicBezTo>
                  <a:cubicBezTo>
                    <a:pt x="20" y="0"/>
                    <a:pt x="18" y="2"/>
                    <a:pt x="18" y="5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7" y="43"/>
                    <a:pt x="4" y="43"/>
                    <a:pt x="2" y="45"/>
                  </a:cubicBezTo>
                  <a:cubicBezTo>
                    <a:pt x="0" y="47"/>
                    <a:pt x="0" y="50"/>
                    <a:pt x="2" y="52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20" y="71"/>
                    <a:pt x="22" y="71"/>
                    <a:pt x="23" y="71"/>
                  </a:cubicBezTo>
                  <a:cubicBezTo>
                    <a:pt x="25" y="71"/>
                    <a:pt x="26" y="71"/>
                    <a:pt x="27" y="70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6" y="50"/>
                    <a:pt x="46" y="47"/>
                    <a:pt x="44" y="45"/>
                  </a:cubicBezTo>
                  <a:cubicBezTo>
                    <a:pt x="42" y="43"/>
                    <a:pt x="39" y="43"/>
                    <a:pt x="37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9" name="PA_淘宝店chenying0907 29"/>
          <p:cNvGrpSpPr/>
          <p:nvPr>
            <p:custDataLst>
              <p:tags r:id="rId4"/>
            </p:custDataLst>
          </p:nvPr>
        </p:nvGrpSpPr>
        <p:grpSpPr bwMode="auto">
          <a:xfrm>
            <a:off x="1362075" y="1783658"/>
            <a:ext cx="406400" cy="400173"/>
            <a:chOff x="0" y="0"/>
            <a:chExt cx="256" cy="252"/>
          </a:xfrm>
        </p:grpSpPr>
        <p:sp>
          <p:nvSpPr>
            <p:cNvPr id="35870" name="淘宝店chenying0907 30"/>
            <p:cNvSpPr>
              <a:spLocks noEditPoints="1"/>
            </p:cNvSpPr>
            <p:nvPr/>
          </p:nvSpPr>
          <p:spPr bwMode="auto">
            <a:xfrm>
              <a:off x="0" y="0"/>
              <a:ext cx="256" cy="252"/>
            </a:xfrm>
            <a:custGeom>
              <a:avLst/>
              <a:gdLst>
                <a:gd name="T0" fmla="*/ 234 w 256"/>
                <a:gd name="T1" fmla="*/ 186 h 252"/>
                <a:gd name="T2" fmla="*/ 69 w 256"/>
                <a:gd name="T3" fmla="*/ 186 h 252"/>
                <a:gd name="T4" fmla="*/ 69 w 256"/>
                <a:gd name="T5" fmla="*/ 21 h 252"/>
                <a:gd name="T6" fmla="*/ 126 w 256"/>
                <a:gd name="T7" fmla="*/ 21 h 252"/>
                <a:gd name="T8" fmla="*/ 126 w 256"/>
                <a:gd name="T9" fmla="*/ 0 h 252"/>
                <a:gd name="T10" fmla="*/ 48 w 256"/>
                <a:gd name="T11" fmla="*/ 0 h 252"/>
                <a:gd name="T12" fmla="*/ 48 w 256"/>
                <a:gd name="T13" fmla="*/ 45 h 252"/>
                <a:gd name="T14" fmla="*/ 0 w 256"/>
                <a:gd name="T15" fmla="*/ 45 h 252"/>
                <a:gd name="T16" fmla="*/ 0 w 256"/>
                <a:gd name="T17" fmla="*/ 252 h 252"/>
                <a:gd name="T18" fmla="*/ 208 w 256"/>
                <a:gd name="T19" fmla="*/ 252 h 252"/>
                <a:gd name="T20" fmla="*/ 208 w 256"/>
                <a:gd name="T21" fmla="*/ 208 h 252"/>
                <a:gd name="T22" fmla="*/ 256 w 256"/>
                <a:gd name="T23" fmla="*/ 208 h 252"/>
                <a:gd name="T24" fmla="*/ 256 w 256"/>
                <a:gd name="T25" fmla="*/ 130 h 252"/>
                <a:gd name="T26" fmla="*/ 234 w 256"/>
                <a:gd name="T27" fmla="*/ 130 h 252"/>
                <a:gd name="T28" fmla="*/ 234 w 256"/>
                <a:gd name="T29" fmla="*/ 186 h 252"/>
                <a:gd name="T30" fmla="*/ 187 w 256"/>
                <a:gd name="T31" fmla="*/ 231 h 252"/>
                <a:gd name="T32" fmla="*/ 24 w 256"/>
                <a:gd name="T33" fmla="*/ 231 h 252"/>
                <a:gd name="T34" fmla="*/ 24 w 256"/>
                <a:gd name="T35" fmla="*/ 68 h 252"/>
                <a:gd name="T36" fmla="*/ 48 w 256"/>
                <a:gd name="T37" fmla="*/ 68 h 252"/>
                <a:gd name="T38" fmla="*/ 48 w 256"/>
                <a:gd name="T39" fmla="*/ 208 h 252"/>
                <a:gd name="T40" fmla="*/ 187 w 256"/>
                <a:gd name="T41" fmla="*/ 208 h 252"/>
                <a:gd name="T42" fmla="*/ 187 w 256"/>
                <a:gd name="T43" fmla="*/ 23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6" h="252">
                  <a:moveTo>
                    <a:pt x="234" y="186"/>
                  </a:moveTo>
                  <a:lnTo>
                    <a:pt x="69" y="186"/>
                  </a:lnTo>
                  <a:lnTo>
                    <a:pt x="69" y="21"/>
                  </a:lnTo>
                  <a:lnTo>
                    <a:pt x="126" y="21"/>
                  </a:lnTo>
                  <a:lnTo>
                    <a:pt x="126" y="0"/>
                  </a:lnTo>
                  <a:lnTo>
                    <a:pt x="48" y="0"/>
                  </a:lnTo>
                  <a:lnTo>
                    <a:pt x="48" y="45"/>
                  </a:lnTo>
                  <a:lnTo>
                    <a:pt x="0" y="45"/>
                  </a:lnTo>
                  <a:lnTo>
                    <a:pt x="0" y="252"/>
                  </a:lnTo>
                  <a:lnTo>
                    <a:pt x="208" y="252"/>
                  </a:lnTo>
                  <a:lnTo>
                    <a:pt x="208" y="208"/>
                  </a:lnTo>
                  <a:lnTo>
                    <a:pt x="256" y="208"/>
                  </a:lnTo>
                  <a:lnTo>
                    <a:pt x="256" y="130"/>
                  </a:lnTo>
                  <a:lnTo>
                    <a:pt x="234" y="130"/>
                  </a:lnTo>
                  <a:lnTo>
                    <a:pt x="234" y="186"/>
                  </a:lnTo>
                  <a:close/>
                  <a:moveTo>
                    <a:pt x="187" y="231"/>
                  </a:moveTo>
                  <a:lnTo>
                    <a:pt x="24" y="231"/>
                  </a:lnTo>
                  <a:lnTo>
                    <a:pt x="24" y="68"/>
                  </a:lnTo>
                  <a:lnTo>
                    <a:pt x="48" y="68"/>
                  </a:lnTo>
                  <a:lnTo>
                    <a:pt x="48" y="208"/>
                  </a:lnTo>
                  <a:lnTo>
                    <a:pt x="187" y="208"/>
                  </a:lnTo>
                  <a:lnTo>
                    <a:pt x="187" y="2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71" name="淘宝店chenying0907 31"/>
            <p:cNvSpPr/>
            <p:nvPr/>
          </p:nvSpPr>
          <p:spPr bwMode="auto">
            <a:xfrm>
              <a:off x="145" y="0"/>
              <a:ext cx="111" cy="111"/>
            </a:xfrm>
            <a:custGeom>
              <a:avLst/>
              <a:gdLst>
                <a:gd name="T0" fmla="*/ 18 w 111"/>
                <a:gd name="T1" fmla="*/ 0 h 111"/>
                <a:gd name="T2" fmla="*/ 18 w 111"/>
                <a:gd name="T3" fmla="*/ 21 h 111"/>
                <a:gd name="T4" fmla="*/ 73 w 111"/>
                <a:gd name="T5" fmla="*/ 21 h 111"/>
                <a:gd name="T6" fmla="*/ 0 w 111"/>
                <a:gd name="T7" fmla="*/ 94 h 111"/>
                <a:gd name="T8" fmla="*/ 14 w 111"/>
                <a:gd name="T9" fmla="*/ 111 h 111"/>
                <a:gd name="T10" fmla="*/ 89 w 111"/>
                <a:gd name="T11" fmla="*/ 37 h 111"/>
                <a:gd name="T12" fmla="*/ 89 w 111"/>
                <a:gd name="T13" fmla="*/ 92 h 111"/>
                <a:gd name="T14" fmla="*/ 111 w 111"/>
                <a:gd name="T15" fmla="*/ 92 h 111"/>
                <a:gd name="T16" fmla="*/ 111 w 111"/>
                <a:gd name="T17" fmla="*/ 0 h 111"/>
                <a:gd name="T18" fmla="*/ 18 w 111"/>
                <a:gd name="T1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11">
                  <a:moveTo>
                    <a:pt x="18" y="0"/>
                  </a:moveTo>
                  <a:lnTo>
                    <a:pt x="18" y="21"/>
                  </a:lnTo>
                  <a:lnTo>
                    <a:pt x="73" y="21"/>
                  </a:lnTo>
                  <a:lnTo>
                    <a:pt x="0" y="94"/>
                  </a:lnTo>
                  <a:lnTo>
                    <a:pt x="14" y="111"/>
                  </a:lnTo>
                  <a:lnTo>
                    <a:pt x="89" y="37"/>
                  </a:lnTo>
                  <a:lnTo>
                    <a:pt x="89" y="92"/>
                  </a:lnTo>
                  <a:lnTo>
                    <a:pt x="111" y="92"/>
                  </a:lnTo>
                  <a:lnTo>
                    <a:pt x="111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5872" name="PA_淘宝店chenying0907 3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72001" y="1682026"/>
            <a:ext cx="1368425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b="1" dirty="0">
                <a:solidFill>
                  <a:schemeClr val="bg1"/>
                </a:solidFill>
              </a:rPr>
              <a:t>TOPIC HEAER ONE</a:t>
            </a:r>
            <a:endParaRPr lang="zh-CN" altLang="en-US" sz="10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800" dirty="0">
                <a:solidFill>
                  <a:schemeClr val="bg1"/>
                </a:solidFill>
              </a:rPr>
              <a:t>We have many PowerPoint </a:t>
            </a:r>
            <a:r>
              <a:rPr lang="zh-CN" altLang="en-US" sz="800" dirty="0">
                <a:solidFill>
                  <a:schemeClr val="bg1"/>
                </a:solidFill>
              </a:rPr>
              <a:t>templates</a:t>
            </a:r>
            <a:r>
              <a:rPr lang="en-US" altLang="zh-CN" sz="800" dirty="0">
                <a:solidFill>
                  <a:schemeClr val="bg1"/>
                </a:solidFill>
              </a:rPr>
              <a:t> that has bee specifically designed</a:t>
            </a:r>
            <a:r>
              <a:rPr lang="zh-CN" altLang="en-US" sz="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5873" name="PA_淘宝店chenying0907 33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55876" y="3698774"/>
            <a:ext cx="1368425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b="1">
                <a:solidFill>
                  <a:schemeClr val="bg1"/>
                </a:solidFill>
              </a:rPr>
              <a:t>TOPIC HEADER TWO</a:t>
            </a:r>
            <a:endParaRPr lang="zh-CN" altLang="en-US" sz="100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800">
                <a:solidFill>
                  <a:schemeClr val="bg1"/>
                </a:solidFill>
              </a:rPr>
              <a:t>We have many PowerPoint </a:t>
            </a:r>
            <a:r>
              <a:rPr lang="zh-CN" altLang="en-US" sz="800">
                <a:solidFill>
                  <a:schemeClr val="bg1"/>
                </a:solidFill>
              </a:rPr>
              <a:t>templates</a:t>
            </a:r>
            <a:r>
              <a:rPr lang="en-US" altLang="zh-CN" sz="800">
                <a:solidFill>
                  <a:schemeClr val="bg1"/>
                </a:solidFill>
              </a:rPr>
              <a:t> that has been specifically designed</a:t>
            </a:r>
            <a:r>
              <a:rPr lang="zh-CN" altLang="en-US" sz="80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45" name="PA_淘宝店chenying0907 44"/>
          <p:cNvGrpSpPr/>
          <p:nvPr>
            <p:custDataLst>
              <p:tags r:id="rId7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46" name="淘宝店chenying0907 37"/>
            <p:cNvSpPr/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淘宝店chenying0907 38"/>
            <p:cNvSpPr/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淘宝店chenying0907 39"/>
            <p:cNvSpPr/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9" name="PA_文本框 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35359" y="184337"/>
            <a:ext cx="86086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i="1" dirty="0"/>
              <a:t>IV.D. Baseline Results</a:t>
            </a:r>
            <a:endParaRPr lang="en-US" altLang="zh-CN" sz="20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0B348EA2-800D-4F92-8FC8-5C7916BF0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083" y="502838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6" name="矩形 7">
            <a:extLst>
              <a:ext uri="{FF2B5EF4-FFF2-40B4-BE49-F238E27FC236}">
                <a16:creationId xmlns:a16="http://schemas.microsoft.com/office/drawing/2014/main" id="{D8ECB340-0E31-4902-9A7F-DDD10EF10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502495"/>
            <a:ext cx="2057400" cy="65087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F70CF47-BC5B-44A6-A89E-221B1D3F87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5995" y="713669"/>
            <a:ext cx="5815551" cy="409027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3E29599-EDC8-4517-B348-820CE5D1CC34}"/>
              </a:ext>
            </a:extLst>
          </p:cNvPr>
          <p:cNvSpPr/>
          <p:nvPr/>
        </p:nvSpPr>
        <p:spPr>
          <a:xfrm>
            <a:off x="6095666" y="483178"/>
            <a:ext cx="294083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(1)The (relative) price ranges from </a:t>
            </a:r>
            <a:r>
              <a:rPr lang="en-US" altLang="zh-CN" sz="1400" dirty="0">
                <a:solidFill>
                  <a:schemeClr val="accent1">
                    <a:lumMod val="50000"/>
                  </a:schemeClr>
                </a:solidFill>
              </a:rPr>
              <a:t>$384 </a:t>
            </a:r>
            <a:r>
              <a:rPr lang="en-US" altLang="zh-CN" sz="1400" dirty="0"/>
              <a:t>to </a:t>
            </a:r>
            <a:r>
              <a:rPr lang="en-US" altLang="zh-CN" sz="1400" dirty="0">
                <a:solidFill>
                  <a:schemeClr val="accent1">
                    <a:lumMod val="50000"/>
                  </a:schemeClr>
                </a:solidFill>
              </a:rPr>
              <a:t>$659</a:t>
            </a:r>
            <a:r>
              <a:rPr lang="en-US" altLang="zh-CN" sz="1400" dirty="0"/>
              <a:t>.</a:t>
            </a:r>
          </a:p>
          <a:p>
            <a:endParaRPr lang="en-US" altLang="zh-CN" sz="1400" dirty="0"/>
          </a:p>
          <a:p>
            <a:r>
              <a:rPr lang="en-US" altLang="zh-CN" sz="1400" dirty="0"/>
              <a:t>(3) the propensity to choose contract H is generally declining with price and ranges from </a:t>
            </a:r>
            <a:r>
              <a:rPr lang="en-US" altLang="zh-CN" sz="1400" dirty="0">
                <a:solidFill>
                  <a:schemeClr val="accent1">
                    <a:lumMod val="50000"/>
                  </a:schemeClr>
                </a:solidFill>
              </a:rPr>
              <a:t>0.67</a:t>
            </a:r>
            <a:r>
              <a:rPr lang="en-US" altLang="zh-CN" sz="1400" dirty="0"/>
              <a:t> to </a:t>
            </a:r>
            <a:r>
              <a:rPr lang="en-US" altLang="zh-CN" sz="1400" dirty="0">
                <a:solidFill>
                  <a:schemeClr val="accent1">
                    <a:lumMod val="50000"/>
                  </a:schemeClr>
                </a:solidFill>
              </a:rPr>
              <a:t>0.43</a:t>
            </a:r>
            <a:r>
              <a:rPr lang="en-US" altLang="zh-CN" sz="1400" dirty="0">
                <a:solidFill>
                  <a:schemeClr val="tx2"/>
                </a:solidFill>
              </a:rPr>
              <a:t>.</a:t>
            </a:r>
          </a:p>
          <a:p>
            <a:endParaRPr lang="en-US" altLang="zh-CN" sz="1400" dirty="0">
              <a:solidFill>
                <a:schemeClr val="tx2"/>
              </a:solidFill>
            </a:endParaRPr>
          </a:p>
          <a:p>
            <a:r>
              <a:rPr lang="en-US" altLang="zh-CN" sz="1400" dirty="0">
                <a:solidFill>
                  <a:schemeClr val="tx2"/>
                </a:solidFill>
              </a:rPr>
              <a:t>(4) The average costs of the (</a:t>
            </a:r>
            <a:r>
              <a:rPr lang="en-US" altLang="zh-CN" sz="1400" dirty="0">
                <a:solidFill>
                  <a:schemeClr val="accent1">
                    <a:lumMod val="50000"/>
                  </a:schemeClr>
                </a:solidFill>
              </a:rPr>
              <a:t>endogenously selected</a:t>
            </a:r>
            <a:r>
              <a:rPr lang="en-US" altLang="zh-CN" sz="1400" dirty="0">
                <a:solidFill>
                  <a:schemeClr val="tx2"/>
                </a:solidFill>
              </a:rPr>
              <a:t>) individuals who select contract H is generally increasing with price (or equivalently,</a:t>
            </a:r>
            <a:r>
              <a:rPr lang="en-US" altLang="zh-CN" sz="1400" dirty="0"/>
              <a:t> declining in quantity.</a:t>
            </a:r>
          </a:p>
          <a:p>
            <a:endParaRPr lang="en-US" altLang="zh-CN" sz="1400" dirty="0">
              <a:solidFill>
                <a:schemeClr val="tx2"/>
              </a:solidFill>
            </a:endParaRPr>
          </a:p>
          <a:p>
            <a:r>
              <a:rPr lang="en-US" altLang="zh-CN" sz="1400" dirty="0"/>
              <a:t>(5)The same</a:t>
            </a:r>
            <a:r>
              <a:rPr lang="zh-CN" altLang="en-US" sz="1400" dirty="0"/>
              <a:t> </a:t>
            </a:r>
            <a:r>
              <a:rPr lang="en-US" altLang="zh-CN" sz="1400" dirty="0"/>
              <a:t>for</a:t>
            </a:r>
            <a:r>
              <a:rPr lang="zh-CN" altLang="en-US" sz="1400" dirty="0"/>
              <a:t> </a:t>
            </a:r>
            <a:r>
              <a:rPr lang="en-US" altLang="zh-CN" sz="1400" dirty="0"/>
              <a:t>L.</a:t>
            </a:r>
          </a:p>
          <a:p>
            <a:endParaRPr lang="en-US" altLang="zh-CN" sz="1400" dirty="0"/>
          </a:p>
          <a:p>
            <a:r>
              <a:rPr lang="en-US" altLang="zh-CN" sz="1400" dirty="0"/>
              <a:t>(4)And(5) reveals consistently higher average costs for those covered by contract </a:t>
            </a:r>
            <a:r>
              <a:rPr lang="en-US" altLang="zh-CN" sz="1400" i="1" dirty="0"/>
              <a:t>H </a:t>
            </a:r>
            <a:r>
              <a:rPr lang="en-US" altLang="zh-CN" sz="1400" dirty="0"/>
              <a:t>than for those covered by contract </a:t>
            </a:r>
            <a:r>
              <a:rPr lang="en-US" altLang="zh-CN" sz="1400" i="1" dirty="0"/>
              <a:t>L</a:t>
            </a:r>
            <a:r>
              <a:rPr lang="en-US" altLang="zh-CN" sz="1400" dirty="0"/>
              <a:t>. (</a:t>
            </a:r>
            <a:r>
              <a:rPr lang="en-US" altLang="zh-CN" sz="1400" dirty="0">
                <a:solidFill>
                  <a:schemeClr val="accent1">
                    <a:lumMod val="50000"/>
                  </a:schemeClr>
                </a:solidFill>
              </a:rPr>
              <a:t>moral hazard or adverse selection is present</a:t>
            </a:r>
            <a:r>
              <a:rPr lang="en-US" altLang="zh-CN" sz="1400" dirty="0"/>
              <a:t>)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CCA5BD2-55DF-45C7-801E-25430EF6C048}"/>
              </a:ext>
            </a:extLst>
          </p:cNvPr>
          <p:cNvSpPr/>
          <p:nvPr/>
        </p:nvSpPr>
        <p:spPr>
          <a:xfrm>
            <a:off x="395536" y="2418532"/>
            <a:ext cx="360040" cy="11309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773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0" advClick="0">
        <p:wipe/>
      </p:transition>
    </mc:Choice>
    <mc:Fallback>
      <p:transition spd="slow" advClick="0">
        <p:wip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57" name="PA_淘宝店chenying0907 17"/>
          <p:cNvGrpSpPr/>
          <p:nvPr>
            <p:custDataLst>
              <p:tags r:id="rId1"/>
            </p:custDataLst>
          </p:nvPr>
        </p:nvGrpSpPr>
        <p:grpSpPr bwMode="auto">
          <a:xfrm>
            <a:off x="7385050" y="3088986"/>
            <a:ext cx="357188" cy="460517"/>
            <a:chOff x="0" y="0"/>
            <a:chExt cx="225" cy="290"/>
          </a:xfrm>
        </p:grpSpPr>
        <p:sp>
          <p:nvSpPr>
            <p:cNvPr id="35858" name="淘宝店chenying0907 18"/>
            <p:cNvSpPr/>
            <p:nvPr/>
          </p:nvSpPr>
          <p:spPr bwMode="auto">
            <a:xfrm>
              <a:off x="0" y="0"/>
              <a:ext cx="225" cy="290"/>
            </a:xfrm>
            <a:custGeom>
              <a:avLst/>
              <a:gdLst>
                <a:gd name="T0" fmla="*/ 21 w 95"/>
                <a:gd name="T1" fmla="*/ 112 h 123"/>
                <a:gd name="T2" fmla="*/ 11 w 95"/>
                <a:gd name="T3" fmla="*/ 112 h 123"/>
                <a:gd name="T4" fmla="*/ 11 w 95"/>
                <a:gd name="T5" fmla="*/ 10 h 123"/>
                <a:gd name="T6" fmla="*/ 90 w 95"/>
                <a:gd name="T7" fmla="*/ 10 h 123"/>
                <a:gd name="T8" fmla="*/ 95 w 95"/>
                <a:gd name="T9" fmla="*/ 5 h 123"/>
                <a:gd name="T10" fmla="*/ 90 w 95"/>
                <a:gd name="T11" fmla="*/ 0 h 123"/>
                <a:gd name="T12" fmla="*/ 5 w 95"/>
                <a:gd name="T13" fmla="*/ 0 h 123"/>
                <a:gd name="T14" fmla="*/ 0 w 95"/>
                <a:gd name="T15" fmla="*/ 5 h 123"/>
                <a:gd name="T16" fmla="*/ 0 w 95"/>
                <a:gd name="T17" fmla="*/ 118 h 123"/>
                <a:gd name="T18" fmla="*/ 5 w 95"/>
                <a:gd name="T19" fmla="*/ 123 h 123"/>
                <a:gd name="T20" fmla="*/ 21 w 95"/>
                <a:gd name="T21" fmla="*/ 123 h 123"/>
                <a:gd name="T22" fmla="*/ 26 w 95"/>
                <a:gd name="T23" fmla="*/ 118 h 123"/>
                <a:gd name="T24" fmla="*/ 21 w 95"/>
                <a:gd name="T25" fmla="*/ 11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21" y="112"/>
                  </a:moveTo>
                  <a:cubicBezTo>
                    <a:pt x="11" y="112"/>
                    <a:pt x="11" y="112"/>
                    <a:pt x="11" y="112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3" y="10"/>
                    <a:pt x="95" y="8"/>
                    <a:pt x="95" y="5"/>
                  </a:cubicBezTo>
                  <a:cubicBezTo>
                    <a:pt x="95" y="2"/>
                    <a:pt x="93" y="0"/>
                    <a:pt x="9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1"/>
                    <a:pt x="2" y="123"/>
                    <a:pt x="5" y="123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4" y="123"/>
                    <a:pt x="26" y="121"/>
                    <a:pt x="26" y="118"/>
                  </a:cubicBezTo>
                  <a:cubicBezTo>
                    <a:pt x="26" y="115"/>
                    <a:pt x="24" y="112"/>
                    <a:pt x="21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59" name="淘宝店chenying0907 19"/>
            <p:cNvSpPr/>
            <p:nvPr/>
          </p:nvSpPr>
          <p:spPr bwMode="auto">
            <a:xfrm>
              <a:off x="142" y="170"/>
              <a:ext cx="83" cy="120"/>
            </a:xfrm>
            <a:custGeom>
              <a:avLst/>
              <a:gdLst>
                <a:gd name="T0" fmla="*/ 30 w 35"/>
                <a:gd name="T1" fmla="*/ 0 h 51"/>
                <a:gd name="T2" fmla="*/ 25 w 35"/>
                <a:gd name="T3" fmla="*/ 5 h 51"/>
                <a:gd name="T4" fmla="*/ 25 w 35"/>
                <a:gd name="T5" fmla="*/ 40 h 51"/>
                <a:gd name="T6" fmla="*/ 5 w 35"/>
                <a:gd name="T7" fmla="*/ 40 h 51"/>
                <a:gd name="T8" fmla="*/ 0 w 35"/>
                <a:gd name="T9" fmla="*/ 46 h 51"/>
                <a:gd name="T10" fmla="*/ 5 w 35"/>
                <a:gd name="T11" fmla="*/ 51 h 51"/>
                <a:gd name="T12" fmla="*/ 30 w 35"/>
                <a:gd name="T13" fmla="*/ 51 h 51"/>
                <a:gd name="T14" fmla="*/ 34 w 35"/>
                <a:gd name="T15" fmla="*/ 49 h 51"/>
                <a:gd name="T16" fmla="*/ 35 w 35"/>
                <a:gd name="T17" fmla="*/ 46 h 51"/>
                <a:gd name="T18" fmla="*/ 35 w 35"/>
                <a:gd name="T19" fmla="*/ 5 h 51"/>
                <a:gd name="T20" fmla="*/ 30 w 35"/>
                <a:gd name="T2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51">
                  <a:moveTo>
                    <a:pt x="30" y="0"/>
                  </a:moveTo>
                  <a:cubicBezTo>
                    <a:pt x="27" y="0"/>
                    <a:pt x="25" y="2"/>
                    <a:pt x="25" y="5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2" y="40"/>
                    <a:pt x="0" y="43"/>
                    <a:pt x="0" y="46"/>
                  </a:cubicBezTo>
                  <a:cubicBezTo>
                    <a:pt x="0" y="49"/>
                    <a:pt x="2" y="51"/>
                    <a:pt x="5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2" y="51"/>
                    <a:pt x="33" y="50"/>
                    <a:pt x="34" y="49"/>
                  </a:cubicBezTo>
                  <a:cubicBezTo>
                    <a:pt x="35" y="48"/>
                    <a:pt x="35" y="47"/>
                    <a:pt x="35" y="46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2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0" name="淘宝店chenying0907 20"/>
            <p:cNvSpPr>
              <a:spLocks noEditPoints="1"/>
            </p:cNvSpPr>
            <p:nvPr/>
          </p:nvSpPr>
          <p:spPr bwMode="auto">
            <a:xfrm>
              <a:off x="81" y="59"/>
              <a:ext cx="141" cy="205"/>
            </a:xfrm>
            <a:custGeom>
              <a:avLst/>
              <a:gdLst>
                <a:gd name="T0" fmla="*/ 52 w 60"/>
                <a:gd name="T1" fmla="*/ 2 h 87"/>
                <a:gd name="T2" fmla="*/ 46 w 60"/>
                <a:gd name="T3" fmla="*/ 0 h 87"/>
                <a:gd name="T4" fmla="*/ 35 w 60"/>
                <a:gd name="T5" fmla="*/ 7 h 87"/>
                <a:gd name="T6" fmla="*/ 1 w 60"/>
                <a:gd name="T7" fmla="*/ 66 h 87"/>
                <a:gd name="T8" fmla="*/ 0 w 60"/>
                <a:gd name="T9" fmla="*/ 69 h 87"/>
                <a:gd name="T10" fmla="*/ 0 w 60"/>
                <a:gd name="T11" fmla="*/ 82 h 87"/>
                <a:gd name="T12" fmla="*/ 3 w 60"/>
                <a:gd name="T13" fmla="*/ 87 h 87"/>
                <a:gd name="T14" fmla="*/ 6 w 60"/>
                <a:gd name="T15" fmla="*/ 87 h 87"/>
                <a:gd name="T16" fmla="*/ 8 w 60"/>
                <a:gd name="T17" fmla="*/ 87 h 87"/>
                <a:gd name="T18" fmla="*/ 20 w 60"/>
                <a:gd name="T19" fmla="*/ 80 h 87"/>
                <a:gd name="T20" fmla="*/ 22 w 60"/>
                <a:gd name="T21" fmla="*/ 78 h 87"/>
                <a:gd name="T22" fmla="*/ 56 w 60"/>
                <a:gd name="T23" fmla="*/ 19 h 87"/>
                <a:gd name="T24" fmla="*/ 52 w 60"/>
                <a:gd name="T25" fmla="*/ 2 h 87"/>
                <a:gd name="T26" fmla="*/ 47 w 60"/>
                <a:gd name="T27" fmla="*/ 14 h 87"/>
                <a:gd name="T28" fmla="*/ 14 w 60"/>
                <a:gd name="T29" fmla="*/ 72 h 87"/>
                <a:gd name="T30" fmla="*/ 11 w 60"/>
                <a:gd name="T31" fmla="*/ 73 h 87"/>
                <a:gd name="T32" fmla="*/ 11 w 60"/>
                <a:gd name="T33" fmla="*/ 70 h 87"/>
                <a:gd name="T34" fmla="*/ 44 w 60"/>
                <a:gd name="T35" fmla="*/ 12 h 87"/>
                <a:gd name="T36" fmla="*/ 47 w 60"/>
                <a:gd name="T37" fmla="*/ 11 h 87"/>
                <a:gd name="T38" fmla="*/ 47 w 60"/>
                <a:gd name="T39" fmla="*/ 1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87">
                  <a:moveTo>
                    <a:pt x="52" y="2"/>
                  </a:moveTo>
                  <a:cubicBezTo>
                    <a:pt x="50" y="1"/>
                    <a:pt x="48" y="0"/>
                    <a:pt x="46" y="0"/>
                  </a:cubicBezTo>
                  <a:cubicBezTo>
                    <a:pt x="41" y="0"/>
                    <a:pt x="37" y="3"/>
                    <a:pt x="35" y="7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0" y="67"/>
                    <a:pt x="0" y="68"/>
                    <a:pt x="0" y="69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4"/>
                    <a:pt x="1" y="86"/>
                    <a:pt x="3" y="87"/>
                  </a:cubicBezTo>
                  <a:cubicBezTo>
                    <a:pt x="4" y="87"/>
                    <a:pt x="5" y="87"/>
                    <a:pt x="6" y="87"/>
                  </a:cubicBezTo>
                  <a:cubicBezTo>
                    <a:pt x="7" y="87"/>
                    <a:pt x="7" y="87"/>
                    <a:pt x="8" y="87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1" y="80"/>
                    <a:pt x="22" y="79"/>
                    <a:pt x="22" y="78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60" y="13"/>
                    <a:pt x="58" y="6"/>
                    <a:pt x="52" y="2"/>
                  </a:cubicBezTo>
                  <a:close/>
                  <a:moveTo>
                    <a:pt x="47" y="14"/>
                  </a:moveTo>
                  <a:cubicBezTo>
                    <a:pt x="14" y="72"/>
                    <a:pt x="14" y="72"/>
                    <a:pt x="14" y="72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1"/>
                    <a:pt x="46" y="11"/>
                    <a:pt x="47" y="11"/>
                  </a:cubicBezTo>
                  <a:cubicBezTo>
                    <a:pt x="47" y="12"/>
                    <a:pt x="48" y="13"/>
                    <a:pt x="47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1" name="淘宝店chenying0907 21"/>
            <p:cNvSpPr/>
            <p:nvPr/>
          </p:nvSpPr>
          <p:spPr bwMode="auto">
            <a:xfrm>
              <a:off x="41" y="83"/>
              <a:ext cx="89" cy="23"/>
            </a:xfrm>
            <a:custGeom>
              <a:avLst/>
              <a:gdLst>
                <a:gd name="T0" fmla="*/ 38 w 38"/>
                <a:gd name="T1" fmla="*/ 5 h 10"/>
                <a:gd name="T2" fmla="*/ 32 w 38"/>
                <a:gd name="T3" fmla="*/ 0 h 10"/>
                <a:gd name="T4" fmla="*/ 6 w 38"/>
                <a:gd name="T5" fmla="*/ 0 h 10"/>
                <a:gd name="T6" fmla="*/ 0 w 38"/>
                <a:gd name="T7" fmla="*/ 5 h 10"/>
                <a:gd name="T8" fmla="*/ 6 w 38"/>
                <a:gd name="T9" fmla="*/ 10 h 10"/>
                <a:gd name="T10" fmla="*/ 32 w 38"/>
                <a:gd name="T11" fmla="*/ 10 h 10"/>
                <a:gd name="T12" fmla="*/ 38 w 38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0">
                  <a:moveTo>
                    <a:pt x="38" y="5"/>
                  </a:moveTo>
                  <a:cubicBezTo>
                    <a:pt x="38" y="2"/>
                    <a:pt x="35" y="0"/>
                    <a:pt x="3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5" y="10"/>
                    <a:pt x="38" y="8"/>
                    <a:pt x="38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2" name="淘宝店chenying0907 22"/>
            <p:cNvSpPr/>
            <p:nvPr/>
          </p:nvSpPr>
          <p:spPr bwMode="auto">
            <a:xfrm>
              <a:off x="41" y="132"/>
              <a:ext cx="56" cy="24"/>
            </a:xfrm>
            <a:custGeom>
              <a:avLst/>
              <a:gdLst>
                <a:gd name="T0" fmla="*/ 6 w 24"/>
                <a:gd name="T1" fmla="*/ 0 h 10"/>
                <a:gd name="T2" fmla="*/ 0 w 24"/>
                <a:gd name="T3" fmla="*/ 5 h 10"/>
                <a:gd name="T4" fmla="*/ 6 w 24"/>
                <a:gd name="T5" fmla="*/ 10 h 10"/>
                <a:gd name="T6" fmla="*/ 19 w 24"/>
                <a:gd name="T7" fmla="*/ 10 h 10"/>
                <a:gd name="T8" fmla="*/ 24 w 24"/>
                <a:gd name="T9" fmla="*/ 5 h 10"/>
                <a:gd name="T10" fmla="*/ 19 w 24"/>
                <a:gd name="T11" fmla="*/ 0 h 10"/>
                <a:gd name="T12" fmla="*/ 6 w 2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0"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10"/>
                    <a:pt x="24" y="8"/>
                    <a:pt x="24" y="5"/>
                  </a:cubicBezTo>
                  <a:cubicBezTo>
                    <a:pt x="24" y="2"/>
                    <a:pt x="22" y="0"/>
                    <a:pt x="19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3" name="PA_淘宝店chenying0907 23"/>
          <p:cNvGrpSpPr/>
          <p:nvPr>
            <p:custDataLst>
              <p:tags r:id="rId2"/>
            </p:custDataLst>
          </p:nvPr>
        </p:nvGrpSpPr>
        <p:grpSpPr bwMode="auto">
          <a:xfrm>
            <a:off x="6661151" y="1734430"/>
            <a:ext cx="442913" cy="443049"/>
            <a:chOff x="0" y="0"/>
            <a:chExt cx="279" cy="279"/>
          </a:xfrm>
        </p:grpSpPr>
        <p:sp>
          <p:nvSpPr>
            <p:cNvPr id="35864" name="淘宝店chenying0907 24"/>
            <p:cNvSpPr>
              <a:spLocks noEditPoints="1"/>
            </p:cNvSpPr>
            <p:nvPr/>
          </p:nvSpPr>
          <p:spPr bwMode="auto">
            <a:xfrm>
              <a:off x="0" y="0"/>
              <a:ext cx="279" cy="279"/>
            </a:xfrm>
            <a:custGeom>
              <a:avLst/>
              <a:gdLst>
                <a:gd name="T0" fmla="*/ 114 w 118"/>
                <a:gd name="T1" fmla="*/ 46 h 118"/>
                <a:gd name="T2" fmla="*/ 103 w 118"/>
                <a:gd name="T3" fmla="*/ 38 h 118"/>
                <a:gd name="T4" fmla="*/ 107 w 118"/>
                <a:gd name="T5" fmla="*/ 24 h 118"/>
                <a:gd name="T6" fmla="*/ 89 w 118"/>
                <a:gd name="T7" fmla="*/ 11 h 118"/>
                <a:gd name="T8" fmla="*/ 76 w 118"/>
                <a:gd name="T9" fmla="*/ 13 h 118"/>
                <a:gd name="T10" fmla="*/ 68 w 118"/>
                <a:gd name="T11" fmla="*/ 1 h 118"/>
                <a:gd name="T12" fmla="*/ 46 w 118"/>
                <a:gd name="T13" fmla="*/ 4 h 118"/>
                <a:gd name="T14" fmla="*/ 39 w 118"/>
                <a:gd name="T15" fmla="*/ 15 h 118"/>
                <a:gd name="T16" fmla="*/ 24 w 118"/>
                <a:gd name="T17" fmla="*/ 11 h 118"/>
                <a:gd name="T18" fmla="*/ 11 w 118"/>
                <a:gd name="T19" fmla="*/ 29 h 118"/>
                <a:gd name="T20" fmla="*/ 14 w 118"/>
                <a:gd name="T21" fmla="*/ 43 h 118"/>
                <a:gd name="T22" fmla="*/ 1 w 118"/>
                <a:gd name="T23" fmla="*/ 50 h 118"/>
                <a:gd name="T24" fmla="*/ 1 w 118"/>
                <a:gd name="T25" fmla="*/ 68 h 118"/>
                <a:gd name="T26" fmla="*/ 14 w 118"/>
                <a:gd name="T27" fmla="*/ 75 h 118"/>
                <a:gd name="T28" fmla="*/ 11 w 118"/>
                <a:gd name="T29" fmla="*/ 89 h 118"/>
                <a:gd name="T30" fmla="*/ 24 w 118"/>
                <a:gd name="T31" fmla="*/ 106 h 118"/>
                <a:gd name="T32" fmla="*/ 39 w 118"/>
                <a:gd name="T33" fmla="*/ 103 h 118"/>
                <a:gd name="T34" fmla="*/ 46 w 118"/>
                <a:gd name="T35" fmla="*/ 114 h 118"/>
                <a:gd name="T36" fmla="*/ 59 w 118"/>
                <a:gd name="T37" fmla="*/ 118 h 118"/>
                <a:gd name="T38" fmla="*/ 72 w 118"/>
                <a:gd name="T39" fmla="*/ 114 h 118"/>
                <a:gd name="T40" fmla="*/ 80 w 118"/>
                <a:gd name="T41" fmla="*/ 103 h 118"/>
                <a:gd name="T42" fmla="*/ 94 w 118"/>
                <a:gd name="T43" fmla="*/ 106 h 118"/>
                <a:gd name="T44" fmla="*/ 107 w 118"/>
                <a:gd name="T45" fmla="*/ 89 h 118"/>
                <a:gd name="T46" fmla="*/ 105 w 118"/>
                <a:gd name="T47" fmla="*/ 75 h 118"/>
                <a:gd name="T48" fmla="*/ 118 w 118"/>
                <a:gd name="T49" fmla="*/ 68 h 118"/>
                <a:gd name="T50" fmla="*/ 118 w 118"/>
                <a:gd name="T51" fmla="*/ 50 h 118"/>
                <a:gd name="T52" fmla="*/ 99 w 118"/>
                <a:gd name="T53" fmla="*/ 66 h 118"/>
                <a:gd name="T54" fmla="*/ 93 w 118"/>
                <a:gd name="T55" fmla="*/ 77 h 118"/>
                <a:gd name="T56" fmla="*/ 97 w 118"/>
                <a:gd name="T57" fmla="*/ 90 h 118"/>
                <a:gd name="T58" fmla="*/ 82 w 118"/>
                <a:gd name="T59" fmla="*/ 92 h 118"/>
                <a:gd name="T60" fmla="*/ 70 w 118"/>
                <a:gd name="T61" fmla="*/ 96 h 118"/>
                <a:gd name="T62" fmla="*/ 64 w 118"/>
                <a:gd name="T63" fmla="*/ 107 h 118"/>
                <a:gd name="T64" fmla="*/ 52 w 118"/>
                <a:gd name="T65" fmla="*/ 99 h 118"/>
                <a:gd name="T66" fmla="*/ 41 w 118"/>
                <a:gd name="T67" fmla="*/ 93 h 118"/>
                <a:gd name="T68" fmla="*/ 28 w 118"/>
                <a:gd name="T69" fmla="*/ 96 h 118"/>
                <a:gd name="T70" fmla="*/ 26 w 118"/>
                <a:gd name="T71" fmla="*/ 82 h 118"/>
                <a:gd name="T72" fmla="*/ 23 w 118"/>
                <a:gd name="T73" fmla="*/ 70 h 118"/>
                <a:gd name="T74" fmla="*/ 11 w 118"/>
                <a:gd name="T75" fmla="*/ 63 h 118"/>
                <a:gd name="T76" fmla="*/ 11 w 118"/>
                <a:gd name="T77" fmla="*/ 54 h 118"/>
                <a:gd name="T78" fmla="*/ 23 w 118"/>
                <a:gd name="T79" fmla="*/ 48 h 118"/>
                <a:gd name="T80" fmla="*/ 26 w 118"/>
                <a:gd name="T81" fmla="*/ 36 h 118"/>
                <a:gd name="T82" fmla="*/ 28 w 118"/>
                <a:gd name="T83" fmla="*/ 21 h 118"/>
                <a:gd name="T84" fmla="*/ 41 w 118"/>
                <a:gd name="T85" fmla="*/ 25 h 118"/>
                <a:gd name="T86" fmla="*/ 52 w 118"/>
                <a:gd name="T87" fmla="*/ 19 h 118"/>
                <a:gd name="T88" fmla="*/ 64 w 118"/>
                <a:gd name="T89" fmla="*/ 10 h 118"/>
                <a:gd name="T90" fmla="*/ 70 w 118"/>
                <a:gd name="T91" fmla="*/ 22 h 118"/>
                <a:gd name="T92" fmla="*/ 82 w 118"/>
                <a:gd name="T93" fmla="*/ 25 h 118"/>
                <a:gd name="T94" fmla="*/ 97 w 118"/>
                <a:gd name="T95" fmla="*/ 28 h 118"/>
                <a:gd name="T96" fmla="*/ 93 w 118"/>
                <a:gd name="T97" fmla="*/ 41 h 118"/>
                <a:gd name="T98" fmla="*/ 99 w 118"/>
                <a:gd name="T99" fmla="*/ 51 h 118"/>
                <a:gd name="T100" fmla="*/ 108 w 118"/>
                <a:gd name="T101" fmla="*/ 5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8" h="118">
                  <a:moveTo>
                    <a:pt x="118" y="50"/>
                  </a:moveTo>
                  <a:cubicBezTo>
                    <a:pt x="117" y="48"/>
                    <a:pt x="116" y="46"/>
                    <a:pt x="114" y="46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4" y="41"/>
                    <a:pt x="104" y="39"/>
                    <a:pt x="103" y="38"/>
                  </a:cubicBezTo>
                  <a:cubicBezTo>
                    <a:pt x="107" y="29"/>
                    <a:pt x="107" y="29"/>
                    <a:pt x="107" y="29"/>
                  </a:cubicBezTo>
                  <a:cubicBezTo>
                    <a:pt x="108" y="27"/>
                    <a:pt x="108" y="25"/>
                    <a:pt x="107" y="24"/>
                  </a:cubicBezTo>
                  <a:cubicBezTo>
                    <a:pt x="103" y="19"/>
                    <a:pt x="99" y="15"/>
                    <a:pt x="94" y="11"/>
                  </a:cubicBezTo>
                  <a:cubicBezTo>
                    <a:pt x="93" y="10"/>
                    <a:pt x="91" y="10"/>
                    <a:pt x="89" y="11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79" y="14"/>
                    <a:pt x="77" y="14"/>
                    <a:pt x="76" y="13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2"/>
                    <a:pt x="70" y="1"/>
                    <a:pt x="68" y="1"/>
                  </a:cubicBezTo>
                  <a:cubicBezTo>
                    <a:pt x="62" y="0"/>
                    <a:pt x="57" y="0"/>
                    <a:pt x="50" y="1"/>
                  </a:cubicBezTo>
                  <a:cubicBezTo>
                    <a:pt x="49" y="1"/>
                    <a:pt x="47" y="2"/>
                    <a:pt x="46" y="4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2" y="14"/>
                    <a:pt x="40" y="14"/>
                    <a:pt x="39" y="15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8" y="10"/>
                    <a:pt x="26" y="10"/>
                    <a:pt x="24" y="11"/>
                  </a:cubicBezTo>
                  <a:cubicBezTo>
                    <a:pt x="20" y="15"/>
                    <a:pt x="15" y="19"/>
                    <a:pt x="12" y="24"/>
                  </a:cubicBezTo>
                  <a:cubicBezTo>
                    <a:pt x="11" y="25"/>
                    <a:pt x="11" y="27"/>
                    <a:pt x="11" y="2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5" y="39"/>
                    <a:pt x="14" y="41"/>
                    <a:pt x="14" y="43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3" y="46"/>
                    <a:pt x="1" y="48"/>
                    <a:pt x="1" y="50"/>
                  </a:cubicBezTo>
                  <a:cubicBezTo>
                    <a:pt x="1" y="53"/>
                    <a:pt x="0" y="56"/>
                    <a:pt x="0" y="59"/>
                  </a:cubicBezTo>
                  <a:cubicBezTo>
                    <a:pt x="0" y="62"/>
                    <a:pt x="1" y="64"/>
                    <a:pt x="1" y="68"/>
                  </a:cubicBezTo>
                  <a:cubicBezTo>
                    <a:pt x="1" y="70"/>
                    <a:pt x="3" y="71"/>
                    <a:pt x="4" y="72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7"/>
                    <a:pt x="15" y="78"/>
                    <a:pt x="16" y="80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11" y="90"/>
                    <a:pt x="11" y="92"/>
                    <a:pt x="12" y="94"/>
                  </a:cubicBezTo>
                  <a:cubicBezTo>
                    <a:pt x="15" y="99"/>
                    <a:pt x="20" y="103"/>
                    <a:pt x="24" y="106"/>
                  </a:cubicBezTo>
                  <a:cubicBezTo>
                    <a:pt x="26" y="107"/>
                    <a:pt x="28" y="108"/>
                    <a:pt x="30" y="107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40" y="103"/>
                    <a:pt x="42" y="104"/>
                    <a:pt x="43" y="10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7" y="116"/>
                    <a:pt x="49" y="117"/>
                    <a:pt x="50" y="117"/>
                  </a:cubicBezTo>
                  <a:cubicBezTo>
                    <a:pt x="54" y="118"/>
                    <a:pt x="57" y="118"/>
                    <a:pt x="59" y="118"/>
                  </a:cubicBezTo>
                  <a:cubicBezTo>
                    <a:pt x="62" y="118"/>
                    <a:pt x="65" y="118"/>
                    <a:pt x="68" y="117"/>
                  </a:cubicBezTo>
                  <a:cubicBezTo>
                    <a:pt x="70" y="117"/>
                    <a:pt x="72" y="116"/>
                    <a:pt x="72" y="114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77" y="104"/>
                    <a:pt x="79" y="103"/>
                    <a:pt x="80" y="103"/>
                  </a:cubicBezTo>
                  <a:cubicBezTo>
                    <a:pt x="89" y="107"/>
                    <a:pt x="89" y="107"/>
                    <a:pt x="89" y="107"/>
                  </a:cubicBezTo>
                  <a:cubicBezTo>
                    <a:pt x="91" y="108"/>
                    <a:pt x="93" y="107"/>
                    <a:pt x="94" y="106"/>
                  </a:cubicBezTo>
                  <a:cubicBezTo>
                    <a:pt x="99" y="103"/>
                    <a:pt x="103" y="99"/>
                    <a:pt x="107" y="94"/>
                  </a:cubicBezTo>
                  <a:cubicBezTo>
                    <a:pt x="108" y="92"/>
                    <a:pt x="108" y="90"/>
                    <a:pt x="107" y="8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4" y="78"/>
                    <a:pt x="104" y="77"/>
                    <a:pt x="105" y="75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6" y="71"/>
                    <a:pt x="117" y="70"/>
                    <a:pt x="118" y="68"/>
                  </a:cubicBezTo>
                  <a:cubicBezTo>
                    <a:pt x="118" y="64"/>
                    <a:pt x="118" y="62"/>
                    <a:pt x="118" y="59"/>
                  </a:cubicBezTo>
                  <a:cubicBezTo>
                    <a:pt x="118" y="56"/>
                    <a:pt x="118" y="53"/>
                    <a:pt x="118" y="50"/>
                  </a:cubicBezTo>
                  <a:close/>
                  <a:moveTo>
                    <a:pt x="108" y="63"/>
                  </a:moveTo>
                  <a:cubicBezTo>
                    <a:pt x="99" y="66"/>
                    <a:pt x="99" y="66"/>
                    <a:pt x="99" y="66"/>
                  </a:cubicBezTo>
                  <a:cubicBezTo>
                    <a:pt x="98" y="67"/>
                    <a:pt x="97" y="68"/>
                    <a:pt x="96" y="70"/>
                  </a:cubicBezTo>
                  <a:cubicBezTo>
                    <a:pt x="95" y="72"/>
                    <a:pt x="94" y="75"/>
                    <a:pt x="93" y="77"/>
                  </a:cubicBezTo>
                  <a:cubicBezTo>
                    <a:pt x="92" y="79"/>
                    <a:pt x="92" y="80"/>
                    <a:pt x="93" y="82"/>
                  </a:cubicBezTo>
                  <a:cubicBezTo>
                    <a:pt x="97" y="90"/>
                    <a:pt x="97" y="90"/>
                    <a:pt x="97" y="90"/>
                  </a:cubicBezTo>
                  <a:cubicBezTo>
                    <a:pt x="95" y="92"/>
                    <a:pt x="93" y="94"/>
                    <a:pt x="91" y="96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1" y="92"/>
                    <a:pt x="79" y="92"/>
                    <a:pt x="78" y="93"/>
                  </a:cubicBezTo>
                  <a:cubicBezTo>
                    <a:pt x="75" y="94"/>
                    <a:pt x="73" y="95"/>
                    <a:pt x="70" y="96"/>
                  </a:cubicBezTo>
                  <a:cubicBezTo>
                    <a:pt x="69" y="96"/>
                    <a:pt x="67" y="97"/>
                    <a:pt x="67" y="99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1" y="108"/>
                    <a:pt x="58" y="108"/>
                    <a:pt x="55" y="107"/>
                  </a:cubicBezTo>
                  <a:cubicBezTo>
                    <a:pt x="52" y="99"/>
                    <a:pt x="52" y="99"/>
                    <a:pt x="52" y="99"/>
                  </a:cubicBezTo>
                  <a:cubicBezTo>
                    <a:pt x="51" y="97"/>
                    <a:pt x="50" y="96"/>
                    <a:pt x="48" y="96"/>
                  </a:cubicBezTo>
                  <a:cubicBezTo>
                    <a:pt x="46" y="95"/>
                    <a:pt x="43" y="94"/>
                    <a:pt x="41" y="93"/>
                  </a:cubicBezTo>
                  <a:cubicBezTo>
                    <a:pt x="40" y="92"/>
                    <a:pt x="38" y="92"/>
                    <a:pt x="36" y="92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6" y="94"/>
                    <a:pt x="24" y="92"/>
                    <a:pt x="22" y="90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0"/>
                    <a:pt x="26" y="79"/>
                    <a:pt x="26" y="77"/>
                  </a:cubicBezTo>
                  <a:cubicBezTo>
                    <a:pt x="24" y="75"/>
                    <a:pt x="23" y="72"/>
                    <a:pt x="23" y="70"/>
                  </a:cubicBezTo>
                  <a:cubicBezTo>
                    <a:pt x="22" y="68"/>
                    <a:pt x="21" y="67"/>
                    <a:pt x="19" y="66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1" y="62"/>
                    <a:pt x="10" y="60"/>
                    <a:pt x="10" y="59"/>
                  </a:cubicBezTo>
                  <a:cubicBezTo>
                    <a:pt x="10" y="57"/>
                    <a:pt x="11" y="56"/>
                    <a:pt x="11" y="54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1" y="51"/>
                    <a:pt x="22" y="49"/>
                    <a:pt x="23" y="48"/>
                  </a:cubicBezTo>
                  <a:cubicBezTo>
                    <a:pt x="23" y="45"/>
                    <a:pt x="24" y="43"/>
                    <a:pt x="26" y="41"/>
                  </a:cubicBezTo>
                  <a:cubicBezTo>
                    <a:pt x="26" y="39"/>
                    <a:pt x="26" y="37"/>
                    <a:pt x="26" y="36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5"/>
                    <a:pt x="26" y="23"/>
                    <a:pt x="28" y="21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8" y="26"/>
                    <a:pt x="40" y="26"/>
                    <a:pt x="41" y="25"/>
                  </a:cubicBezTo>
                  <a:cubicBezTo>
                    <a:pt x="43" y="24"/>
                    <a:pt x="46" y="23"/>
                    <a:pt x="48" y="22"/>
                  </a:cubicBezTo>
                  <a:cubicBezTo>
                    <a:pt x="50" y="22"/>
                    <a:pt x="51" y="20"/>
                    <a:pt x="52" y="19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8" y="10"/>
                    <a:pt x="61" y="10"/>
                    <a:pt x="64" y="1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20"/>
                    <a:pt x="69" y="22"/>
                    <a:pt x="70" y="22"/>
                  </a:cubicBezTo>
                  <a:cubicBezTo>
                    <a:pt x="73" y="23"/>
                    <a:pt x="75" y="24"/>
                    <a:pt x="78" y="25"/>
                  </a:cubicBezTo>
                  <a:cubicBezTo>
                    <a:pt x="79" y="26"/>
                    <a:pt x="81" y="26"/>
                    <a:pt x="82" y="25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93" y="23"/>
                    <a:pt x="95" y="25"/>
                    <a:pt x="97" y="28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2" y="37"/>
                    <a:pt x="92" y="39"/>
                    <a:pt x="93" y="41"/>
                  </a:cubicBezTo>
                  <a:cubicBezTo>
                    <a:pt x="94" y="43"/>
                    <a:pt x="95" y="45"/>
                    <a:pt x="96" y="48"/>
                  </a:cubicBezTo>
                  <a:cubicBezTo>
                    <a:pt x="97" y="49"/>
                    <a:pt x="98" y="51"/>
                    <a:pt x="99" y="51"/>
                  </a:cubicBezTo>
                  <a:cubicBezTo>
                    <a:pt x="108" y="54"/>
                    <a:pt x="108" y="54"/>
                    <a:pt x="108" y="54"/>
                  </a:cubicBezTo>
                  <a:cubicBezTo>
                    <a:pt x="108" y="56"/>
                    <a:pt x="108" y="57"/>
                    <a:pt x="108" y="59"/>
                  </a:cubicBezTo>
                  <a:cubicBezTo>
                    <a:pt x="108" y="60"/>
                    <a:pt x="108" y="62"/>
                    <a:pt x="108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5" name="淘宝店chenying0907 25"/>
            <p:cNvSpPr>
              <a:spLocks noEditPoints="1"/>
            </p:cNvSpPr>
            <p:nvPr/>
          </p:nvSpPr>
          <p:spPr bwMode="auto">
            <a:xfrm>
              <a:off x="86" y="80"/>
              <a:ext cx="111" cy="111"/>
            </a:xfrm>
            <a:custGeom>
              <a:avLst/>
              <a:gdLst>
                <a:gd name="T0" fmla="*/ 23 w 47"/>
                <a:gd name="T1" fmla="*/ 0 h 47"/>
                <a:gd name="T2" fmla="*/ 0 w 47"/>
                <a:gd name="T3" fmla="*/ 24 h 47"/>
                <a:gd name="T4" fmla="*/ 23 w 47"/>
                <a:gd name="T5" fmla="*/ 47 h 47"/>
                <a:gd name="T6" fmla="*/ 47 w 47"/>
                <a:gd name="T7" fmla="*/ 24 h 47"/>
                <a:gd name="T8" fmla="*/ 23 w 47"/>
                <a:gd name="T9" fmla="*/ 0 h 47"/>
                <a:gd name="T10" fmla="*/ 23 w 47"/>
                <a:gd name="T11" fmla="*/ 37 h 47"/>
                <a:gd name="T12" fmla="*/ 10 w 47"/>
                <a:gd name="T13" fmla="*/ 24 h 47"/>
                <a:gd name="T14" fmla="*/ 23 w 47"/>
                <a:gd name="T15" fmla="*/ 10 h 47"/>
                <a:gd name="T16" fmla="*/ 37 w 47"/>
                <a:gd name="T17" fmla="*/ 24 h 47"/>
                <a:gd name="T18" fmla="*/ 23 w 47"/>
                <a:gd name="T19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23" y="37"/>
                  </a:moveTo>
                  <a:cubicBezTo>
                    <a:pt x="16" y="37"/>
                    <a:pt x="10" y="31"/>
                    <a:pt x="10" y="24"/>
                  </a:cubicBezTo>
                  <a:cubicBezTo>
                    <a:pt x="10" y="16"/>
                    <a:pt x="16" y="10"/>
                    <a:pt x="23" y="10"/>
                  </a:cubicBezTo>
                  <a:cubicBezTo>
                    <a:pt x="31" y="10"/>
                    <a:pt x="37" y="16"/>
                    <a:pt x="37" y="24"/>
                  </a:cubicBezTo>
                  <a:cubicBezTo>
                    <a:pt x="37" y="31"/>
                    <a:pt x="31" y="37"/>
                    <a:pt x="23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6" name="PA_淘宝店chenying0907 26"/>
          <p:cNvGrpSpPr/>
          <p:nvPr>
            <p:custDataLst>
              <p:tags r:id="rId3"/>
            </p:custDataLst>
          </p:nvPr>
        </p:nvGrpSpPr>
        <p:grpSpPr bwMode="auto">
          <a:xfrm>
            <a:off x="1344614" y="3092161"/>
            <a:ext cx="446087" cy="450989"/>
            <a:chOff x="0" y="0"/>
            <a:chExt cx="281" cy="284"/>
          </a:xfrm>
        </p:grpSpPr>
        <p:sp>
          <p:nvSpPr>
            <p:cNvPr id="35867" name="淘宝店chenying0907 27"/>
            <p:cNvSpPr/>
            <p:nvPr/>
          </p:nvSpPr>
          <p:spPr bwMode="auto">
            <a:xfrm>
              <a:off x="0" y="0"/>
              <a:ext cx="281" cy="206"/>
            </a:xfrm>
            <a:custGeom>
              <a:avLst/>
              <a:gdLst>
                <a:gd name="T0" fmla="*/ 91 w 119"/>
                <a:gd name="T1" fmla="*/ 32 h 87"/>
                <a:gd name="T2" fmla="*/ 86 w 119"/>
                <a:gd name="T3" fmla="*/ 32 h 87"/>
                <a:gd name="T4" fmla="*/ 86 w 119"/>
                <a:gd name="T5" fmla="*/ 30 h 87"/>
                <a:gd name="T6" fmla="*/ 56 w 119"/>
                <a:gd name="T7" fmla="*/ 0 h 87"/>
                <a:gd name="T8" fmla="*/ 27 w 119"/>
                <a:gd name="T9" fmla="*/ 25 h 87"/>
                <a:gd name="T10" fmla="*/ 19 w 119"/>
                <a:gd name="T11" fmla="*/ 26 h 87"/>
                <a:gd name="T12" fmla="*/ 19 w 119"/>
                <a:gd name="T13" fmla="*/ 26 h 87"/>
                <a:gd name="T14" fmla="*/ 7 w 119"/>
                <a:gd name="T15" fmla="*/ 43 h 87"/>
                <a:gd name="T16" fmla="*/ 9 w 119"/>
                <a:gd name="T17" fmla="*/ 52 h 87"/>
                <a:gd name="T18" fmla="*/ 0 w 119"/>
                <a:gd name="T19" fmla="*/ 68 h 87"/>
                <a:gd name="T20" fmla="*/ 19 w 119"/>
                <a:gd name="T21" fmla="*/ 87 h 87"/>
                <a:gd name="T22" fmla="*/ 39 w 119"/>
                <a:gd name="T23" fmla="*/ 87 h 87"/>
                <a:gd name="T24" fmla="*/ 44 w 119"/>
                <a:gd name="T25" fmla="*/ 81 h 87"/>
                <a:gd name="T26" fmla="*/ 39 w 119"/>
                <a:gd name="T27" fmla="*/ 76 h 87"/>
                <a:gd name="T28" fmla="*/ 19 w 119"/>
                <a:gd name="T29" fmla="*/ 76 h 87"/>
                <a:gd name="T30" fmla="*/ 10 w 119"/>
                <a:gd name="T31" fmla="*/ 68 h 87"/>
                <a:gd name="T32" fmla="*/ 18 w 119"/>
                <a:gd name="T33" fmla="*/ 59 h 87"/>
                <a:gd name="T34" fmla="*/ 22 w 119"/>
                <a:gd name="T35" fmla="*/ 55 h 87"/>
                <a:gd name="T36" fmla="*/ 20 w 119"/>
                <a:gd name="T37" fmla="*/ 50 h 87"/>
                <a:gd name="T38" fmla="*/ 17 w 119"/>
                <a:gd name="T39" fmla="*/ 43 h 87"/>
                <a:gd name="T40" fmla="*/ 22 w 119"/>
                <a:gd name="T41" fmla="*/ 35 h 87"/>
                <a:gd name="T42" fmla="*/ 22 w 119"/>
                <a:gd name="T43" fmla="*/ 35 h 87"/>
                <a:gd name="T44" fmla="*/ 30 w 119"/>
                <a:gd name="T45" fmla="*/ 36 h 87"/>
                <a:gd name="T46" fmla="*/ 35 w 119"/>
                <a:gd name="T47" fmla="*/ 36 h 87"/>
                <a:gd name="T48" fmla="*/ 37 w 119"/>
                <a:gd name="T49" fmla="*/ 31 h 87"/>
                <a:gd name="T50" fmla="*/ 37 w 119"/>
                <a:gd name="T51" fmla="*/ 30 h 87"/>
                <a:gd name="T52" fmla="*/ 37 w 119"/>
                <a:gd name="T53" fmla="*/ 30 h 87"/>
                <a:gd name="T54" fmla="*/ 56 w 119"/>
                <a:gd name="T55" fmla="*/ 11 h 87"/>
                <a:gd name="T56" fmla="*/ 75 w 119"/>
                <a:gd name="T57" fmla="*/ 30 h 87"/>
                <a:gd name="T58" fmla="*/ 73 w 119"/>
                <a:gd name="T59" fmla="*/ 40 h 87"/>
                <a:gd name="T60" fmla="*/ 74 w 119"/>
                <a:gd name="T61" fmla="*/ 46 h 87"/>
                <a:gd name="T62" fmla="*/ 80 w 119"/>
                <a:gd name="T63" fmla="*/ 46 h 87"/>
                <a:gd name="T64" fmla="*/ 91 w 119"/>
                <a:gd name="T65" fmla="*/ 42 h 87"/>
                <a:gd name="T66" fmla="*/ 108 w 119"/>
                <a:gd name="T67" fmla="*/ 59 h 87"/>
                <a:gd name="T68" fmla="*/ 91 w 119"/>
                <a:gd name="T69" fmla="*/ 76 h 87"/>
                <a:gd name="T70" fmla="*/ 80 w 119"/>
                <a:gd name="T71" fmla="*/ 76 h 87"/>
                <a:gd name="T72" fmla="*/ 75 w 119"/>
                <a:gd name="T73" fmla="*/ 81 h 87"/>
                <a:gd name="T74" fmla="*/ 80 w 119"/>
                <a:gd name="T75" fmla="*/ 87 h 87"/>
                <a:gd name="T76" fmla="*/ 91 w 119"/>
                <a:gd name="T77" fmla="*/ 87 h 87"/>
                <a:gd name="T78" fmla="*/ 119 w 119"/>
                <a:gd name="T79" fmla="*/ 59 h 87"/>
                <a:gd name="T80" fmla="*/ 91 w 119"/>
                <a:gd name="T81" fmla="*/ 3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9" h="87">
                  <a:moveTo>
                    <a:pt x="91" y="32"/>
                  </a:moveTo>
                  <a:cubicBezTo>
                    <a:pt x="89" y="32"/>
                    <a:pt x="87" y="32"/>
                    <a:pt x="86" y="32"/>
                  </a:cubicBezTo>
                  <a:cubicBezTo>
                    <a:pt x="86" y="31"/>
                    <a:pt x="86" y="31"/>
                    <a:pt x="86" y="30"/>
                  </a:cubicBezTo>
                  <a:cubicBezTo>
                    <a:pt x="86" y="13"/>
                    <a:pt x="72" y="0"/>
                    <a:pt x="56" y="0"/>
                  </a:cubicBezTo>
                  <a:cubicBezTo>
                    <a:pt x="42" y="0"/>
                    <a:pt x="30" y="11"/>
                    <a:pt x="27" y="25"/>
                  </a:cubicBezTo>
                  <a:cubicBezTo>
                    <a:pt x="24" y="24"/>
                    <a:pt x="21" y="25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1" y="29"/>
                    <a:pt x="7" y="36"/>
                    <a:pt x="7" y="43"/>
                  </a:cubicBezTo>
                  <a:cubicBezTo>
                    <a:pt x="7" y="46"/>
                    <a:pt x="7" y="49"/>
                    <a:pt x="9" y="52"/>
                  </a:cubicBezTo>
                  <a:cubicBezTo>
                    <a:pt x="3" y="55"/>
                    <a:pt x="0" y="61"/>
                    <a:pt x="0" y="68"/>
                  </a:cubicBezTo>
                  <a:cubicBezTo>
                    <a:pt x="0" y="78"/>
                    <a:pt x="8" y="87"/>
                    <a:pt x="19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41" y="87"/>
                    <a:pt x="44" y="84"/>
                    <a:pt x="44" y="81"/>
                  </a:cubicBezTo>
                  <a:cubicBezTo>
                    <a:pt x="44" y="79"/>
                    <a:pt x="41" y="76"/>
                    <a:pt x="39" y="76"/>
                  </a:cubicBezTo>
                  <a:cubicBezTo>
                    <a:pt x="19" y="76"/>
                    <a:pt x="19" y="76"/>
                    <a:pt x="19" y="76"/>
                  </a:cubicBezTo>
                  <a:cubicBezTo>
                    <a:pt x="14" y="76"/>
                    <a:pt x="10" y="72"/>
                    <a:pt x="10" y="68"/>
                  </a:cubicBezTo>
                  <a:cubicBezTo>
                    <a:pt x="10" y="63"/>
                    <a:pt x="13" y="60"/>
                    <a:pt x="18" y="59"/>
                  </a:cubicBezTo>
                  <a:cubicBezTo>
                    <a:pt x="20" y="59"/>
                    <a:pt x="21" y="57"/>
                    <a:pt x="22" y="55"/>
                  </a:cubicBezTo>
                  <a:cubicBezTo>
                    <a:pt x="22" y="53"/>
                    <a:pt x="22" y="51"/>
                    <a:pt x="20" y="50"/>
                  </a:cubicBezTo>
                  <a:cubicBezTo>
                    <a:pt x="18" y="48"/>
                    <a:pt x="17" y="46"/>
                    <a:pt x="17" y="43"/>
                  </a:cubicBezTo>
                  <a:cubicBezTo>
                    <a:pt x="17" y="40"/>
                    <a:pt x="19" y="37"/>
                    <a:pt x="22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5" y="34"/>
                    <a:pt x="27" y="35"/>
                    <a:pt x="30" y="36"/>
                  </a:cubicBezTo>
                  <a:cubicBezTo>
                    <a:pt x="31" y="37"/>
                    <a:pt x="33" y="37"/>
                    <a:pt x="35" y="36"/>
                  </a:cubicBezTo>
                  <a:cubicBezTo>
                    <a:pt x="37" y="35"/>
                    <a:pt x="37" y="33"/>
                    <a:pt x="37" y="31"/>
                  </a:cubicBezTo>
                  <a:cubicBezTo>
                    <a:pt x="37" y="31"/>
                    <a:pt x="37" y="30"/>
                    <a:pt x="37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19"/>
                    <a:pt x="46" y="11"/>
                    <a:pt x="56" y="11"/>
                  </a:cubicBezTo>
                  <a:cubicBezTo>
                    <a:pt x="67" y="11"/>
                    <a:pt x="75" y="19"/>
                    <a:pt x="75" y="30"/>
                  </a:cubicBezTo>
                  <a:cubicBezTo>
                    <a:pt x="75" y="33"/>
                    <a:pt x="74" y="36"/>
                    <a:pt x="73" y="40"/>
                  </a:cubicBezTo>
                  <a:cubicBezTo>
                    <a:pt x="71" y="42"/>
                    <a:pt x="72" y="44"/>
                    <a:pt x="74" y="46"/>
                  </a:cubicBezTo>
                  <a:cubicBezTo>
                    <a:pt x="75" y="48"/>
                    <a:pt x="78" y="48"/>
                    <a:pt x="80" y="46"/>
                  </a:cubicBezTo>
                  <a:cubicBezTo>
                    <a:pt x="82" y="44"/>
                    <a:pt x="86" y="42"/>
                    <a:pt x="91" y="42"/>
                  </a:cubicBezTo>
                  <a:cubicBezTo>
                    <a:pt x="101" y="42"/>
                    <a:pt x="108" y="50"/>
                    <a:pt x="108" y="59"/>
                  </a:cubicBezTo>
                  <a:cubicBezTo>
                    <a:pt x="108" y="69"/>
                    <a:pt x="101" y="76"/>
                    <a:pt x="9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77" y="76"/>
                    <a:pt x="75" y="79"/>
                    <a:pt x="75" y="81"/>
                  </a:cubicBezTo>
                  <a:cubicBezTo>
                    <a:pt x="75" y="84"/>
                    <a:pt x="77" y="87"/>
                    <a:pt x="80" y="87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106" y="87"/>
                    <a:pt x="119" y="74"/>
                    <a:pt x="119" y="59"/>
                  </a:cubicBezTo>
                  <a:cubicBezTo>
                    <a:pt x="119" y="44"/>
                    <a:pt x="106" y="32"/>
                    <a:pt x="91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8" name="淘宝店chenying0907 28"/>
            <p:cNvSpPr/>
            <p:nvPr/>
          </p:nvSpPr>
          <p:spPr bwMode="auto">
            <a:xfrm>
              <a:off x="85" y="116"/>
              <a:ext cx="108" cy="168"/>
            </a:xfrm>
            <a:custGeom>
              <a:avLst/>
              <a:gdLst>
                <a:gd name="T0" fmla="*/ 37 w 46"/>
                <a:gd name="T1" fmla="*/ 45 h 71"/>
                <a:gd name="T2" fmla="*/ 28 w 46"/>
                <a:gd name="T3" fmla="*/ 54 h 71"/>
                <a:gd name="T4" fmla="*/ 28 w 46"/>
                <a:gd name="T5" fmla="*/ 5 h 71"/>
                <a:gd name="T6" fmla="*/ 23 w 46"/>
                <a:gd name="T7" fmla="*/ 0 h 71"/>
                <a:gd name="T8" fmla="*/ 18 w 46"/>
                <a:gd name="T9" fmla="*/ 5 h 71"/>
                <a:gd name="T10" fmla="*/ 18 w 46"/>
                <a:gd name="T11" fmla="*/ 54 h 71"/>
                <a:gd name="T12" fmla="*/ 9 w 46"/>
                <a:gd name="T13" fmla="*/ 45 h 71"/>
                <a:gd name="T14" fmla="*/ 2 w 46"/>
                <a:gd name="T15" fmla="*/ 45 h 71"/>
                <a:gd name="T16" fmla="*/ 2 w 46"/>
                <a:gd name="T17" fmla="*/ 52 h 71"/>
                <a:gd name="T18" fmla="*/ 20 w 46"/>
                <a:gd name="T19" fmla="*/ 70 h 71"/>
                <a:gd name="T20" fmla="*/ 23 w 46"/>
                <a:gd name="T21" fmla="*/ 71 h 71"/>
                <a:gd name="T22" fmla="*/ 27 w 46"/>
                <a:gd name="T23" fmla="*/ 70 h 71"/>
                <a:gd name="T24" fmla="*/ 44 w 46"/>
                <a:gd name="T25" fmla="*/ 52 h 71"/>
                <a:gd name="T26" fmla="*/ 44 w 46"/>
                <a:gd name="T27" fmla="*/ 45 h 71"/>
                <a:gd name="T28" fmla="*/ 37 w 46"/>
                <a:gd name="T29" fmla="*/ 4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71">
                  <a:moveTo>
                    <a:pt x="37" y="45"/>
                  </a:moveTo>
                  <a:cubicBezTo>
                    <a:pt x="28" y="54"/>
                    <a:pt x="28" y="54"/>
                    <a:pt x="28" y="5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2"/>
                    <a:pt x="26" y="0"/>
                    <a:pt x="23" y="0"/>
                  </a:cubicBezTo>
                  <a:cubicBezTo>
                    <a:pt x="20" y="0"/>
                    <a:pt x="18" y="2"/>
                    <a:pt x="18" y="5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7" y="43"/>
                    <a:pt x="4" y="43"/>
                    <a:pt x="2" y="45"/>
                  </a:cubicBezTo>
                  <a:cubicBezTo>
                    <a:pt x="0" y="47"/>
                    <a:pt x="0" y="50"/>
                    <a:pt x="2" y="52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20" y="71"/>
                    <a:pt x="22" y="71"/>
                    <a:pt x="23" y="71"/>
                  </a:cubicBezTo>
                  <a:cubicBezTo>
                    <a:pt x="25" y="71"/>
                    <a:pt x="26" y="71"/>
                    <a:pt x="27" y="70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6" y="50"/>
                    <a:pt x="46" y="47"/>
                    <a:pt x="44" y="45"/>
                  </a:cubicBezTo>
                  <a:cubicBezTo>
                    <a:pt x="42" y="43"/>
                    <a:pt x="39" y="43"/>
                    <a:pt x="37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9" name="PA_淘宝店chenying0907 29"/>
          <p:cNvGrpSpPr/>
          <p:nvPr>
            <p:custDataLst>
              <p:tags r:id="rId4"/>
            </p:custDataLst>
          </p:nvPr>
        </p:nvGrpSpPr>
        <p:grpSpPr bwMode="auto">
          <a:xfrm>
            <a:off x="1362075" y="1783658"/>
            <a:ext cx="406400" cy="400173"/>
            <a:chOff x="0" y="0"/>
            <a:chExt cx="256" cy="252"/>
          </a:xfrm>
        </p:grpSpPr>
        <p:sp>
          <p:nvSpPr>
            <p:cNvPr id="35870" name="淘宝店chenying0907 30"/>
            <p:cNvSpPr>
              <a:spLocks noEditPoints="1"/>
            </p:cNvSpPr>
            <p:nvPr/>
          </p:nvSpPr>
          <p:spPr bwMode="auto">
            <a:xfrm>
              <a:off x="0" y="0"/>
              <a:ext cx="256" cy="252"/>
            </a:xfrm>
            <a:custGeom>
              <a:avLst/>
              <a:gdLst>
                <a:gd name="T0" fmla="*/ 234 w 256"/>
                <a:gd name="T1" fmla="*/ 186 h 252"/>
                <a:gd name="T2" fmla="*/ 69 w 256"/>
                <a:gd name="T3" fmla="*/ 186 h 252"/>
                <a:gd name="T4" fmla="*/ 69 w 256"/>
                <a:gd name="T5" fmla="*/ 21 h 252"/>
                <a:gd name="T6" fmla="*/ 126 w 256"/>
                <a:gd name="T7" fmla="*/ 21 h 252"/>
                <a:gd name="T8" fmla="*/ 126 w 256"/>
                <a:gd name="T9" fmla="*/ 0 h 252"/>
                <a:gd name="T10" fmla="*/ 48 w 256"/>
                <a:gd name="T11" fmla="*/ 0 h 252"/>
                <a:gd name="T12" fmla="*/ 48 w 256"/>
                <a:gd name="T13" fmla="*/ 45 h 252"/>
                <a:gd name="T14" fmla="*/ 0 w 256"/>
                <a:gd name="T15" fmla="*/ 45 h 252"/>
                <a:gd name="T16" fmla="*/ 0 w 256"/>
                <a:gd name="T17" fmla="*/ 252 h 252"/>
                <a:gd name="T18" fmla="*/ 208 w 256"/>
                <a:gd name="T19" fmla="*/ 252 h 252"/>
                <a:gd name="T20" fmla="*/ 208 w 256"/>
                <a:gd name="T21" fmla="*/ 208 h 252"/>
                <a:gd name="T22" fmla="*/ 256 w 256"/>
                <a:gd name="T23" fmla="*/ 208 h 252"/>
                <a:gd name="T24" fmla="*/ 256 w 256"/>
                <a:gd name="T25" fmla="*/ 130 h 252"/>
                <a:gd name="T26" fmla="*/ 234 w 256"/>
                <a:gd name="T27" fmla="*/ 130 h 252"/>
                <a:gd name="T28" fmla="*/ 234 w 256"/>
                <a:gd name="T29" fmla="*/ 186 h 252"/>
                <a:gd name="T30" fmla="*/ 187 w 256"/>
                <a:gd name="T31" fmla="*/ 231 h 252"/>
                <a:gd name="T32" fmla="*/ 24 w 256"/>
                <a:gd name="T33" fmla="*/ 231 h 252"/>
                <a:gd name="T34" fmla="*/ 24 w 256"/>
                <a:gd name="T35" fmla="*/ 68 h 252"/>
                <a:gd name="T36" fmla="*/ 48 w 256"/>
                <a:gd name="T37" fmla="*/ 68 h 252"/>
                <a:gd name="T38" fmla="*/ 48 w 256"/>
                <a:gd name="T39" fmla="*/ 208 h 252"/>
                <a:gd name="T40" fmla="*/ 187 w 256"/>
                <a:gd name="T41" fmla="*/ 208 h 252"/>
                <a:gd name="T42" fmla="*/ 187 w 256"/>
                <a:gd name="T43" fmla="*/ 23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6" h="252">
                  <a:moveTo>
                    <a:pt x="234" y="186"/>
                  </a:moveTo>
                  <a:lnTo>
                    <a:pt x="69" y="186"/>
                  </a:lnTo>
                  <a:lnTo>
                    <a:pt x="69" y="21"/>
                  </a:lnTo>
                  <a:lnTo>
                    <a:pt x="126" y="21"/>
                  </a:lnTo>
                  <a:lnTo>
                    <a:pt x="126" y="0"/>
                  </a:lnTo>
                  <a:lnTo>
                    <a:pt x="48" y="0"/>
                  </a:lnTo>
                  <a:lnTo>
                    <a:pt x="48" y="45"/>
                  </a:lnTo>
                  <a:lnTo>
                    <a:pt x="0" y="45"/>
                  </a:lnTo>
                  <a:lnTo>
                    <a:pt x="0" y="252"/>
                  </a:lnTo>
                  <a:lnTo>
                    <a:pt x="208" y="252"/>
                  </a:lnTo>
                  <a:lnTo>
                    <a:pt x="208" y="208"/>
                  </a:lnTo>
                  <a:lnTo>
                    <a:pt x="256" y="208"/>
                  </a:lnTo>
                  <a:lnTo>
                    <a:pt x="256" y="130"/>
                  </a:lnTo>
                  <a:lnTo>
                    <a:pt x="234" y="130"/>
                  </a:lnTo>
                  <a:lnTo>
                    <a:pt x="234" y="186"/>
                  </a:lnTo>
                  <a:close/>
                  <a:moveTo>
                    <a:pt x="187" y="231"/>
                  </a:moveTo>
                  <a:lnTo>
                    <a:pt x="24" y="231"/>
                  </a:lnTo>
                  <a:lnTo>
                    <a:pt x="24" y="68"/>
                  </a:lnTo>
                  <a:lnTo>
                    <a:pt x="48" y="68"/>
                  </a:lnTo>
                  <a:lnTo>
                    <a:pt x="48" y="208"/>
                  </a:lnTo>
                  <a:lnTo>
                    <a:pt x="187" y="208"/>
                  </a:lnTo>
                  <a:lnTo>
                    <a:pt x="187" y="2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71" name="淘宝店chenying0907 31"/>
            <p:cNvSpPr/>
            <p:nvPr/>
          </p:nvSpPr>
          <p:spPr bwMode="auto">
            <a:xfrm>
              <a:off x="145" y="0"/>
              <a:ext cx="111" cy="111"/>
            </a:xfrm>
            <a:custGeom>
              <a:avLst/>
              <a:gdLst>
                <a:gd name="T0" fmla="*/ 18 w 111"/>
                <a:gd name="T1" fmla="*/ 0 h 111"/>
                <a:gd name="T2" fmla="*/ 18 w 111"/>
                <a:gd name="T3" fmla="*/ 21 h 111"/>
                <a:gd name="T4" fmla="*/ 73 w 111"/>
                <a:gd name="T5" fmla="*/ 21 h 111"/>
                <a:gd name="T6" fmla="*/ 0 w 111"/>
                <a:gd name="T7" fmla="*/ 94 h 111"/>
                <a:gd name="T8" fmla="*/ 14 w 111"/>
                <a:gd name="T9" fmla="*/ 111 h 111"/>
                <a:gd name="T10" fmla="*/ 89 w 111"/>
                <a:gd name="T11" fmla="*/ 37 h 111"/>
                <a:gd name="T12" fmla="*/ 89 w 111"/>
                <a:gd name="T13" fmla="*/ 92 h 111"/>
                <a:gd name="T14" fmla="*/ 111 w 111"/>
                <a:gd name="T15" fmla="*/ 92 h 111"/>
                <a:gd name="T16" fmla="*/ 111 w 111"/>
                <a:gd name="T17" fmla="*/ 0 h 111"/>
                <a:gd name="T18" fmla="*/ 18 w 111"/>
                <a:gd name="T1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11">
                  <a:moveTo>
                    <a:pt x="18" y="0"/>
                  </a:moveTo>
                  <a:lnTo>
                    <a:pt x="18" y="21"/>
                  </a:lnTo>
                  <a:lnTo>
                    <a:pt x="73" y="21"/>
                  </a:lnTo>
                  <a:lnTo>
                    <a:pt x="0" y="94"/>
                  </a:lnTo>
                  <a:lnTo>
                    <a:pt x="14" y="111"/>
                  </a:lnTo>
                  <a:lnTo>
                    <a:pt x="89" y="37"/>
                  </a:lnTo>
                  <a:lnTo>
                    <a:pt x="89" y="92"/>
                  </a:lnTo>
                  <a:lnTo>
                    <a:pt x="111" y="92"/>
                  </a:lnTo>
                  <a:lnTo>
                    <a:pt x="111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5872" name="PA_淘宝店chenying0907 3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72001" y="1682026"/>
            <a:ext cx="1368425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b="1" dirty="0">
                <a:solidFill>
                  <a:schemeClr val="bg1"/>
                </a:solidFill>
              </a:rPr>
              <a:t>TOPIC HEAER ONE</a:t>
            </a:r>
            <a:endParaRPr lang="zh-CN" altLang="en-US" sz="10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800" dirty="0">
                <a:solidFill>
                  <a:schemeClr val="bg1"/>
                </a:solidFill>
              </a:rPr>
              <a:t>We have many PowerPoint </a:t>
            </a:r>
            <a:r>
              <a:rPr lang="zh-CN" altLang="en-US" sz="800" dirty="0">
                <a:solidFill>
                  <a:schemeClr val="bg1"/>
                </a:solidFill>
              </a:rPr>
              <a:t>templates</a:t>
            </a:r>
            <a:r>
              <a:rPr lang="en-US" altLang="zh-CN" sz="800" dirty="0">
                <a:solidFill>
                  <a:schemeClr val="bg1"/>
                </a:solidFill>
              </a:rPr>
              <a:t> that has bee specifically designed</a:t>
            </a:r>
            <a:r>
              <a:rPr lang="zh-CN" altLang="en-US" sz="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5873" name="PA_淘宝店chenying0907 33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55876" y="3698774"/>
            <a:ext cx="1368425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b="1">
                <a:solidFill>
                  <a:schemeClr val="bg1"/>
                </a:solidFill>
              </a:rPr>
              <a:t>TOPIC HEADER TWO</a:t>
            </a:r>
            <a:endParaRPr lang="zh-CN" altLang="en-US" sz="100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800">
                <a:solidFill>
                  <a:schemeClr val="bg1"/>
                </a:solidFill>
              </a:rPr>
              <a:t>We have many PowerPoint </a:t>
            </a:r>
            <a:r>
              <a:rPr lang="zh-CN" altLang="en-US" sz="800">
                <a:solidFill>
                  <a:schemeClr val="bg1"/>
                </a:solidFill>
              </a:rPr>
              <a:t>templates</a:t>
            </a:r>
            <a:r>
              <a:rPr lang="en-US" altLang="zh-CN" sz="800">
                <a:solidFill>
                  <a:schemeClr val="bg1"/>
                </a:solidFill>
              </a:rPr>
              <a:t> that has been specifically designed</a:t>
            </a:r>
            <a:r>
              <a:rPr lang="zh-CN" altLang="en-US" sz="80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45" name="PA_淘宝店chenying0907 44"/>
          <p:cNvGrpSpPr/>
          <p:nvPr>
            <p:custDataLst>
              <p:tags r:id="rId7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46" name="淘宝店chenying0907 37"/>
            <p:cNvSpPr/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淘宝店chenying0907 38"/>
            <p:cNvSpPr/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淘宝店chenying0907 39"/>
            <p:cNvSpPr/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9" name="PA_文本框 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35359" y="184337"/>
            <a:ext cx="86086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i="1" dirty="0"/>
              <a:t>IV.D. Baseline Results</a:t>
            </a:r>
            <a:endParaRPr lang="en-US" altLang="zh-CN" sz="20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0B348EA2-800D-4F92-8FC8-5C7916BF0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083" y="502838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6" name="矩形 7">
            <a:extLst>
              <a:ext uri="{FF2B5EF4-FFF2-40B4-BE49-F238E27FC236}">
                <a16:creationId xmlns:a16="http://schemas.microsoft.com/office/drawing/2014/main" id="{D8ECB340-0E31-4902-9A7F-DDD10EF10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502495"/>
            <a:ext cx="2057400" cy="65087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3E29599-EDC8-4517-B348-820CE5D1CC34}"/>
              </a:ext>
            </a:extLst>
          </p:cNvPr>
          <p:cNvSpPr/>
          <p:nvPr/>
        </p:nvSpPr>
        <p:spPr>
          <a:xfrm>
            <a:off x="5765568" y="445333"/>
            <a:ext cx="3416299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Both"/>
            </a:pPr>
            <a:r>
              <a:rPr lang="en-US" altLang="zh-CN" sz="1400" dirty="0"/>
              <a:t>downward-sloping demand curve——statistically significant slope coefficient</a:t>
            </a:r>
          </a:p>
          <a:p>
            <a:r>
              <a:rPr lang="en-US" altLang="zh-CN" sz="1400" dirty="0">
                <a:solidFill>
                  <a:schemeClr val="accent1">
                    <a:lumMod val="50000"/>
                  </a:schemeClr>
                </a:solidFill>
              </a:rPr>
              <a:t>−0.00070</a:t>
            </a:r>
            <a:r>
              <a:rPr lang="zh-CN" altLang="en-US" sz="1400" dirty="0"/>
              <a:t>：</a:t>
            </a:r>
            <a:r>
              <a:rPr lang="en-US" altLang="zh-CN" sz="1400" dirty="0"/>
              <a:t>a $100 increase in price reduces </a:t>
            </a:r>
            <a:r>
              <a:rPr lang="en-US" altLang="zh-CN" sz="1400" dirty="0">
                <a:solidFill>
                  <a:schemeClr val="accent1">
                    <a:lumMod val="50000"/>
                  </a:schemeClr>
                </a:solidFill>
              </a:rPr>
              <a:t>the probability that the employee chooses contract H </a:t>
            </a:r>
            <a:r>
              <a:rPr lang="en-US" altLang="zh-CN" sz="1400" dirty="0"/>
              <a:t>by a statistically significant 7%, or about 11%.</a:t>
            </a:r>
          </a:p>
          <a:p>
            <a:endParaRPr lang="en-US" altLang="zh-CN" sz="1400" dirty="0"/>
          </a:p>
          <a:p>
            <a:r>
              <a:rPr lang="en-US" altLang="zh-CN" sz="1400" dirty="0"/>
              <a:t>(2) statistically significant slope coefficient</a:t>
            </a:r>
          </a:p>
          <a:p>
            <a:r>
              <a:rPr lang="en-US" altLang="zh-CN" sz="1400" dirty="0">
                <a:solidFill>
                  <a:schemeClr val="accent1">
                    <a:lumMod val="50000"/>
                  </a:schemeClr>
                </a:solidFill>
              </a:rPr>
              <a:t>0.155</a:t>
            </a:r>
            <a:r>
              <a:rPr lang="en-US" altLang="zh-CN" sz="1400" dirty="0"/>
              <a:t>:indicates the </a:t>
            </a:r>
            <a:r>
              <a:rPr lang="en-US" altLang="zh-CN" sz="1400" dirty="0">
                <a:solidFill>
                  <a:schemeClr val="accent1">
                    <a:lumMod val="50000"/>
                  </a:schemeClr>
                </a:solidFill>
              </a:rPr>
              <a:t>presence of adverse selection.</a:t>
            </a:r>
          </a:p>
          <a:p>
            <a:r>
              <a:rPr lang="en-US" altLang="zh-CN" sz="1400" dirty="0"/>
              <a:t>$1 dollar increase in the relative price of contract H is associated with an increase in the </a:t>
            </a:r>
            <a:r>
              <a:rPr lang="en-US" altLang="zh-CN" sz="1400" dirty="0">
                <a:solidFill>
                  <a:schemeClr val="accent1">
                    <a:lumMod val="50000"/>
                  </a:schemeClr>
                </a:solidFill>
              </a:rPr>
              <a:t>average cost of the (endogenous) sample selecting contract </a:t>
            </a:r>
            <a:r>
              <a:rPr lang="en-US" altLang="zh-CN" sz="1400" i="1" dirty="0">
                <a:solidFill>
                  <a:schemeClr val="accent1">
                    <a:lumMod val="50000"/>
                  </a:schemeClr>
                </a:solidFill>
              </a:rPr>
              <a:t>H</a:t>
            </a:r>
            <a:r>
              <a:rPr lang="en-US" altLang="zh-CN" sz="1400" i="1" dirty="0"/>
              <a:t> </a:t>
            </a:r>
            <a:r>
              <a:rPr lang="en-US" altLang="zh-CN" sz="1400" dirty="0"/>
              <a:t>at that price of about 16 cents.</a:t>
            </a:r>
          </a:p>
          <a:p>
            <a:endParaRPr lang="en-US" altLang="zh-CN" sz="1400" dirty="0"/>
          </a:p>
          <a:p>
            <a:r>
              <a:rPr lang="zh-CN" altLang="en-US" sz="1400" b="1" dirty="0"/>
              <a:t>当价格选择了那些对</a:t>
            </a:r>
            <a:r>
              <a:rPr lang="en-US" altLang="zh-CN" sz="1400" b="1" dirty="0"/>
              <a:t>H</a:t>
            </a:r>
            <a:r>
              <a:rPr lang="zh-CN" altLang="en-US" sz="1400" b="1" dirty="0"/>
              <a:t>具有更高平均支付意愿的人</a:t>
            </a:r>
            <a:r>
              <a:rPr lang="en-US" altLang="zh-CN" sz="1400" b="1" dirty="0"/>
              <a:t>,</a:t>
            </a:r>
            <a:r>
              <a:rPr lang="zh-CN" altLang="en-US" sz="1400" b="1" dirty="0"/>
              <a:t>这一组的平均成本也越高。因此，平均成本曲线是斜向下倾斜的。</a:t>
            </a:r>
            <a:endParaRPr lang="en-US" altLang="zh-CN" sz="1400" b="1" dirty="0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2BA1118F-6B82-4D26-B347-63272416F708}"/>
              </a:ext>
            </a:extLst>
          </p:cNvPr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10"/>
          <a:stretch/>
        </p:blipFill>
        <p:spPr bwMode="auto">
          <a:xfrm>
            <a:off x="329182" y="688177"/>
            <a:ext cx="5394946" cy="42442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49F5FCC8-3B28-4C01-92B0-94F0631E4ED0}"/>
              </a:ext>
            </a:extLst>
          </p:cNvPr>
          <p:cNvSpPr/>
          <p:nvPr/>
        </p:nvSpPr>
        <p:spPr>
          <a:xfrm>
            <a:off x="2745161" y="2037736"/>
            <a:ext cx="890735" cy="1739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D55059CC-1A24-4A39-A0E3-A5ADD9ED9A8C}"/>
              </a:ext>
            </a:extLst>
          </p:cNvPr>
          <p:cNvSpPr/>
          <p:nvPr/>
        </p:nvSpPr>
        <p:spPr>
          <a:xfrm>
            <a:off x="4420598" y="2037736"/>
            <a:ext cx="890735" cy="1739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4A3C8A0-FA83-4C45-B4FA-D3EA406C475A}"/>
              </a:ext>
            </a:extLst>
          </p:cNvPr>
          <p:cNvSpPr/>
          <p:nvPr/>
        </p:nvSpPr>
        <p:spPr>
          <a:xfrm>
            <a:off x="2379593" y="1949602"/>
            <a:ext cx="324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ECBA1A0B-043E-4957-8261-7C82BC491AA0}"/>
                  </a:ext>
                </a:extLst>
              </p:cNvPr>
              <p:cNvSpPr/>
              <p:nvPr/>
            </p:nvSpPr>
            <p:spPr>
              <a:xfrm>
                <a:off x="4055655" y="1955954"/>
                <a:ext cx="37003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𝛿</m:t>
                      </m:r>
                    </m:oMath>
                  </m:oMathPara>
                </a14:m>
                <a:endParaRPr lang="zh-CN" alt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ECBA1A0B-043E-4957-8261-7C82BC491A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5655" y="1955954"/>
                <a:ext cx="370038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>
            <a:extLst>
              <a:ext uri="{FF2B5EF4-FFF2-40B4-BE49-F238E27FC236}">
                <a16:creationId xmlns:a16="http://schemas.microsoft.com/office/drawing/2014/main" id="{CBA42E1D-2EE3-40ED-9FC0-086EC93FFAF2}"/>
              </a:ext>
            </a:extLst>
          </p:cNvPr>
          <p:cNvSpPr/>
          <p:nvPr/>
        </p:nvSpPr>
        <p:spPr>
          <a:xfrm>
            <a:off x="4055655" y="4011910"/>
            <a:ext cx="1524457" cy="9205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679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0" advClick="0">
        <p:wipe/>
      </p:transition>
    </mc:Choice>
    <mc:Fallback>
      <p:transition spd="slow" advClick="0">
        <p:wip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57" name="PA_淘宝店chenying0907 17"/>
          <p:cNvGrpSpPr/>
          <p:nvPr>
            <p:custDataLst>
              <p:tags r:id="rId1"/>
            </p:custDataLst>
          </p:nvPr>
        </p:nvGrpSpPr>
        <p:grpSpPr bwMode="auto">
          <a:xfrm>
            <a:off x="7385050" y="3088986"/>
            <a:ext cx="357188" cy="460517"/>
            <a:chOff x="0" y="0"/>
            <a:chExt cx="225" cy="290"/>
          </a:xfrm>
        </p:grpSpPr>
        <p:sp>
          <p:nvSpPr>
            <p:cNvPr id="35858" name="淘宝店chenying0907 18"/>
            <p:cNvSpPr/>
            <p:nvPr/>
          </p:nvSpPr>
          <p:spPr bwMode="auto">
            <a:xfrm>
              <a:off x="0" y="0"/>
              <a:ext cx="225" cy="290"/>
            </a:xfrm>
            <a:custGeom>
              <a:avLst/>
              <a:gdLst>
                <a:gd name="T0" fmla="*/ 21 w 95"/>
                <a:gd name="T1" fmla="*/ 112 h 123"/>
                <a:gd name="T2" fmla="*/ 11 w 95"/>
                <a:gd name="T3" fmla="*/ 112 h 123"/>
                <a:gd name="T4" fmla="*/ 11 w 95"/>
                <a:gd name="T5" fmla="*/ 10 h 123"/>
                <a:gd name="T6" fmla="*/ 90 w 95"/>
                <a:gd name="T7" fmla="*/ 10 h 123"/>
                <a:gd name="T8" fmla="*/ 95 w 95"/>
                <a:gd name="T9" fmla="*/ 5 h 123"/>
                <a:gd name="T10" fmla="*/ 90 w 95"/>
                <a:gd name="T11" fmla="*/ 0 h 123"/>
                <a:gd name="T12" fmla="*/ 5 w 95"/>
                <a:gd name="T13" fmla="*/ 0 h 123"/>
                <a:gd name="T14" fmla="*/ 0 w 95"/>
                <a:gd name="T15" fmla="*/ 5 h 123"/>
                <a:gd name="T16" fmla="*/ 0 w 95"/>
                <a:gd name="T17" fmla="*/ 118 h 123"/>
                <a:gd name="T18" fmla="*/ 5 w 95"/>
                <a:gd name="T19" fmla="*/ 123 h 123"/>
                <a:gd name="T20" fmla="*/ 21 w 95"/>
                <a:gd name="T21" fmla="*/ 123 h 123"/>
                <a:gd name="T22" fmla="*/ 26 w 95"/>
                <a:gd name="T23" fmla="*/ 118 h 123"/>
                <a:gd name="T24" fmla="*/ 21 w 95"/>
                <a:gd name="T25" fmla="*/ 11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21" y="112"/>
                  </a:moveTo>
                  <a:cubicBezTo>
                    <a:pt x="11" y="112"/>
                    <a:pt x="11" y="112"/>
                    <a:pt x="11" y="112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3" y="10"/>
                    <a:pt x="95" y="8"/>
                    <a:pt x="95" y="5"/>
                  </a:cubicBezTo>
                  <a:cubicBezTo>
                    <a:pt x="95" y="2"/>
                    <a:pt x="93" y="0"/>
                    <a:pt x="9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1"/>
                    <a:pt x="2" y="123"/>
                    <a:pt x="5" y="123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4" y="123"/>
                    <a:pt x="26" y="121"/>
                    <a:pt x="26" y="118"/>
                  </a:cubicBezTo>
                  <a:cubicBezTo>
                    <a:pt x="26" y="115"/>
                    <a:pt x="24" y="112"/>
                    <a:pt x="21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59" name="淘宝店chenying0907 19"/>
            <p:cNvSpPr/>
            <p:nvPr/>
          </p:nvSpPr>
          <p:spPr bwMode="auto">
            <a:xfrm>
              <a:off x="142" y="170"/>
              <a:ext cx="83" cy="120"/>
            </a:xfrm>
            <a:custGeom>
              <a:avLst/>
              <a:gdLst>
                <a:gd name="T0" fmla="*/ 30 w 35"/>
                <a:gd name="T1" fmla="*/ 0 h 51"/>
                <a:gd name="T2" fmla="*/ 25 w 35"/>
                <a:gd name="T3" fmla="*/ 5 h 51"/>
                <a:gd name="T4" fmla="*/ 25 w 35"/>
                <a:gd name="T5" fmla="*/ 40 h 51"/>
                <a:gd name="T6" fmla="*/ 5 w 35"/>
                <a:gd name="T7" fmla="*/ 40 h 51"/>
                <a:gd name="T8" fmla="*/ 0 w 35"/>
                <a:gd name="T9" fmla="*/ 46 h 51"/>
                <a:gd name="T10" fmla="*/ 5 w 35"/>
                <a:gd name="T11" fmla="*/ 51 h 51"/>
                <a:gd name="T12" fmla="*/ 30 w 35"/>
                <a:gd name="T13" fmla="*/ 51 h 51"/>
                <a:gd name="T14" fmla="*/ 34 w 35"/>
                <a:gd name="T15" fmla="*/ 49 h 51"/>
                <a:gd name="T16" fmla="*/ 35 w 35"/>
                <a:gd name="T17" fmla="*/ 46 h 51"/>
                <a:gd name="T18" fmla="*/ 35 w 35"/>
                <a:gd name="T19" fmla="*/ 5 h 51"/>
                <a:gd name="T20" fmla="*/ 30 w 35"/>
                <a:gd name="T2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51">
                  <a:moveTo>
                    <a:pt x="30" y="0"/>
                  </a:moveTo>
                  <a:cubicBezTo>
                    <a:pt x="27" y="0"/>
                    <a:pt x="25" y="2"/>
                    <a:pt x="25" y="5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2" y="40"/>
                    <a:pt x="0" y="43"/>
                    <a:pt x="0" y="46"/>
                  </a:cubicBezTo>
                  <a:cubicBezTo>
                    <a:pt x="0" y="49"/>
                    <a:pt x="2" y="51"/>
                    <a:pt x="5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2" y="51"/>
                    <a:pt x="33" y="50"/>
                    <a:pt x="34" y="49"/>
                  </a:cubicBezTo>
                  <a:cubicBezTo>
                    <a:pt x="35" y="48"/>
                    <a:pt x="35" y="47"/>
                    <a:pt x="35" y="46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2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0" name="淘宝店chenying0907 20"/>
            <p:cNvSpPr>
              <a:spLocks noEditPoints="1"/>
            </p:cNvSpPr>
            <p:nvPr/>
          </p:nvSpPr>
          <p:spPr bwMode="auto">
            <a:xfrm>
              <a:off x="81" y="59"/>
              <a:ext cx="141" cy="205"/>
            </a:xfrm>
            <a:custGeom>
              <a:avLst/>
              <a:gdLst>
                <a:gd name="T0" fmla="*/ 52 w 60"/>
                <a:gd name="T1" fmla="*/ 2 h 87"/>
                <a:gd name="T2" fmla="*/ 46 w 60"/>
                <a:gd name="T3" fmla="*/ 0 h 87"/>
                <a:gd name="T4" fmla="*/ 35 w 60"/>
                <a:gd name="T5" fmla="*/ 7 h 87"/>
                <a:gd name="T6" fmla="*/ 1 w 60"/>
                <a:gd name="T7" fmla="*/ 66 h 87"/>
                <a:gd name="T8" fmla="*/ 0 w 60"/>
                <a:gd name="T9" fmla="*/ 69 h 87"/>
                <a:gd name="T10" fmla="*/ 0 w 60"/>
                <a:gd name="T11" fmla="*/ 82 h 87"/>
                <a:gd name="T12" fmla="*/ 3 w 60"/>
                <a:gd name="T13" fmla="*/ 87 h 87"/>
                <a:gd name="T14" fmla="*/ 6 w 60"/>
                <a:gd name="T15" fmla="*/ 87 h 87"/>
                <a:gd name="T16" fmla="*/ 8 w 60"/>
                <a:gd name="T17" fmla="*/ 87 h 87"/>
                <a:gd name="T18" fmla="*/ 20 w 60"/>
                <a:gd name="T19" fmla="*/ 80 h 87"/>
                <a:gd name="T20" fmla="*/ 22 w 60"/>
                <a:gd name="T21" fmla="*/ 78 h 87"/>
                <a:gd name="T22" fmla="*/ 56 w 60"/>
                <a:gd name="T23" fmla="*/ 19 h 87"/>
                <a:gd name="T24" fmla="*/ 52 w 60"/>
                <a:gd name="T25" fmla="*/ 2 h 87"/>
                <a:gd name="T26" fmla="*/ 47 w 60"/>
                <a:gd name="T27" fmla="*/ 14 h 87"/>
                <a:gd name="T28" fmla="*/ 14 w 60"/>
                <a:gd name="T29" fmla="*/ 72 h 87"/>
                <a:gd name="T30" fmla="*/ 11 w 60"/>
                <a:gd name="T31" fmla="*/ 73 h 87"/>
                <a:gd name="T32" fmla="*/ 11 w 60"/>
                <a:gd name="T33" fmla="*/ 70 h 87"/>
                <a:gd name="T34" fmla="*/ 44 w 60"/>
                <a:gd name="T35" fmla="*/ 12 h 87"/>
                <a:gd name="T36" fmla="*/ 47 w 60"/>
                <a:gd name="T37" fmla="*/ 11 h 87"/>
                <a:gd name="T38" fmla="*/ 47 w 60"/>
                <a:gd name="T39" fmla="*/ 1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87">
                  <a:moveTo>
                    <a:pt x="52" y="2"/>
                  </a:moveTo>
                  <a:cubicBezTo>
                    <a:pt x="50" y="1"/>
                    <a:pt x="48" y="0"/>
                    <a:pt x="46" y="0"/>
                  </a:cubicBezTo>
                  <a:cubicBezTo>
                    <a:pt x="41" y="0"/>
                    <a:pt x="37" y="3"/>
                    <a:pt x="35" y="7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0" y="67"/>
                    <a:pt x="0" y="68"/>
                    <a:pt x="0" y="69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4"/>
                    <a:pt x="1" y="86"/>
                    <a:pt x="3" y="87"/>
                  </a:cubicBezTo>
                  <a:cubicBezTo>
                    <a:pt x="4" y="87"/>
                    <a:pt x="5" y="87"/>
                    <a:pt x="6" y="87"/>
                  </a:cubicBezTo>
                  <a:cubicBezTo>
                    <a:pt x="7" y="87"/>
                    <a:pt x="7" y="87"/>
                    <a:pt x="8" y="87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1" y="80"/>
                    <a:pt x="22" y="79"/>
                    <a:pt x="22" y="78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60" y="13"/>
                    <a:pt x="58" y="6"/>
                    <a:pt x="52" y="2"/>
                  </a:cubicBezTo>
                  <a:close/>
                  <a:moveTo>
                    <a:pt x="47" y="14"/>
                  </a:moveTo>
                  <a:cubicBezTo>
                    <a:pt x="14" y="72"/>
                    <a:pt x="14" y="72"/>
                    <a:pt x="14" y="72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1"/>
                    <a:pt x="46" y="11"/>
                    <a:pt x="47" y="11"/>
                  </a:cubicBezTo>
                  <a:cubicBezTo>
                    <a:pt x="47" y="12"/>
                    <a:pt x="48" y="13"/>
                    <a:pt x="47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1" name="淘宝店chenying0907 21"/>
            <p:cNvSpPr/>
            <p:nvPr/>
          </p:nvSpPr>
          <p:spPr bwMode="auto">
            <a:xfrm>
              <a:off x="41" y="83"/>
              <a:ext cx="89" cy="23"/>
            </a:xfrm>
            <a:custGeom>
              <a:avLst/>
              <a:gdLst>
                <a:gd name="T0" fmla="*/ 38 w 38"/>
                <a:gd name="T1" fmla="*/ 5 h 10"/>
                <a:gd name="T2" fmla="*/ 32 w 38"/>
                <a:gd name="T3" fmla="*/ 0 h 10"/>
                <a:gd name="T4" fmla="*/ 6 w 38"/>
                <a:gd name="T5" fmla="*/ 0 h 10"/>
                <a:gd name="T6" fmla="*/ 0 w 38"/>
                <a:gd name="T7" fmla="*/ 5 h 10"/>
                <a:gd name="T8" fmla="*/ 6 w 38"/>
                <a:gd name="T9" fmla="*/ 10 h 10"/>
                <a:gd name="T10" fmla="*/ 32 w 38"/>
                <a:gd name="T11" fmla="*/ 10 h 10"/>
                <a:gd name="T12" fmla="*/ 38 w 38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0">
                  <a:moveTo>
                    <a:pt x="38" y="5"/>
                  </a:moveTo>
                  <a:cubicBezTo>
                    <a:pt x="38" y="2"/>
                    <a:pt x="35" y="0"/>
                    <a:pt x="3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5" y="10"/>
                    <a:pt x="38" y="8"/>
                    <a:pt x="38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2" name="淘宝店chenying0907 22"/>
            <p:cNvSpPr/>
            <p:nvPr/>
          </p:nvSpPr>
          <p:spPr bwMode="auto">
            <a:xfrm>
              <a:off x="41" y="132"/>
              <a:ext cx="56" cy="24"/>
            </a:xfrm>
            <a:custGeom>
              <a:avLst/>
              <a:gdLst>
                <a:gd name="T0" fmla="*/ 6 w 24"/>
                <a:gd name="T1" fmla="*/ 0 h 10"/>
                <a:gd name="T2" fmla="*/ 0 w 24"/>
                <a:gd name="T3" fmla="*/ 5 h 10"/>
                <a:gd name="T4" fmla="*/ 6 w 24"/>
                <a:gd name="T5" fmla="*/ 10 h 10"/>
                <a:gd name="T6" fmla="*/ 19 w 24"/>
                <a:gd name="T7" fmla="*/ 10 h 10"/>
                <a:gd name="T8" fmla="*/ 24 w 24"/>
                <a:gd name="T9" fmla="*/ 5 h 10"/>
                <a:gd name="T10" fmla="*/ 19 w 24"/>
                <a:gd name="T11" fmla="*/ 0 h 10"/>
                <a:gd name="T12" fmla="*/ 6 w 2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0"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10"/>
                    <a:pt x="24" y="8"/>
                    <a:pt x="24" y="5"/>
                  </a:cubicBezTo>
                  <a:cubicBezTo>
                    <a:pt x="24" y="2"/>
                    <a:pt x="22" y="0"/>
                    <a:pt x="19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6" name="PA_淘宝店chenying0907 26"/>
          <p:cNvGrpSpPr/>
          <p:nvPr>
            <p:custDataLst>
              <p:tags r:id="rId2"/>
            </p:custDataLst>
          </p:nvPr>
        </p:nvGrpSpPr>
        <p:grpSpPr bwMode="auto">
          <a:xfrm>
            <a:off x="1344614" y="3092161"/>
            <a:ext cx="446087" cy="450989"/>
            <a:chOff x="0" y="0"/>
            <a:chExt cx="281" cy="284"/>
          </a:xfrm>
        </p:grpSpPr>
        <p:sp>
          <p:nvSpPr>
            <p:cNvPr id="35867" name="淘宝店chenying0907 27"/>
            <p:cNvSpPr/>
            <p:nvPr/>
          </p:nvSpPr>
          <p:spPr bwMode="auto">
            <a:xfrm>
              <a:off x="0" y="0"/>
              <a:ext cx="281" cy="206"/>
            </a:xfrm>
            <a:custGeom>
              <a:avLst/>
              <a:gdLst>
                <a:gd name="T0" fmla="*/ 91 w 119"/>
                <a:gd name="T1" fmla="*/ 32 h 87"/>
                <a:gd name="T2" fmla="*/ 86 w 119"/>
                <a:gd name="T3" fmla="*/ 32 h 87"/>
                <a:gd name="T4" fmla="*/ 86 w 119"/>
                <a:gd name="T5" fmla="*/ 30 h 87"/>
                <a:gd name="T6" fmla="*/ 56 w 119"/>
                <a:gd name="T7" fmla="*/ 0 h 87"/>
                <a:gd name="T8" fmla="*/ 27 w 119"/>
                <a:gd name="T9" fmla="*/ 25 h 87"/>
                <a:gd name="T10" fmla="*/ 19 w 119"/>
                <a:gd name="T11" fmla="*/ 26 h 87"/>
                <a:gd name="T12" fmla="*/ 19 w 119"/>
                <a:gd name="T13" fmla="*/ 26 h 87"/>
                <a:gd name="T14" fmla="*/ 7 w 119"/>
                <a:gd name="T15" fmla="*/ 43 h 87"/>
                <a:gd name="T16" fmla="*/ 9 w 119"/>
                <a:gd name="T17" fmla="*/ 52 h 87"/>
                <a:gd name="T18" fmla="*/ 0 w 119"/>
                <a:gd name="T19" fmla="*/ 68 h 87"/>
                <a:gd name="T20" fmla="*/ 19 w 119"/>
                <a:gd name="T21" fmla="*/ 87 h 87"/>
                <a:gd name="T22" fmla="*/ 39 w 119"/>
                <a:gd name="T23" fmla="*/ 87 h 87"/>
                <a:gd name="T24" fmla="*/ 44 w 119"/>
                <a:gd name="T25" fmla="*/ 81 h 87"/>
                <a:gd name="T26" fmla="*/ 39 w 119"/>
                <a:gd name="T27" fmla="*/ 76 h 87"/>
                <a:gd name="T28" fmla="*/ 19 w 119"/>
                <a:gd name="T29" fmla="*/ 76 h 87"/>
                <a:gd name="T30" fmla="*/ 10 w 119"/>
                <a:gd name="T31" fmla="*/ 68 h 87"/>
                <a:gd name="T32" fmla="*/ 18 w 119"/>
                <a:gd name="T33" fmla="*/ 59 h 87"/>
                <a:gd name="T34" fmla="*/ 22 w 119"/>
                <a:gd name="T35" fmla="*/ 55 h 87"/>
                <a:gd name="T36" fmla="*/ 20 w 119"/>
                <a:gd name="T37" fmla="*/ 50 h 87"/>
                <a:gd name="T38" fmla="*/ 17 w 119"/>
                <a:gd name="T39" fmla="*/ 43 h 87"/>
                <a:gd name="T40" fmla="*/ 22 w 119"/>
                <a:gd name="T41" fmla="*/ 35 h 87"/>
                <a:gd name="T42" fmla="*/ 22 w 119"/>
                <a:gd name="T43" fmla="*/ 35 h 87"/>
                <a:gd name="T44" fmla="*/ 30 w 119"/>
                <a:gd name="T45" fmla="*/ 36 h 87"/>
                <a:gd name="T46" fmla="*/ 35 w 119"/>
                <a:gd name="T47" fmla="*/ 36 h 87"/>
                <a:gd name="T48" fmla="*/ 37 w 119"/>
                <a:gd name="T49" fmla="*/ 31 h 87"/>
                <a:gd name="T50" fmla="*/ 37 w 119"/>
                <a:gd name="T51" fmla="*/ 30 h 87"/>
                <a:gd name="T52" fmla="*/ 37 w 119"/>
                <a:gd name="T53" fmla="*/ 30 h 87"/>
                <a:gd name="T54" fmla="*/ 56 w 119"/>
                <a:gd name="T55" fmla="*/ 11 h 87"/>
                <a:gd name="T56" fmla="*/ 75 w 119"/>
                <a:gd name="T57" fmla="*/ 30 h 87"/>
                <a:gd name="T58" fmla="*/ 73 w 119"/>
                <a:gd name="T59" fmla="*/ 40 h 87"/>
                <a:gd name="T60" fmla="*/ 74 w 119"/>
                <a:gd name="T61" fmla="*/ 46 h 87"/>
                <a:gd name="T62" fmla="*/ 80 w 119"/>
                <a:gd name="T63" fmla="*/ 46 h 87"/>
                <a:gd name="T64" fmla="*/ 91 w 119"/>
                <a:gd name="T65" fmla="*/ 42 h 87"/>
                <a:gd name="T66" fmla="*/ 108 w 119"/>
                <a:gd name="T67" fmla="*/ 59 h 87"/>
                <a:gd name="T68" fmla="*/ 91 w 119"/>
                <a:gd name="T69" fmla="*/ 76 h 87"/>
                <a:gd name="T70" fmla="*/ 80 w 119"/>
                <a:gd name="T71" fmla="*/ 76 h 87"/>
                <a:gd name="T72" fmla="*/ 75 w 119"/>
                <a:gd name="T73" fmla="*/ 81 h 87"/>
                <a:gd name="T74" fmla="*/ 80 w 119"/>
                <a:gd name="T75" fmla="*/ 87 h 87"/>
                <a:gd name="T76" fmla="*/ 91 w 119"/>
                <a:gd name="T77" fmla="*/ 87 h 87"/>
                <a:gd name="T78" fmla="*/ 119 w 119"/>
                <a:gd name="T79" fmla="*/ 59 h 87"/>
                <a:gd name="T80" fmla="*/ 91 w 119"/>
                <a:gd name="T81" fmla="*/ 3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9" h="87">
                  <a:moveTo>
                    <a:pt x="91" y="32"/>
                  </a:moveTo>
                  <a:cubicBezTo>
                    <a:pt x="89" y="32"/>
                    <a:pt x="87" y="32"/>
                    <a:pt x="86" y="32"/>
                  </a:cubicBezTo>
                  <a:cubicBezTo>
                    <a:pt x="86" y="31"/>
                    <a:pt x="86" y="31"/>
                    <a:pt x="86" y="30"/>
                  </a:cubicBezTo>
                  <a:cubicBezTo>
                    <a:pt x="86" y="13"/>
                    <a:pt x="72" y="0"/>
                    <a:pt x="56" y="0"/>
                  </a:cubicBezTo>
                  <a:cubicBezTo>
                    <a:pt x="42" y="0"/>
                    <a:pt x="30" y="11"/>
                    <a:pt x="27" y="25"/>
                  </a:cubicBezTo>
                  <a:cubicBezTo>
                    <a:pt x="24" y="24"/>
                    <a:pt x="21" y="25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1" y="29"/>
                    <a:pt x="7" y="36"/>
                    <a:pt x="7" y="43"/>
                  </a:cubicBezTo>
                  <a:cubicBezTo>
                    <a:pt x="7" y="46"/>
                    <a:pt x="7" y="49"/>
                    <a:pt x="9" y="52"/>
                  </a:cubicBezTo>
                  <a:cubicBezTo>
                    <a:pt x="3" y="55"/>
                    <a:pt x="0" y="61"/>
                    <a:pt x="0" y="68"/>
                  </a:cubicBezTo>
                  <a:cubicBezTo>
                    <a:pt x="0" y="78"/>
                    <a:pt x="8" y="87"/>
                    <a:pt x="19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41" y="87"/>
                    <a:pt x="44" y="84"/>
                    <a:pt x="44" y="81"/>
                  </a:cubicBezTo>
                  <a:cubicBezTo>
                    <a:pt x="44" y="79"/>
                    <a:pt x="41" y="76"/>
                    <a:pt x="39" y="76"/>
                  </a:cubicBezTo>
                  <a:cubicBezTo>
                    <a:pt x="19" y="76"/>
                    <a:pt x="19" y="76"/>
                    <a:pt x="19" y="76"/>
                  </a:cubicBezTo>
                  <a:cubicBezTo>
                    <a:pt x="14" y="76"/>
                    <a:pt x="10" y="72"/>
                    <a:pt x="10" y="68"/>
                  </a:cubicBezTo>
                  <a:cubicBezTo>
                    <a:pt x="10" y="63"/>
                    <a:pt x="13" y="60"/>
                    <a:pt x="18" y="59"/>
                  </a:cubicBezTo>
                  <a:cubicBezTo>
                    <a:pt x="20" y="59"/>
                    <a:pt x="21" y="57"/>
                    <a:pt x="22" y="55"/>
                  </a:cubicBezTo>
                  <a:cubicBezTo>
                    <a:pt x="22" y="53"/>
                    <a:pt x="22" y="51"/>
                    <a:pt x="20" y="50"/>
                  </a:cubicBezTo>
                  <a:cubicBezTo>
                    <a:pt x="18" y="48"/>
                    <a:pt x="17" y="46"/>
                    <a:pt x="17" y="43"/>
                  </a:cubicBezTo>
                  <a:cubicBezTo>
                    <a:pt x="17" y="40"/>
                    <a:pt x="19" y="37"/>
                    <a:pt x="22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5" y="34"/>
                    <a:pt x="27" y="35"/>
                    <a:pt x="30" y="36"/>
                  </a:cubicBezTo>
                  <a:cubicBezTo>
                    <a:pt x="31" y="37"/>
                    <a:pt x="33" y="37"/>
                    <a:pt x="35" y="36"/>
                  </a:cubicBezTo>
                  <a:cubicBezTo>
                    <a:pt x="37" y="35"/>
                    <a:pt x="37" y="33"/>
                    <a:pt x="37" y="31"/>
                  </a:cubicBezTo>
                  <a:cubicBezTo>
                    <a:pt x="37" y="31"/>
                    <a:pt x="37" y="30"/>
                    <a:pt x="37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19"/>
                    <a:pt x="46" y="11"/>
                    <a:pt x="56" y="11"/>
                  </a:cubicBezTo>
                  <a:cubicBezTo>
                    <a:pt x="67" y="11"/>
                    <a:pt x="75" y="19"/>
                    <a:pt x="75" y="30"/>
                  </a:cubicBezTo>
                  <a:cubicBezTo>
                    <a:pt x="75" y="33"/>
                    <a:pt x="74" y="36"/>
                    <a:pt x="73" y="40"/>
                  </a:cubicBezTo>
                  <a:cubicBezTo>
                    <a:pt x="71" y="42"/>
                    <a:pt x="72" y="44"/>
                    <a:pt x="74" y="46"/>
                  </a:cubicBezTo>
                  <a:cubicBezTo>
                    <a:pt x="75" y="48"/>
                    <a:pt x="78" y="48"/>
                    <a:pt x="80" y="46"/>
                  </a:cubicBezTo>
                  <a:cubicBezTo>
                    <a:pt x="82" y="44"/>
                    <a:pt x="86" y="42"/>
                    <a:pt x="91" y="42"/>
                  </a:cubicBezTo>
                  <a:cubicBezTo>
                    <a:pt x="101" y="42"/>
                    <a:pt x="108" y="50"/>
                    <a:pt x="108" y="59"/>
                  </a:cubicBezTo>
                  <a:cubicBezTo>
                    <a:pt x="108" y="69"/>
                    <a:pt x="101" y="76"/>
                    <a:pt x="9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77" y="76"/>
                    <a:pt x="75" y="79"/>
                    <a:pt x="75" y="81"/>
                  </a:cubicBezTo>
                  <a:cubicBezTo>
                    <a:pt x="75" y="84"/>
                    <a:pt x="77" y="87"/>
                    <a:pt x="80" y="87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106" y="87"/>
                    <a:pt x="119" y="74"/>
                    <a:pt x="119" y="59"/>
                  </a:cubicBezTo>
                  <a:cubicBezTo>
                    <a:pt x="119" y="44"/>
                    <a:pt x="106" y="32"/>
                    <a:pt x="91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8" name="淘宝店chenying0907 28"/>
            <p:cNvSpPr/>
            <p:nvPr/>
          </p:nvSpPr>
          <p:spPr bwMode="auto">
            <a:xfrm>
              <a:off x="85" y="116"/>
              <a:ext cx="108" cy="168"/>
            </a:xfrm>
            <a:custGeom>
              <a:avLst/>
              <a:gdLst>
                <a:gd name="T0" fmla="*/ 37 w 46"/>
                <a:gd name="T1" fmla="*/ 45 h 71"/>
                <a:gd name="T2" fmla="*/ 28 w 46"/>
                <a:gd name="T3" fmla="*/ 54 h 71"/>
                <a:gd name="T4" fmla="*/ 28 w 46"/>
                <a:gd name="T5" fmla="*/ 5 h 71"/>
                <a:gd name="T6" fmla="*/ 23 w 46"/>
                <a:gd name="T7" fmla="*/ 0 h 71"/>
                <a:gd name="T8" fmla="*/ 18 w 46"/>
                <a:gd name="T9" fmla="*/ 5 h 71"/>
                <a:gd name="T10" fmla="*/ 18 w 46"/>
                <a:gd name="T11" fmla="*/ 54 h 71"/>
                <a:gd name="T12" fmla="*/ 9 w 46"/>
                <a:gd name="T13" fmla="*/ 45 h 71"/>
                <a:gd name="T14" fmla="*/ 2 w 46"/>
                <a:gd name="T15" fmla="*/ 45 h 71"/>
                <a:gd name="T16" fmla="*/ 2 w 46"/>
                <a:gd name="T17" fmla="*/ 52 h 71"/>
                <a:gd name="T18" fmla="*/ 20 w 46"/>
                <a:gd name="T19" fmla="*/ 70 h 71"/>
                <a:gd name="T20" fmla="*/ 23 w 46"/>
                <a:gd name="T21" fmla="*/ 71 h 71"/>
                <a:gd name="T22" fmla="*/ 27 w 46"/>
                <a:gd name="T23" fmla="*/ 70 h 71"/>
                <a:gd name="T24" fmla="*/ 44 w 46"/>
                <a:gd name="T25" fmla="*/ 52 h 71"/>
                <a:gd name="T26" fmla="*/ 44 w 46"/>
                <a:gd name="T27" fmla="*/ 45 h 71"/>
                <a:gd name="T28" fmla="*/ 37 w 46"/>
                <a:gd name="T29" fmla="*/ 4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71">
                  <a:moveTo>
                    <a:pt x="37" y="45"/>
                  </a:moveTo>
                  <a:cubicBezTo>
                    <a:pt x="28" y="54"/>
                    <a:pt x="28" y="54"/>
                    <a:pt x="28" y="5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2"/>
                    <a:pt x="26" y="0"/>
                    <a:pt x="23" y="0"/>
                  </a:cubicBezTo>
                  <a:cubicBezTo>
                    <a:pt x="20" y="0"/>
                    <a:pt x="18" y="2"/>
                    <a:pt x="18" y="5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7" y="43"/>
                    <a:pt x="4" y="43"/>
                    <a:pt x="2" y="45"/>
                  </a:cubicBezTo>
                  <a:cubicBezTo>
                    <a:pt x="0" y="47"/>
                    <a:pt x="0" y="50"/>
                    <a:pt x="2" y="52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20" y="71"/>
                    <a:pt x="22" y="71"/>
                    <a:pt x="23" y="71"/>
                  </a:cubicBezTo>
                  <a:cubicBezTo>
                    <a:pt x="25" y="71"/>
                    <a:pt x="26" y="71"/>
                    <a:pt x="27" y="70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6" y="50"/>
                    <a:pt x="46" y="47"/>
                    <a:pt x="44" y="45"/>
                  </a:cubicBezTo>
                  <a:cubicBezTo>
                    <a:pt x="42" y="43"/>
                    <a:pt x="39" y="43"/>
                    <a:pt x="37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9" name="PA_淘宝店chenying0907 29"/>
          <p:cNvGrpSpPr/>
          <p:nvPr>
            <p:custDataLst>
              <p:tags r:id="rId3"/>
            </p:custDataLst>
          </p:nvPr>
        </p:nvGrpSpPr>
        <p:grpSpPr bwMode="auto">
          <a:xfrm>
            <a:off x="1362075" y="1783658"/>
            <a:ext cx="406400" cy="400173"/>
            <a:chOff x="0" y="0"/>
            <a:chExt cx="256" cy="252"/>
          </a:xfrm>
        </p:grpSpPr>
        <p:sp>
          <p:nvSpPr>
            <p:cNvPr id="35870" name="淘宝店chenying0907 30"/>
            <p:cNvSpPr>
              <a:spLocks noEditPoints="1"/>
            </p:cNvSpPr>
            <p:nvPr/>
          </p:nvSpPr>
          <p:spPr bwMode="auto">
            <a:xfrm>
              <a:off x="0" y="0"/>
              <a:ext cx="256" cy="252"/>
            </a:xfrm>
            <a:custGeom>
              <a:avLst/>
              <a:gdLst>
                <a:gd name="T0" fmla="*/ 234 w 256"/>
                <a:gd name="T1" fmla="*/ 186 h 252"/>
                <a:gd name="T2" fmla="*/ 69 w 256"/>
                <a:gd name="T3" fmla="*/ 186 h 252"/>
                <a:gd name="T4" fmla="*/ 69 w 256"/>
                <a:gd name="T5" fmla="*/ 21 h 252"/>
                <a:gd name="T6" fmla="*/ 126 w 256"/>
                <a:gd name="T7" fmla="*/ 21 h 252"/>
                <a:gd name="T8" fmla="*/ 126 w 256"/>
                <a:gd name="T9" fmla="*/ 0 h 252"/>
                <a:gd name="T10" fmla="*/ 48 w 256"/>
                <a:gd name="T11" fmla="*/ 0 h 252"/>
                <a:gd name="T12" fmla="*/ 48 w 256"/>
                <a:gd name="T13" fmla="*/ 45 h 252"/>
                <a:gd name="T14" fmla="*/ 0 w 256"/>
                <a:gd name="T15" fmla="*/ 45 h 252"/>
                <a:gd name="T16" fmla="*/ 0 w 256"/>
                <a:gd name="T17" fmla="*/ 252 h 252"/>
                <a:gd name="T18" fmla="*/ 208 w 256"/>
                <a:gd name="T19" fmla="*/ 252 h 252"/>
                <a:gd name="T20" fmla="*/ 208 w 256"/>
                <a:gd name="T21" fmla="*/ 208 h 252"/>
                <a:gd name="T22" fmla="*/ 256 w 256"/>
                <a:gd name="T23" fmla="*/ 208 h 252"/>
                <a:gd name="T24" fmla="*/ 256 w 256"/>
                <a:gd name="T25" fmla="*/ 130 h 252"/>
                <a:gd name="T26" fmla="*/ 234 w 256"/>
                <a:gd name="T27" fmla="*/ 130 h 252"/>
                <a:gd name="T28" fmla="*/ 234 w 256"/>
                <a:gd name="T29" fmla="*/ 186 h 252"/>
                <a:gd name="T30" fmla="*/ 187 w 256"/>
                <a:gd name="T31" fmla="*/ 231 h 252"/>
                <a:gd name="T32" fmla="*/ 24 w 256"/>
                <a:gd name="T33" fmla="*/ 231 h 252"/>
                <a:gd name="T34" fmla="*/ 24 w 256"/>
                <a:gd name="T35" fmla="*/ 68 h 252"/>
                <a:gd name="T36" fmla="*/ 48 w 256"/>
                <a:gd name="T37" fmla="*/ 68 h 252"/>
                <a:gd name="T38" fmla="*/ 48 w 256"/>
                <a:gd name="T39" fmla="*/ 208 h 252"/>
                <a:gd name="T40" fmla="*/ 187 w 256"/>
                <a:gd name="T41" fmla="*/ 208 h 252"/>
                <a:gd name="T42" fmla="*/ 187 w 256"/>
                <a:gd name="T43" fmla="*/ 23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6" h="252">
                  <a:moveTo>
                    <a:pt x="234" y="186"/>
                  </a:moveTo>
                  <a:lnTo>
                    <a:pt x="69" y="186"/>
                  </a:lnTo>
                  <a:lnTo>
                    <a:pt x="69" y="21"/>
                  </a:lnTo>
                  <a:lnTo>
                    <a:pt x="126" y="21"/>
                  </a:lnTo>
                  <a:lnTo>
                    <a:pt x="126" y="0"/>
                  </a:lnTo>
                  <a:lnTo>
                    <a:pt x="48" y="0"/>
                  </a:lnTo>
                  <a:lnTo>
                    <a:pt x="48" y="45"/>
                  </a:lnTo>
                  <a:lnTo>
                    <a:pt x="0" y="45"/>
                  </a:lnTo>
                  <a:lnTo>
                    <a:pt x="0" y="252"/>
                  </a:lnTo>
                  <a:lnTo>
                    <a:pt x="208" y="252"/>
                  </a:lnTo>
                  <a:lnTo>
                    <a:pt x="208" y="208"/>
                  </a:lnTo>
                  <a:lnTo>
                    <a:pt x="256" y="208"/>
                  </a:lnTo>
                  <a:lnTo>
                    <a:pt x="256" y="130"/>
                  </a:lnTo>
                  <a:lnTo>
                    <a:pt x="234" y="130"/>
                  </a:lnTo>
                  <a:lnTo>
                    <a:pt x="234" y="186"/>
                  </a:lnTo>
                  <a:close/>
                  <a:moveTo>
                    <a:pt x="187" y="231"/>
                  </a:moveTo>
                  <a:lnTo>
                    <a:pt x="24" y="231"/>
                  </a:lnTo>
                  <a:lnTo>
                    <a:pt x="24" y="68"/>
                  </a:lnTo>
                  <a:lnTo>
                    <a:pt x="48" y="68"/>
                  </a:lnTo>
                  <a:lnTo>
                    <a:pt x="48" y="208"/>
                  </a:lnTo>
                  <a:lnTo>
                    <a:pt x="187" y="208"/>
                  </a:lnTo>
                  <a:lnTo>
                    <a:pt x="187" y="2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71" name="淘宝店chenying0907 31"/>
            <p:cNvSpPr/>
            <p:nvPr/>
          </p:nvSpPr>
          <p:spPr bwMode="auto">
            <a:xfrm>
              <a:off x="145" y="0"/>
              <a:ext cx="111" cy="111"/>
            </a:xfrm>
            <a:custGeom>
              <a:avLst/>
              <a:gdLst>
                <a:gd name="T0" fmla="*/ 18 w 111"/>
                <a:gd name="T1" fmla="*/ 0 h 111"/>
                <a:gd name="T2" fmla="*/ 18 w 111"/>
                <a:gd name="T3" fmla="*/ 21 h 111"/>
                <a:gd name="T4" fmla="*/ 73 w 111"/>
                <a:gd name="T5" fmla="*/ 21 h 111"/>
                <a:gd name="T6" fmla="*/ 0 w 111"/>
                <a:gd name="T7" fmla="*/ 94 h 111"/>
                <a:gd name="T8" fmla="*/ 14 w 111"/>
                <a:gd name="T9" fmla="*/ 111 h 111"/>
                <a:gd name="T10" fmla="*/ 89 w 111"/>
                <a:gd name="T11" fmla="*/ 37 h 111"/>
                <a:gd name="T12" fmla="*/ 89 w 111"/>
                <a:gd name="T13" fmla="*/ 92 h 111"/>
                <a:gd name="T14" fmla="*/ 111 w 111"/>
                <a:gd name="T15" fmla="*/ 92 h 111"/>
                <a:gd name="T16" fmla="*/ 111 w 111"/>
                <a:gd name="T17" fmla="*/ 0 h 111"/>
                <a:gd name="T18" fmla="*/ 18 w 111"/>
                <a:gd name="T1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11">
                  <a:moveTo>
                    <a:pt x="18" y="0"/>
                  </a:moveTo>
                  <a:lnTo>
                    <a:pt x="18" y="21"/>
                  </a:lnTo>
                  <a:lnTo>
                    <a:pt x="73" y="21"/>
                  </a:lnTo>
                  <a:lnTo>
                    <a:pt x="0" y="94"/>
                  </a:lnTo>
                  <a:lnTo>
                    <a:pt x="14" y="111"/>
                  </a:lnTo>
                  <a:lnTo>
                    <a:pt x="89" y="37"/>
                  </a:lnTo>
                  <a:lnTo>
                    <a:pt x="89" y="92"/>
                  </a:lnTo>
                  <a:lnTo>
                    <a:pt x="111" y="92"/>
                  </a:lnTo>
                  <a:lnTo>
                    <a:pt x="111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5872" name="PA_淘宝店chenying0907 3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72001" y="1682026"/>
            <a:ext cx="1368425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b="1" dirty="0">
                <a:solidFill>
                  <a:schemeClr val="bg1"/>
                </a:solidFill>
              </a:rPr>
              <a:t>TOPIC HEAER ONE</a:t>
            </a:r>
            <a:endParaRPr lang="zh-CN" altLang="en-US" sz="10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800" dirty="0">
                <a:solidFill>
                  <a:schemeClr val="bg1"/>
                </a:solidFill>
              </a:rPr>
              <a:t>We have many PowerPoint </a:t>
            </a:r>
            <a:r>
              <a:rPr lang="zh-CN" altLang="en-US" sz="800" dirty="0">
                <a:solidFill>
                  <a:schemeClr val="bg1"/>
                </a:solidFill>
              </a:rPr>
              <a:t>templates</a:t>
            </a:r>
            <a:r>
              <a:rPr lang="en-US" altLang="zh-CN" sz="800" dirty="0">
                <a:solidFill>
                  <a:schemeClr val="bg1"/>
                </a:solidFill>
              </a:rPr>
              <a:t> that has bee specifically designed</a:t>
            </a:r>
            <a:r>
              <a:rPr lang="zh-CN" altLang="en-US" sz="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5873" name="PA_淘宝店chenying0907 3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55876" y="3698774"/>
            <a:ext cx="1368425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b="1">
                <a:solidFill>
                  <a:schemeClr val="bg1"/>
                </a:solidFill>
              </a:rPr>
              <a:t>TOPIC HEADER TWO</a:t>
            </a:r>
            <a:endParaRPr lang="zh-CN" altLang="en-US" sz="100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800">
                <a:solidFill>
                  <a:schemeClr val="bg1"/>
                </a:solidFill>
              </a:rPr>
              <a:t>We have many PowerPoint </a:t>
            </a:r>
            <a:r>
              <a:rPr lang="zh-CN" altLang="en-US" sz="800">
                <a:solidFill>
                  <a:schemeClr val="bg1"/>
                </a:solidFill>
              </a:rPr>
              <a:t>templates</a:t>
            </a:r>
            <a:r>
              <a:rPr lang="en-US" altLang="zh-CN" sz="800">
                <a:solidFill>
                  <a:schemeClr val="bg1"/>
                </a:solidFill>
              </a:rPr>
              <a:t> that has been specifically designed</a:t>
            </a:r>
            <a:r>
              <a:rPr lang="zh-CN" altLang="en-US" sz="80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45" name="PA_淘宝店chenying0907 44"/>
          <p:cNvGrpSpPr/>
          <p:nvPr>
            <p:custDataLst>
              <p:tags r:id="rId6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46" name="淘宝店chenying0907 37"/>
            <p:cNvSpPr/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淘宝店chenying0907 38"/>
            <p:cNvSpPr/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淘宝店chenying0907 39"/>
            <p:cNvSpPr/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9" name="PA_文本框 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35359" y="184337"/>
            <a:ext cx="86086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i="1" dirty="0"/>
              <a:t>IV.D. Baseline Results</a:t>
            </a:r>
            <a:endParaRPr lang="en-US" altLang="zh-CN" sz="20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0B348EA2-800D-4F92-8FC8-5C7916BF0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083" y="502838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6" name="矩形 7">
            <a:extLst>
              <a:ext uri="{FF2B5EF4-FFF2-40B4-BE49-F238E27FC236}">
                <a16:creationId xmlns:a16="http://schemas.microsoft.com/office/drawing/2014/main" id="{D8ECB340-0E31-4902-9A7F-DDD10EF10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502495"/>
            <a:ext cx="2057400" cy="65087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C3C69505-1DED-41B9-B31B-D0F8F0866B7A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32"/>
          <a:stretch/>
        </p:blipFill>
        <p:spPr bwMode="auto">
          <a:xfrm>
            <a:off x="98532" y="979627"/>
            <a:ext cx="5043946" cy="37972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9448CCF-C96F-43B5-9FCB-07DC5C9E463C}"/>
              </a:ext>
            </a:extLst>
          </p:cNvPr>
          <p:cNvSpPr/>
          <p:nvPr/>
        </p:nvSpPr>
        <p:spPr>
          <a:xfrm>
            <a:off x="312790" y="575112"/>
            <a:ext cx="8723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latin typeface="NewCenturySchlbk-Roman"/>
              </a:rPr>
              <a:t>plotting</a:t>
            </a:r>
            <a:r>
              <a:rPr lang="en-US" altLang="zh-CN" dirty="0">
                <a:latin typeface="NewCenturySchlbk-Roman"/>
              </a:rPr>
              <a:t> the estimated demand and average cost curves, as well as the marginal cost curve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D934CD4-2EF8-4A50-BA2E-E80B6E121077}"/>
              </a:ext>
            </a:extLst>
          </p:cNvPr>
          <p:cNvSpPr/>
          <p:nvPr/>
        </p:nvSpPr>
        <p:spPr>
          <a:xfrm>
            <a:off x="4825122" y="10940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$9.55 </a:t>
            </a:r>
            <a:r>
              <a:rPr lang="zh-CN" altLang="en-US" dirty="0"/>
              <a:t>：</a:t>
            </a:r>
            <a:r>
              <a:rPr lang="en-US" altLang="zh-CN" dirty="0"/>
              <a:t>the welfare cost associated with competitive pricing per employee per year.</a:t>
            </a:r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B8393EB-3CCB-4141-8B32-D0EB1863FFAB}"/>
              </a:ext>
            </a:extLst>
          </p:cNvPr>
          <p:cNvSpPr/>
          <p:nvPr/>
        </p:nvSpPr>
        <p:spPr>
          <a:xfrm>
            <a:off x="4839679" y="1961704"/>
            <a:ext cx="448484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$200</a:t>
            </a:r>
            <a:r>
              <a:rPr lang="zh-CN" altLang="en-US" dirty="0"/>
              <a:t>：</a:t>
            </a:r>
            <a:r>
              <a:rPr lang="en-US" altLang="zh-CN" dirty="0"/>
              <a:t> Adverse selection raises the equilibrium price above the efficient price(</a:t>
            </a:r>
            <a:r>
              <a:rPr lang="zh-CN" altLang="zh-CN" dirty="0"/>
              <a:t>比较</a:t>
            </a:r>
            <a:r>
              <a:rPr lang="en-US" altLang="zh-CN" dirty="0"/>
              <a:t>E</a:t>
            </a:r>
            <a:r>
              <a:rPr lang="zh-CN" altLang="zh-CN" dirty="0"/>
              <a:t>点的估计有效价格和</a:t>
            </a:r>
            <a:r>
              <a:rPr lang="en-US" altLang="zh-CN" dirty="0"/>
              <a:t>C</a:t>
            </a:r>
            <a:r>
              <a:rPr lang="zh-CN" altLang="zh-CN" dirty="0"/>
              <a:t>点的估计均衡价格</a:t>
            </a:r>
            <a:r>
              <a:rPr lang="en-US" altLang="zh-CN" dirty="0"/>
              <a:t>).</a:t>
            </a:r>
          </a:p>
          <a:p>
            <a:endParaRPr lang="en-US" altLang="zh-CN" dirty="0"/>
          </a:p>
          <a:p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14%</a:t>
            </a:r>
            <a:r>
              <a:rPr lang="en-US" altLang="zh-CN" dirty="0"/>
              <a:t>:lowers the share of contract </a:t>
            </a:r>
            <a:r>
              <a:rPr lang="en-US" altLang="zh-CN" i="1" dirty="0"/>
              <a:t>H </a:t>
            </a:r>
            <a:r>
              <a:rPr lang="en-US" altLang="zh-CN" dirty="0"/>
              <a:t>by fourteen percentage points.(0.756-0.617=0.139)</a:t>
            </a:r>
          </a:p>
          <a:p>
            <a:r>
              <a:rPr lang="en-US" altLang="zh-CN" dirty="0"/>
              <a:t> </a:t>
            </a:r>
          </a:p>
          <a:p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$138</a:t>
            </a:r>
            <a:r>
              <a:rPr lang="en-US" altLang="zh-CN" b="1" dirty="0"/>
              <a:t>:</a:t>
            </a:r>
            <a:r>
              <a:rPr lang="zh-CN" altLang="zh-CN" dirty="0"/>
              <a:t>提供</a:t>
            </a:r>
            <a:r>
              <a:rPr lang="en-US" altLang="zh-CN" dirty="0"/>
              <a:t>contract H</a:t>
            </a:r>
            <a:r>
              <a:rPr lang="zh-CN" altLang="zh-CN" dirty="0"/>
              <a:t>给在均衡点购买</a:t>
            </a:r>
            <a:r>
              <a:rPr lang="en-US" altLang="zh-CN" dirty="0"/>
              <a:t>contract L</a:t>
            </a:r>
            <a:r>
              <a:rPr lang="zh-CN" altLang="zh-CN" dirty="0"/>
              <a:t>的边际雇员的社会福利是</a:t>
            </a:r>
            <a:r>
              <a:rPr lang="en-US" altLang="zh-CN" b="1" dirty="0"/>
              <a:t>$138</a:t>
            </a:r>
            <a:r>
              <a:rPr lang="en-US" altLang="zh-CN" dirty="0"/>
              <a:t>(CD)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66500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0" advClick="0">
        <p:wipe/>
      </p:transition>
    </mc:Choice>
    <mc:Fallback>
      <p:transition spd="slow" advClick="0">
        <p:wip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57" name="PA_淘宝店chenying0907 17"/>
          <p:cNvGrpSpPr/>
          <p:nvPr>
            <p:custDataLst>
              <p:tags r:id="rId1"/>
            </p:custDataLst>
          </p:nvPr>
        </p:nvGrpSpPr>
        <p:grpSpPr bwMode="auto">
          <a:xfrm>
            <a:off x="7385050" y="3088986"/>
            <a:ext cx="357188" cy="460517"/>
            <a:chOff x="0" y="0"/>
            <a:chExt cx="225" cy="290"/>
          </a:xfrm>
        </p:grpSpPr>
        <p:sp>
          <p:nvSpPr>
            <p:cNvPr id="35858" name="淘宝店chenying0907 18"/>
            <p:cNvSpPr/>
            <p:nvPr/>
          </p:nvSpPr>
          <p:spPr bwMode="auto">
            <a:xfrm>
              <a:off x="0" y="0"/>
              <a:ext cx="225" cy="290"/>
            </a:xfrm>
            <a:custGeom>
              <a:avLst/>
              <a:gdLst>
                <a:gd name="T0" fmla="*/ 21 w 95"/>
                <a:gd name="T1" fmla="*/ 112 h 123"/>
                <a:gd name="T2" fmla="*/ 11 w 95"/>
                <a:gd name="T3" fmla="*/ 112 h 123"/>
                <a:gd name="T4" fmla="*/ 11 w 95"/>
                <a:gd name="T5" fmla="*/ 10 h 123"/>
                <a:gd name="T6" fmla="*/ 90 w 95"/>
                <a:gd name="T7" fmla="*/ 10 h 123"/>
                <a:gd name="T8" fmla="*/ 95 w 95"/>
                <a:gd name="T9" fmla="*/ 5 h 123"/>
                <a:gd name="T10" fmla="*/ 90 w 95"/>
                <a:gd name="T11" fmla="*/ 0 h 123"/>
                <a:gd name="T12" fmla="*/ 5 w 95"/>
                <a:gd name="T13" fmla="*/ 0 h 123"/>
                <a:gd name="T14" fmla="*/ 0 w 95"/>
                <a:gd name="T15" fmla="*/ 5 h 123"/>
                <a:gd name="T16" fmla="*/ 0 w 95"/>
                <a:gd name="T17" fmla="*/ 118 h 123"/>
                <a:gd name="T18" fmla="*/ 5 w 95"/>
                <a:gd name="T19" fmla="*/ 123 h 123"/>
                <a:gd name="T20" fmla="*/ 21 w 95"/>
                <a:gd name="T21" fmla="*/ 123 h 123"/>
                <a:gd name="T22" fmla="*/ 26 w 95"/>
                <a:gd name="T23" fmla="*/ 118 h 123"/>
                <a:gd name="T24" fmla="*/ 21 w 95"/>
                <a:gd name="T25" fmla="*/ 11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21" y="112"/>
                  </a:moveTo>
                  <a:cubicBezTo>
                    <a:pt x="11" y="112"/>
                    <a:pt x="11" y="112"/>
                    <a:pt x="11" y="112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3" y="10"/>
                    <a:pt x="95" y="8"/>
                    <a:pt x="95" y="5"/>
                  </a:cubicBezTo>
                  <a:cubicBezTo>
                    <a:pt x="95" y="2"/>
                    <a:pt x="93" y="0"/>
                    <a:pt x="9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1"/>
                    <a:pt x="2" y="123"/>
                    <a:pt x="5" y="123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4" y="123"/>
                    <a:pt x="26" y="121"/>
                    <a:pt x="26" y="118"/>
                  </a:cubicBezTo>
                  <a:cubicBezTo>
                    <a:pt x="26" y="115"/>
                    <a:pt x="24" y="112"/>
                    <a:pt x="21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59" name="淘宝店chenying0907 19"/>
            <p:cNvSpPr/>
            <p:nvPr/>
          </p:nvSpPr>
          <p:spPr bwMode="auto">
            <a:xfrm>
              <a:off x="142" y="170"/>
              <a:ext cx="83" cy="120"/>
            </a:xfrm>
            <a:custGeom>
              <a:avLst/>
              <a:gdLst>
                <a:gd name="T0" fmla="*/ 30 w 35"/>
                <a:gd name="T1" fmla="*/ 0 h 51"/>
                <a:gd name="T2" fmla="*/ 25 w 35"/>
                <a:gd name="T3" fmla="*/ 5 h 51"/>
                <a:gd name="T4" fmla="*/ 25 w 35"/>
                <a:gd name="T5" fmla="*/ 40 h 51"/>
                <a:gd name="T6" fmla="*/ 5 w 35"/>
                <a:gd name="T7" fmla="*/ 40 h 51"/>
                <a:gd name="T8" fmla="*/ 0 w 35"/>
                <a:gd name="T9" fmla="*/ 46 h 51"/>
                <a:gd name="T10" fmla="*/ 5 w 35"/>
                <a:gd name="T11" fmla="*/ 51 h 51"/>
                <a:gd name="T12" fmla="*/ 30 w 35"/>
                <a:gd name="T13" fmla="*/ 51 h 51"/>
                <a:gd name="T14" fmla="*/ 34 w 35"/>
                <a:gd name="T15" fmla="*/ 49 h 51"/>
                <a:gd name="T16" fmla="*/ 35 w 35"/>
                <a:gd name="T17" fmla="*/ 46 h 51"/>
                <a:gd name="T18" fmla="*/ 35 w 35"/>
                <a:gd name="T19" fmla="*/ 5 h 51"/>
                <a:gd name="T20" fmla="*/ 30 w 35"/>
                <a:gd name="T2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51">
                  <a:moveTo>
                    <a:pt x="30" y="0"/>
                  </a:moveTo>
                  <a:cubicBezTo>
                    <a:pt x="27" y="0"/>
                    <a:pt x="25" y="2"/>
                    <a:pt x="25" y="5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2" y="40"/>
                    <a:pt x="0" y="43"/>
                    <a:pt x="0" y="46"/>
                  </a:cubicBezTo>
                  <a:cubicBezTo>
                    <a:pt x="0" y="49"/>
                    <a:pt x="2" y="51"/>
                    <a:pt x="5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2" y="51"/>
                    <a:pt x="33" y="50"/>
                    <a:pt x="34" y="49"/>
                  </a:cubicBezTo>
                  <a:cubicBezTo>
                    <a:pt x="35" y="48"/>
                    <a:pt x="35" y="47"/>
                    <a:pt x="35" y="46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2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0" name="淘宝店chenying0907 20"/>
            <p:cNvSpPr>
              <a:spLocks noEditPoints="1"/>
            </p:cNvSpPr>
            <p:nvPr/>
          </p:nvSpPr>
          <p:spPr bwMode="auto">
            <a:xfrm>
              <a:off x="81" y="59"/>
              <a:ext cx="141" cy="205"/>
            </a:xfrm>
            <a:custGeom>
              <a:avLst/>
              <a:gdLst>
                <a:gd name="T0" fmla="*/ 52 w 60"/>
                <a:gd name="T1" fmla="*/ 2 h 87"/>
                <a:gd name="T2" fmla="*/ 46 w 60"/>
                <a:gd name="T3" fmla="*/ 0 h 87"/>
                <a:gd name="T4" fmla="*/ 35 w 60"/>
                <a:gd name="T5" fmla="*/ 7 h 87"/>
                <a:gd name="T6" fmla="*/ 1 w 60"/>
                <a:gd name="T7" fmla="*/ 66 h 87"/>
                <a:gd name="T8" fmla="*/ 0 w 60"/>
                <a:gd name="T9" fmla="*/ 69 h 87"/>
                <a:gd name="T10" fmla="*/ 0 w 60"/>
                <a:gd name="T11" fmla="*/ 82 h 87"/>
                <a:gd name="T12" fmla="*/ 3 w 60"/>
                <a:gd name="T13" fmla="*/ 87 h 87"/>
                <a:gd name="T14" fmla="*/ 6 w 60"/>
                <a:gd name="T15" fmla="*/ 87 h 87"/>
                <a:gd name="T16" fmla="*/ 8 w 60"/>
                <a:gd name="T17" fmla="*/ 87 h 87"/>
                <a:gd name="T18" fmla="*/ 20 w 60"/>
                <a:gd name="T19" fmla="*/ 80 h 87"/>
                <a:gd name="T20" fmla="*/ 22 w 60"/>
                <a:gd name="T21" fmla="*/ 78 h 87"/>
                <a:gd name="T22" fmla="*/ 56 w 60"/>
                <a:gd name="T23" fmla="*/ 19 h 87"/>
                <a:gd name="T24" fmla="*/ 52 w 60"/>
                <a:gd name="T25" fmla="*/ 2 h 87"/>
                <a:gd name="T26" fmla="*/ 47 w 60"/>
                <a:gd name="T27" fmla="*/ 14 h 87"/>
                <a:gd name="T28" fmla="*/ 14 w 60"/>
                <a:gd name="T29" fmla="*/ 72 h 87"/>
                <a:gd name="T30" fmla="*/ 11 w 60"/>
                <a:gd name="T31" fmla="*/ 73 h 87"/>
                <a:gd name="T32" fmla="*/ 11 w 60"/>
                <a:gd name="T33" fmla="*/ 70 h 87"/>
                <a:gd name="T34" fmla="*/ 44 w 60"/>
                <a:gd name="T35" fmla="*/ 12 h 87"/>
                <a:gd name="T36" fmla="*/ 47 w 60"/>
                <a:gd name="T37" fmla="*/ 11 h 87"/>
                <a:gd name="T38" fmla="*/ 47 w 60"/>
                <a:gd name="T39" fmla="*/ 1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87">
                  <a:moveTo>
                    <a:pt x="52" y="2"/>
                  </a:moveTo>
                  <a:cubicBezTo>
                    <a:pt x="50" y="1"/>
                    <a:pt x="48" y="0"/>
                    <a:pt x="46" y="0"/>
                  </a:cubicBezTo>
                  <a:cubicBezTo>
                    <a:pt x="41" y="0"/>
                    <a:pt x="37" y="3"/>
                    <a:pt x="35" y="7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0" y="67"/>
                    <a:pt x="0" y="68"/>
                    <a:pt x="0" y="69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4"/>
                    <a:pt x="1" y="86"/>
                    <a:pt x="3" y="87"/>
                  </a:cubicBezTo>
                  <a:cubicBezTo>
                    <a:pt x="4" y="87"/>
                    <a:pt x="5" y="87"/>
                    <a:pt x="6" y="87"/>
                  </a:cubicBezTo>
                  <a:cubicBezTo>
                    <a:pt x="7" y="87"/>
                    <a:pt x="7" y="87"/>
                    <a:pt x="8" y="87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1" y="80"/>
                    <a:pt x="22" y="79"/>
                    <a:pt x="22" y="78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60" y="13"/>
                    <a:pt x="58" y="6"/>
                    <a:pt x="52" y="2"/>
                  </a:cubicBezTo>
                  <a:close/>
                  <a:moveTo>
                    <a:pt x="47" y="14"/>
                  </a:moveTo>
                  <a:cubicBezTo>
                    <a:pt x="14" y="72"/>
                    <a:pt x="14" y="72"/>
                    <a:pt x="14" y="72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1"/>
                    <a:pt x="46" y="11"/>
                    <a:pt x="47" y="11"/>
                  </a:cubicBezTo>
                  <a:cubicBezTo>
                    <a:pt x="47" y="12"/>
                    <a:pt x="48" y="13"/>
                    <a:pt x="47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1" name="淘宝店chenying0907 21"/>
            <p:cNvSpPr/>
            <p:nvPr/>
          </p:nvSpPr>
          <p:spPr bwMode="auto">
            <a:xfrm>
              <a:off x="41" y="83"/>
              <a:ext cx="89" cy="23"/>
            </a:xfrm>
            <a:custGeom>
              <a:avLst/>
              <a:gdLst>
                <a:gd name="T0" fmla="*/ 38 w 38"/>
                <a:gd name="T1" fmla="*/ 5 h 10"/>
                <a:gd name="T2" fmla="*/ 32 w 38"/>
                <a:gd name="T3" fmla="*/ 0 h 10"/>
                <a:gd name="T4" fmla="*/ 6 w 38"/>
                <a:gd name="T5" fmla="*/ 0 h 10"/>
                <a:gd name="T6" fmla="*/ 0 w 38"/>
                <a:gd name="T7" fmla="*/ 5 h 10"/>
                <a:gd name="T8" fmla="*/ 6 w 38"/>
                <a:gd name="T9" fmla="*/ 10 h 10"/>
                <a:gd name="T10" fmla="*/ 32 w 38"/>
                <a:gd name="T11" fmla="*/ 10 h 10"/>
                <a:gd name="T12" fmla="*/ 38 w 38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0">
                  <a:moveTo>
                    <a:pt x="38" y="5"/>
                  </a:moveTo>
                  <a:cubicBezTo>
                    <a:pt x="38" y="2"/>
                    <a:pt x="35" y="0"/>
                    <a:pt x="3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5" y="10"/>
                    <a:pt x="38" y="8"/>
                    <a:pt x="38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2" name="淘宝店chenying0907 22"/>
            <p:cNvSpPr/>
            <p:nvPr/>
          </p:nvSpPr>
          <p:spPr bwMode="auto">
            <a:xfrm>
              <a:off x="41" y="132"/>
              <a:ext cx="56" cy="24"/>
            </a:xfrm>
            <a:custGeom>
              <a:avLst/>
              <a:gdLst>
                <a:gd name="T0" fmla="*/ 6 w 24"/>
                <a:gd name="T1" fmla="*/ 0 h 10"/>
                <a:gd name="T2" fmla="*/ 0 w 24"/>
                <a:gd name="T3" fmla="*/ 5 h 10"/>
                <a:gd name="T4" fmla="*/ 6 w 24"/>
                <a:gd name="T5" fmla="*/ 10 h 10"/>
                <a:gd name="T6" fmla="*/ 19 w 24"/>
                <a:gd name="T7" fmla="*/ 10 h 10"/>
                <a:gd name="T8" fmla="*/ 24 w 24"/>
                <a:gd name="T9" fmla="*/ 5 h 10"/>
                <a:gd name="T10" fmla="*/ 19 w 24"/>
                <a:gd name="T11" fmla="*/ 0 h 10"/>
                <a:gd name="T12" fmla="*/ 6 w 2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0"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10"/>
                    <a:pt x="24" y="8"/>
                    <a:pt x="24" y="5"/>
                  </a:cubicBezTo>
                  <a:cubicBezTo>
                    <a:pt x="24" y="2"/>
                    <a:pt x="22" y="0"/>
                    <a:pt x="19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6" name="PA_淘宝店chenying0907 26"/>
          <p:cNvGrpSpPr/>
          <p:nvPr>
            <p:custDataLst>
              <p:tags r:id="rId2"/>
            </p:custDataLst>
          </p:nvPr>
        </p:nvGrpSpPr>
        <p:grpSpPr bwMode="auto">
          <a:xfrm>
            <a:off x="1344614" y="3092161"/>
            <a:ext cx="446087" cy="450989"/>
            <a:chOff x="0" y="0"/>
            <a:chExt cx="281" cy="284"/>
          </a:xfrm>
        </p:grpSpPr>
        <p:sp>
          <p:nvSpPr>
            <p:cNvPr id="35867" name="淘宝店chenying0907 27"/>
            <p:cNvSpPr/>
            <p:nvPr/>
          </p:nvSpPr>
          <p:spPr bwMode="auto">
            <a:xfrm>
              <a:off x="0" y="0"/>
              <a:ext cx="281" cy="206"/>
            </a:xfrm>
            <a:custGeom>
              <a:avLst/>
              <a:gdLst>
                <a:gd name="T0" fmla="*/ 91 w 119"/>
                <a:gd name="T1" fmla="*/ 32 h 87"/>
                <a:gd name="T2" fmla="*/ 86 w 119"/>
                <a:gd name="T3" fmla="*/ 32 h 87"/>
                <a:gd name="T4" fmla="*/ 86 w 119"/>
                <a:gd name="T5" fmla="*/ 30 h 87"/>
                <a:gd name="T6" fmla="*/ 56 w 119"/>
                <a:gd name="T7" fmla="*/ 0 h 87"/>
                <a:gd name="T8" fmla="*/ 27 w 119"/>
                <a:gd name="T9" fmla="*/ 25 h 87"/>
                <a:gd name="T10" fmla="*/ 19 w 119"/>
                <a:gd name="T11" fmla="*/ 26 h 87"/>
                <a:gd name="T12" fmla="*/ 19 w 119"/>
                <a:gd name="T13" fmla="*/ 26 h 87"/>
                <a:gd name="T14" fmla="*/ 7 w 119"/>
                <a:gd name="T15" fmla="*/ 43 h 87"/>
                <a:gd name="T16" fmla="*/ 9 w 119"/>
                <a:gd name="T17" fmla="*/ 52 h 87"/>
                <a:gd name="T18" fmla="*/ 0 w 119"/>
                <a:gd name="T19" fmla="*/ 68 h 87"/>
                <a:gd name="T20" fmla="*/ 19 w 119"/>
                <a:gd name="T21" fmla="*/ 87 h 87"/>
                <a:gd name="T22" fmla="*/ 39 w 119"/>
                <a:gd name="T23" fmla="*/ 87 h 87"/>
                <a:gd name="T24" fmla="*/ 44 w 119"/>
                <a:gd name="T25" fmla="*/ 81 h 87"/>
                <a:gd name="T26" fmla="*/ 39 w 119"/>
                <a:gd name="T27" fmla="*/ 76 h 87"/>
                <a:gd name="T28" fmla="*/ 19 w 119"/>
                <a:gd name="T29" fmla="*/ 76 h 87"/>
                <a:gd name="T30" fmla="*/ 10 w 119"/>
                <a:gd name="T31" fmla="*/ 68 h 87"/>
                <a:gd name="T32" fmla="*/ 18 w 119"/>
                <a:gd name="T33" fmla="*/ 59 h 87"/>
                <a:gd name="T34" fmla="*/ 22 w 119"/>
                <a:gd name="T35" fmla="*/ 55 h 87"/>
                <a:gd name="T36" fmla="*/ 20 w 119"/>
                <a:gd name="T37" fmla="*/ 50 h 87"/>
                <a:gd name="T38" fmla="*/ 17 w 119"/>
                <a:gd name="T39" fmla="*/ 43 h 87"/>
                <a:gd name="T40" fmla="*/ 22 w 119"/>
                <a:gd name="T41" fmla="*/ 35 h 87"/>
                <a:gd name="T42" fmla="*/ 22 w 119"/>
                <a:gd name="T43" fmla="*/ 35 h 87"/>
                <a:gd name="T44" fmla="*/ 30 w 119"/>
                <a:gd name="T45" fmla="*/ 36 h 87"/>
                <a:gd name="T46" fmla="*/ 35 w 119"/>
                <a:gd name="T47" fmla="*/ 36 h 87"/>
                <a:gd name="T48" fmla="*/ 37 w 119"/>
                <a:gd name="T49" fmla="*/ 31 h 87"/>
                <a:gd name="T50" fmla="*/ 37 w 119"/>
                <a:gd name="T51" fmla="*/ 30 h 87"/>
                <a:gd name="T52" fmla="*/ 37 w 119"/>
                <a:gd name="T53" fmla="*/ 30 h 87"/>
                <a:gd name="T54" fmla="*/ 56 w 119"/>
                <a:gd name="T55" fmla="*/ 11 h 87"/>
                <a:gd name="T56" fmla="*/ 75 w 119"/>
                <a:gd name="T57" fmla="*/ 30 h 87"/>
                <a:gd name="T58" fmla="*/ 73 w 119"/>
                <a:gd name="T59" fmla="*/ 40 h 87"/>
                <a:gd name="T60" fmla="*/ 74 w 119"/>
                <a:gd name="T61" fmla="*/ 46 h 87"/>
                <a:gd name="T62" fmla="*/ 80 w 119"/>
                <a:gd name="T63" fmla="*/ 46 h 87"/>
                <a:gd name="T64" fmla="*/ 91 w 119"/>
                <a:gd name="T65" fmla="*/ 42 h 87"/>
                <a:gd name="T66" fmla="*/ 108 w 119"/>
                <a:gd name="T67" fmla="*/ 59 h 87"/>
                <a:gd name="T68" fmla="*/ 91 w 119"/>
                <a:gd name="T69" fmla="*/ 76 h 87"/>
                <a:gd name="T70" fmla="*/ 80 w 119"/>
                <a:gd name="T71" fmla="*/ 76 h 87"/>
                <a:gd name="T72" fmla="*/ 75 w 119"/>
                <a:gd name="T73" fmla="*/ 81 h 87"/>
                <a:gd name="T74" fmla="*/ 80 w 119"/>
                <a:gd name="T75" fmla="*/ 87 h 87"/>
                <a:gd name="T76" fmla="*/ 91 w 119"/>
                <a:gd name="T77" fmla="*/ 87 h 87"/>
                <a:gd name="T78" fmla="*/ 119 w 119"/>
                <a:gd name="T79" fmla="*/ 59 h 87"/>
                <a:gd name="T80" fmla="*/ 91 w 119"/>
                <a:gd name="T81" fmla="*/ 3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9" h="87">
                  <a:moveTo>
                    <a:pt x="91" y="32"/>
                  </a:moveTo>
                  <a:cubicBezTo>
                    <a:pt x="89" y="32"/>
                    <a:pt x="87" y="32"/>
                    <a:pt x="86" y="32"/>
                  </a:cubicBezTo>
                  <a:cubicBezTo>
                    <a:pt x="86" y="31"/>
                    <a:pt x="86" y="31"/>
                    <a:pt x="86" y="30"/>
                  </a:cubicBezTo>
                  <a:cubicBezTo>
                    <a:pt x="86" y="13"/>
                    <a:pt x="72" y="0"/>
                    <a:pt x="56" y="0"/>
                  </a:cubicBezTo>
                  <a:cubicBezTo>
                    <a:pt x="42" y="0"/>
                    <a:pt x="30" y="11"/>
                    <a:pt x="27" y="25"/>
                  </a:cubicBezTo>
                  <a:cubicBezTo>
                    <a:pt x="24" y="24"/>
                    <a:pt x="21" y="25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1" y="29"/>
                    <a:pt x="7" y="36"/>
                    <a:pt x="7" y="43"/>
                  </a:cubicBezTo>
                  <a:cubicBezTo>
                    <a:pt x="7" y="46"/>
                    <a:pt x="7" y="49"/>
                    <a:pt x="9" y="52"/>
                  </a:cubicBezTo>
                  <a:cubicBezTo>
                    <a:pt x="3" y="55"/>
                    <a:pt x="0" y="61"/>
                    <a:pt x="0" y="68"/>
                  </a:cubicBezTo>
                  <a:cubicBezTo>
                    <a:pt x="0" y="78"/>
                    <a:pt x="8" y="87"/>
                    <a:pt x="19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41" y="87"/>
                    <a:pt x="44" y="84"/>
                    <a:pt x="44" y="81"/>
                  </a:cubicBezTo>
                  <a:cubicBezTo>
                    <a:pt x="44" y="79"/>
                    <a:pt x="41" y="76"/>
                    <a:pt x="39" y="76"/>
                  </a:cubicBezTo>
                  <a:cubicBezTo>
                    <a:pt x="19" y="76"/>
                    <a:pt x="19" y="76"/>
                    <a:pt x="19" y="76"/>
                  </a:cubicBezTo>
                  <a:cubicBezTo>
                    <a:pt x="14" y="76"/>
                    <a:pt x="10" y="72"/>
                    <a:pt x="10" y="68"/>
                  </a:cubicBezTo>
                  <a:cubicBezTo>
                    <a:pt x="10" y="63"/>
                    <a:pt x="13" y="60"/>
                    <a:pt x="18" y="59"/>
                  </a:cubicBezTo>
                  <a:cubicBezTo>
                    <a:pt x="20" y="59"/>
                    <a:pt x="21" y="57"/>
                    <a:pt x="22" y="55"/>
                  </a:cubicBezTo>
                  <a:cubicBezTo>
                    <a:pt x="22" y="53"/>
                    <a:pt x="22" y="51"/>
                    <a:pt x="20" y="50"/>
                  </a:cubicBezTo>
                  <a:cubicBezTo>
                    <a:pt x="18" y="48"/>
                    <a:pt x="17" y="46"/>
                    <a:pt x="17" y="43"/>
                  </a:cubicBezTo>
                  <a:cubicBezTo>
                    <a:pt x="17" y="40"/>
                    <a:pt x="19" y="37"/>
                    <a:pt x="22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5" y="34"/>
                    <a:pt x="27" y="35"/>
                    <a:pt x="30" y="36"/>
                  </a:cubicBezTo>
                  <a:cubicBezTo>
                    <a:pt x="31" y="37"/>
                    <a:pt x="33" y="37"/>
                    <a:pt x="35" y="36"/>
                  </a:cubicBezTo>
                  <a:cubicBezTo>
                    <a:pt x="37" y="35"/>
                    <a:pt x="37" y="33"/>
                    <a:pt x="37" y="31"/>
                  </a:cubicBezTo>
                  <a:cubicBezTo>
                    <a:pt x="37" y="31"/>
                    <a:pt x="37" y="30"/>
                    <a:pt x="37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19"/>
                    <a:pt x="46" y="11"/>
                    <a:pt x="56" y="11"/>
                  </a:cubicBezTo>
                  <a:cubicBezTo>
                    <a:pt x="67" y="11"/>
                    <a:pt x="75" y="19"/>
                    <a:pt x="75" y="30"/>
                  </a:cubicBezTo>
                  <a:cubicBezTo>
                    <a:pt x="75" y="33"/>
                    <a:pt x="74" y="36"/>
                    <a:pt x="73" y="40"/>
                  </a:cubicBezTo>
                  <a:cubicBezTo>
                    <a:pt x="71" y="42"/>
                    <a:pt x="72" y="44"/>
                    <a:pt x="74" y="46"/>
                  </a:cubicBezTo>
                  <a:cubicBezTo>
                    <a:pt x="75" y="48"/>
                    <a:pt x="78" y="48"/>
                    <a:pt x="80" y="46"/>
                  </a:cubicBezTo>
                  <a:cubicBezTo>
                    <a:pt x="82" y="44"/>
                    <a:pt x="86" y="42"/>
                    <a:pt x="91" y="42"/>
                  </a:cubicBezTo>
                  <a:cubicBezTo>
                    <a:pt x="101" y="42"/>
                    <a:pt x="108" y="50"/>
                    <a:pt x="108" y="59"/>
                  </a:cubicBezTo>
                  <a:cubicBezTo>
                    <a:pt x="108" y="69"/>
                    <a:pt x="101" y="76"/>
                    <a:pt x="9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77" y="76"/>
                    <a:pt x="75" y="79"/>
                    <a:pt x="75" y="81"/>
                  </a:cubicBezTo>
                  <a:cubicBezTo>
                    <a:pt x="75" y="84"/>
                    <a:pt x="77" y="87"/>
                    <a:pt x="80" y="87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106" y="87"/>
                    <a:pt x="119" y="74"/>
                    <a:pt x="119" y="59"/>
                  </a:cubicBezTo>
                  <a:cubicBezTo>
                    <a:pt x="119" y="44"/>
                    <a:pt x="106" y="32"/>
                    <a:pt x="91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8" name="淘宝店chenying0907 28"/>
            <p:cNvSpPr/>
            <p:nvPr/>
          </p:nvSpPr>
          <p:spPr bwMode="auto">
            <a:xfrm>
              <a:off x="85" y="116"/>
              <a:ext cx="108" cy="168"/>
            </a:xfrm>
            <a:custGeom>
              <a:avLst/>
              <a:gdLst>
                <a:gd name="T0" fmla="*/ 37 w 46"/>
                <a:gd name="T1" fmla="*/ 45 h 71"/>
                <a:gd name="T2" fmla="*/ 28 w 46"/>
                <a:gd name="T3" fmla="*/ 54 h 71"/>
                <a:gd name="T4" fmla="*/ 28 w 46"/>
                <a:gd name="T5" fmla="*/ 5 h 71"/>
                <a:gd name="T6" fmla="*/ 23 w 46"/>
                <a:gd name="T7" fmla="*/ 0 h 71"/>
                <a:gd name="T8" fmla="*/ 18 w 46"/>
                <a:gd name="T9" fmla="*/ 5 h 71"/>
                <a:gd name="T10" fmla="*/ 18 w 46"/>
                <a:gd name="T11" fmla="*/ 54 h 71"/>
                <a:gd name="T12" fmla="*/ 9 w 46"/>
                <a:gd name="T13" fmla="*/ 45 h 71"/>
                <a:gd name="T14" fmla="*/ 2 w 46"/>
                <a:gd name="T15" fmla="*/ 45 h 71"/>
                <a:gd name="T16" fmla="*/ 2 w 46"/>
                <a:gd name="T17" fmla="*/ 52 h 71"/>
                <a:gd name="T18" fmla="*/ 20 w 46"/>
                <a:gd name="T19" fmla="*/ 70 h 71"/>
                <a:gd name="T20" fmla="*/ 23 w 46"/>
                <a:gd name="T21" fmla="*/ 71 h 71"/>
                <a:gd name="T22" fmla="*/ 27 w 46"/>
                <a:gd name="T23" fmla="*/ 70 h 71"/>
                <a:gd name="T24" fmla="*/ 44 w 46"/>
                <a:gd name="T25" fmla="*/ 52 h 71"/>
                <a:gd name="T26" fmla="*/ 44 w 46"/>
                <a:gd name="T27" fmla="*/ 45 h 71"/>
                <a:gd name="T28" fmla="*/ 37 w 46"/>
                <a:gd name="T29" fmla="*/ 4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71">
                  <a:moveTo>
                    <a:pt x="37" y="45"/>
                  </a:moveTo>
                  <a:cubicBezTo>
                    <a:pt x="28" y="54"/>
                    <a:pt x="28" y="54"/>
                    <a:pt x="28" y="5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2"/>
                    <a:pt x="26" y="0"/>
                    <a:pt x="23" y="0"/>
                  </a:cubicBezTo>
                  <a:cubicBezTo>
                    <a:pt x="20" y="0"/>
                    <a:pt x="18" y="2"/>
                    <a:pt x="18" y="5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7" y="43"/>
                    <a:pt x="4" y="43"/>
                    <a:pt x="2" y="45"/>
                  </a:cubicBezTo>
                  <a:cubicBezTo>
                    <a:pt x="0" y="47"/>
                    <a:pt x="0" y="50"/>
                    <a:pt x="2" y="52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20" y="71"/>
                    <a:pt x="22" y="71"/>
                    <a:pt x="23" y="71"/>
                  </a:cubicBezTo>
                  <a:cubicBezTo>
                    <a:pt x="25" y="71"/>
                    <a:pt x="26" y="71"/>
                    <a:pt x="27" y="70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6" y="50"/>
                    <a:pt x="46" y="47"/>
                    <a:pt x="44" y="45"/>
                  </a:cubicBezTo>
                  <a:cubicBezTo>
                    <a:pt x="42" y="43"/>
                    <a:pt x="39" y="43"/>
                    <a:pt x="37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9" name="PA_淘宝店chenying0907 29"/>
          <p:cNvGrpSpPr/>
          <p:nvPr>
            <p:custDataLst>
              <p:tags r:id="rId3"/>
            </p:custDataLst>
          </p:nvPr>
        </p:nvGrpSpPr>
        <p:grpSpPr bwMode="auto">
          <a:xfrm>
            <a:off x="1362075" y="1783658"/>
            <a:ext cx="406400" cy="400173"/>
            <a:chOff x="0" y="0"/>
            <a:chExt cx="256" cy="252"/>
          </a:xfrm>
        </p:grpSpPr>
        <p:sp>
          <p:nvSpPr>
            <p:cNvPr id="35870" name="淘宝店chenying0907 30"/>
            <p:cNvSpPr>
              <a:spLocks noEditPoints="1"/>
            </p:cNvSpPr>
            <p:nvPr/>
          </p:nvSpPr>
          <p:spPr bwMode="auto">
            <a:xfrm>
              <a:off x="0" y="0"/>
              <a:ext cx="256" cy="252"/>
            </a:xfrm>
            <a:custGeom>
              <a:avLst/>
              <a:gdLst>
                <a:gd name="T0" fmla="*/ 234 w 256"/>
                <a:gd name="T1" fmla="*/ 186 h 252"/>
                <a:gd name="T2" fmla="*/ 69 w 256"/>
                <a:gd name="T3" fmla="*/ 186 h 252"/>
                <a:gd name="T4" fmla="*/ 69 w 256"/>
                <a:gd name="T5" fmla="*/ 21 h 252"/>
                <a:gd name="T6" fmla="*/ 126 w 256"/>
                <a:gd name="T7" fmla="*/ 21 h 252"/>
                <a:gd name="T8" fmla="*/ 126 w 256"/>
                <a:gd name="T9" fmla="*/ 0 h 252"/>
                <a:gd name="T10" fmla="*/ 48 w 256"/>
                <a:gd name="T11" fmla="*/ 0 h 252"/>
                <a:gd name="T12" fmla="*/ 48 w 256"/>
                <a:gd name="T13" fmla="*/ 45 h 252"/>
                <a:gd name="T14" fmla="*/ 0 w 256"/>
                <a:gd name="T15" fmla="*/ 45 h 252"/>
                <a:gd name="T16" fmla="*/ 0 w 256"/>
                <a:gd name="T17" fmla="*/ 252 h 252"/>
                <a:gd name="T18" fmla="*/ 208 w 256"/>
                <a:gd name="T19" fmla="*/ 252 h 252"/>
                <a:gd name="T20" fmla="*/ 208 w 256"/>
                <a:gd name="T21" fmla="*/ 208 h 252"/>
                <a:gd name="T22" fmla="*/ 256 w 256"/>
                <a:gd name="T23" fmla="*/ 208 h 252"/>
                <a:gd name="T24" fmla="*/ 256 w 256"/>
                <a:gd name="T25" fmla="*/ 130 h 252"/>
                <a:gd name="T26" fmla="*/ 234 w 256"/>
                <a:gd name="T27" fmla="*/ 130 h 252"/>
                <a:gd name="T28" fmla="*/ 234 w 256"/>
                <a:gd name="T29" fmla="*/ 186 h 252"/>
                <a:gd name="T30" fmla="*/ 187 w 256"/>
                <a:gd name="T31" fmla="*/ 231 h 252"/>
                <a:gd name="T32" fmla="*/ 24 w 256"/>
                <a:gd name="T33" fmla="*/ 231 h 252"/>
                <a:gd name="T34" fmla="*/ 24 w 256"/>
                <a:gd name="T35" fmla="*/ 68 h 252"/>
                <a:gd name="T36" fmla="*/ 48 w 256"/>
                <a:gd name="T37" fmla="*/ 68 h 252"/>
                <a:gd name="T38" fmla="*/ 48 w 256"/>
                <a:gd name="T39" fmla="*/ 208 h 252"/>
                <a:gd name="T40" fmla="*/ 187 w 256"/>
                <a:gd name="T41" fmla="*/ 208 h 252"/>
                <a:gd name="T42" fmla="*/ 187 w 256"/>
                <a:gd name="T43" fmla="*/ 23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6" h="252">
                  <a:moveTo>
                    <a:pt x="234" y="186"/>
                  </a:moveTo>
                  <a:lnTo>
                    <a:pt x="69" y="186"/>
                  </a:lnTo>
                  <a:lnTo>
                    <a:pt x="69" y="21"/>
                  </a:lnTo>
                  <a:lnTo>
                    <a:pt x="126" y="21"/>
                  </a:lnTo>
                  <a:lnTo>
                    <a:pt x="126" y="0"/>
                  </a:lnTo>
                  <a:lnTo>
                    <a:pt x="48" y="0"/>
                  </a:lnTo>
                  <a:lnTo>
                    <a:pt x="48" y="45"/>
                  </a:lnTo>
                  <a:lnTo>
                    <a:pt x="0" y="45"/>
                  </a:lnTo>
                  <a:lnTo>
                    <a:pt x="0" y="252"/>
                  </a:lnTo>
                  <a:lnTo>
                    <a:pt x="208" y="252"/>
                  </a:lnTo>
                  <a:lnTo>
                    <a:pt x="208" y="208"/>
                  </a:lnTo>
                  <a:lnTo>
                    <a:pt x="256" y="208"/>
                  </a:lnTo>
                  <a:lnTo>
                    <a:pt x="256" y="130"/>
                  </a:lnTo>
                  <a:lnTo>
                    <a:pt x="234" y="130"/>
                  </a:lnTo>
                  <a:lnTo>
                    <a:pt x="234" y="186"/>
                  </a:lnTo>
                  <a:close/>
                  <a:moveTo>
                    <a:pt x="187" y="231"/>
                  </a:moveTo>
                  <a:lnTo>
                    <a:pt x="24" y="231"/>
                  </a:lnTo>
                  <a:lnTo>
                    <a:pt x="24" y="68"/>
                  </a:lnTo>
                  <a:lnTo>
                    <a:pt x="48" y="68"/>
                  </a:lnTo>
                  <a:lnTo>
                    <a:pt x="48" y="208"/>
                  </a:lnTo>
                  <a:lnTo>
                    <a:pt x="187" y="208"/>
                  </a:lnTo>
                  <a:lnTo>
                    <a:pt x="187" y="2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71" name="淘宝店chenying0907 31"/>
            <p:cNvSpPr/>
            <p:nvPr/>
          </p:nvSpPr>
          <p:spPr bwMode="auto">
            <a:xfrm>
              <a:off x="145" y="0"/>
              <a:ext cx="111" cy="111"/>
            </a:xfrm>
            <a:custGeom>
              <a:avLst/>
              <a:gdLst>
                <a:gd name="T0" fmla="*/ 18 w 111"/>
                <a:gd name="T1" fmla="*/ 0 h 111"/>
                <a:gd name="T2" fmla="*/ 18 w 111"/>
                <a:gd name="T3" fmla="*/ 21 h 111"/>
                <a:gd name="T4" fmla="*/ 73 w 111"/>
                <a:gd name="T5" fmla="*/ 21 h 111"/>
                <a:gd name="T6" fmla="*/ 0 w 111"/>
                <a:gd name="T7" fmla="*/ 94 h 111"/>
                <a:gd name="T8" fmla="*/ 14 w 111"/>
                <a:gd name="T9" fmla="*/ 111 h 111"/>
                <a:gd name="T10" fmla="*/ 89 w 111"/>
                <a:gd name="T11" fmla="*/ 37 h 111"/>
                <a:gd name="T12" fmla="*/ 89 w 111"/>
                <a:gd name="T13" fmla="*/ 92 h 111"/>
                <a:gd name="T14" fmla="*/ 111 w 111"/>
                <a:gd name="T15" fmla="*/ 92 h 111"/>
                <a:gd name="T16" fmla="*/ 111 w 111"/>
                <a:gd name="T17" fmla="*/ 0 h 111"/>
                <a:gd name="T18" fmla="*/ 18 w 111"/>
                <a:gd name="T1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11">
                  <a:moveTo>
                    <a:pt x="18" y="0"/>
                  </a:moveTo>
                  <a:lnTo>
                    <a:pt x="18" y="21"/>
                  </a:lnTo>
                  <a:lnTo>
                    <a:pt x="73" y="21"/>
                  </a:lnTo>
                  <a:lnTo>
                    <a:pt x="0" y="94"/>
                  </a:lnTo>
                  <a:lnTo>
                    <a:pt x="14" y="111"/>
                  </a:lnTo>
                  <a:lnTo>
                    <a:pt x="89" y="37"/>
                  </a:lnTo>
                  <a:lnTo>
                    <a:pt x="89" y="92"/>
                  </a:lnTo>
                  <a:lnTo>
                    <a:pt x="111" y="92"/>
                  </a:lnTo>
                  <a:lnTo>
                    <a:pt x="111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5873" name="PA_淘宝店chenying0907 3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55876" y="3698774"/>
            <a:ext cx="1368425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b="1">
                <a:solidFill>
                  <a:schemeClr val="bg1"/>
                </a:solidFill>
              </a:rPr>
              <a:t>TOPIC HEADER TWO</a:t>
            </a:r>
            <a:endParaRPr lang="zh-CN" altLang="en-US" sz="100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800">
                <a:solidFill>
                  <a:schemeClr val="bg1"/>
                </a:solidFill>
              </a:rPr>
              <a:t>We have many PowerPoint </a:t>
            </a:r>
            <a:r>
              <a:rPr lang="zh-CN" altLang="en-US" sz="800">
                <a:solidFill>
                  <a:schemeClr val="bg1"/>
                </a:solidFill>
              </a:rPr>
              <a:t>templates</a:t>
            </a:r>
            <a:r>
              <a:rPr lang="en-US" altLang="zh-CN" sz="800">
                <a:solidFill>
                  <a:schemeClr val="bg1"/>
                </a:solidFill>
              </a:rPr>
              <a:t> that has been specifically designed</a:t>
            </a:r>
            <a:r>
              <a:rPr lang="zh-CN" altLang="en-US" sz="80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45" name="PA_淘宝店chenying0907 44"/>
          <p:cNvGrpSpPr/>
          <p:nvPr>
            <p:custDataLst>
              <p:tags r:id="rId5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46" name="淘宝店chenying0907 37"/>
            <p:cNvSpPr/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淘宝店chenying0907 38"/>
            <p:cNvSpPr/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淘宝店chenying0907 39"/>
            <p:cNvSpPr/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9" name="PA_文本框 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35359" y="184337"/>
            <a:ext cx="86086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i="1" dirty="0"/>
              <a:t>IV.D. Baseline Results</a:t>
            </a:r>
            <a:endParaRPr lang="en-US" altLang="zh-CN" sz="20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0B348EA2-800D-4F92-8FC8-5C7916BF0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083" y="502838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6" name="矩形 7">
            <a:extLst>
              <a:ext uri="{FF2B5EF4-FFF2-40B4-BE49-F238E27FC236}">
                <a16:creationId xmlns:a16="http://schemas.microsoft.com/office/drawing/2014/main" id="{D8ECB340-0E31-4902-9A7F-DDD10EF10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502495"/>
            <a:ext cx="2057400" cy="65087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C3C69505-1DED-41B9-B31B-D0F8F0866B7A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32"/>
          <a:stretch/>
        </p:blipFill>
        <p:spPr bwMode="auto">
          <a:xfrm>
            <a:off x="98532" y="979627"/>
            <a:ext cx="5043946" cy="37972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9448CCF-C96F-43B5-9FCB-07DC5C9E463C}"/>
              </a:ext>
            </a:extLst>
          </p:cNvPr>
          <p:cNvSpPr/>
          <p:nvPr/>
        </p:nvSpPr>
        <p:spPr>
          <a:xfrm>
            <a:off x="312790" y="575112"/>
            <a:ext cx="87237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latin typeface="NewCenturySchlbk-Roman"/>
              </a:rPr>
              <a:t>plotting</a:t>
            </a:r>
            <a:r>
              <a:rPr lang="en-US" altLang="zh-CN" dirty="0">
                <a:latin typeface="NewCenturySchlbk-Roman"/>
              </a:rPr>
              <a:t> the estimated demand and average cost curves, as well as the marginal cost curve</a:t>
            </a:r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D934CD4-2EF8-4A50-BA2E-E80B6E121077}"/>
              </a:ext>
            </a:extLst>
          </p:cNvPr>
          <p:cNvSpPr/>
          <p:nvPr/>
        </p:nvSpPr>
        <p:spPr>
          <a:xfrm>
            <a:off x="4773862" y="86617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/>
              <a:t>some useful information: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01693A90-64DD-4FD2-9F9A-4CC8739CD8BA}"/>
                  </a:ext>
                </a:extLst>
              </p:cNvPr>
              <p:cNvSpPr/>
              <p:nvPr/>
            </p:nvSpPr>
            <p:spPr>
              <a:xfrm>
                <a:off x="4773862" y="1176270"/>
                <a:ext cx="4572000" cy="40318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600" dirty="0">
                    <a:solidFill>
                      <a:schemeClr val="accent1">
                        <a:lumMod val="50000"/>
                      </a:schemeClr>
                    </a:solidFill>
                    <a:latin typeface="NewCenturySchlbk-Roman"/>
                  </a:rPr>
                  <a:t>Circles</a:t>
                </a:r>
                <a:r>
                  <a:rPr lang="en-US" altLang="zh-CN" sz="1600" dirty="0">
                    <a:latin typeface="NewCenturySchlbk-Roman"/>
                  </a:rPr>
                  <a:t>——</a:t>
                </a:r>
                <a:r>
                  <a:rPr lang="en-US" altLang="zh-CN" sz="1600" dirty="0"/>
                  <a:t>the actual data points</a:t>
                </a:r>
              </a:p>
              <a:p>
                <a:endParaRPr lang="en-US" altLang="zh-CN" sz="1600" dirty="0"/>
              </a:p>
              <a:p>
                <a:r>
                  <a:rPr lang="en-US" altLang="zh-CN" sz="1600" dirty="0"/>
                  <a:t>The </a:t>
                </a:r>
                <a:r>
                  <a:rPr lang="en-US" altLang="zh-CN" sz="1600" dirty="0">
                    <a:solidFill>
                      <a:schemeClr val="accent1">
                        <a:lumMod val="50000"/>
                      </a:schemeClr>
                    </a:solidFill>
                  </a:rPr>
                  <a:t>size</a:t>
                </a:r>
                <a:r>
                  <a:rPr lang="en-US" altLang="zh-CN" sz="1600" dirty="0"/>
                  <a:t> of each circle——proportional to the number of individuals who faced that price.</a:t>
                </a:r>
              </a:p>
              <a:p>
                <a:endParaRPr lang="en-US" altLang="zh-CN" sz="1600" dirty="0"/>
              </a:p>
              <a:p>
                <a:r>
                  <a:rPr lang="en-US" altLang="zh-CN" sz="1600" dirty="0"/>
                  <a:t>The fit of the cost curve appears quite good. The fit of the demand curve is also reasonable.</a:t>
                </a:r>
              </a:p>
              <a:p>
                <a:endParaRPr lang="en-US" altLang="zh-CN" sz="1600" dirty="0"/>
              </a:p>
              <a:p>
                <a:r>
                  <a:rPr lang="en-US" altLang="zh-CN" sz="1600" dirty="0">
                    <a:solidFill>
                      <a:schemeClr val="accent1">
                        <a:lumMod val="50000"/>
                      </a:schemeClr>
                    </a:solidFill>
                  </a:rPr>
                  <a:t>$463</a:t>
                </a:r>
                <a:r>
                  <a:rPr lang="en-US" altLang="zh-CN" sz="1600" dirty="0"/>
                  <a:t>——our estimate of the equilibrium price</a:t>
                </a:r>
              </a:p>
              <a:p>
                <a:r>
                  <a:rPr lang="en-US" altLang="zh-CN" sz="1600" dirty="0"/>
                  <a:t>(</a:t>
                </a:r>
                <a:r>
                  <a:rPr lang="zh-CN" altLang="en-US" sz="1600" dirty="0"/>
                  <a:t>点</a:t>
                </a:r>
                <a:r>
                  <a:rPr lang="en-US" altLang="zh-CN" sz="1600" dirty="0"/>
                  <a:t>C)</a:t>
                </a:r>
              </a:p>
              <a:p>
                <a:endParaRPr lang="en-US" altLang="zh-CN" sz="1600" dirty="0"/>
              </a:p>
              <a:p>
                <a:r>
                  <a:rPr lang="en-US" altLang="zh-CN" sz="1600" dirty="0">
                    <a:solidFill>
                      <a:schemeClr val="accent1">
                        <a:lumMod val="50000"/>
                      </a:schemeClr>
                    </a:solidFill>
                  </a:rPr>
                  <a:t>45%</a:t>
                </a:r>
                <a:r>
                  <a:rPr lang="en-US" altLang="zh-CN" sz="1600" dirty="0"/>
                  <a:t>——</a:t>
                </a:r>
                <a:r>
                  <a:rPr lang="zh-CN" altLang="en-US" sz="1600" dirty="0"/>
                  <a:t>最低价格</a:t>
                </a:r>
                <a:r>
                  <a:rPr lang="en-US" altLang="zh-CN" sz="1600" dirty="0"/>
                  <a:t>$384</a:t>
                </a:r>
                <a:r>
                  <a:rPr lang="zh-CN" altLang="en-US" sz="1600" dirty="0"/>
                  <a:t>比我们估计的</a:t>
                </a:r>
                <a:r>
                  <a:rPr lang="en-US" altLang="zh-CN" sz="1600" dirty="0"/>
                  <a:t>$264</a:t>
                </a:r>
                <a:r>
                  <a:rPr lang="zh-CN" altLang="en-US" sz="1600" dirty="0"/>
                  <a:t>有效价格</a:t>
                </a:r>
                <a:r>
                  <a:rPr lang="en-US" altLang="zh-CN" sz="1600" dirty="0"/>
                  <a:t>(E</a:t>
                </a:r>
                <a:r>
                  <a:rPr lang="zh-CN" altLang="en-US" sz="1600" dirty="0"/>
                  <a:t>点</a:t>
                </a:r>
                <a:r>
                  <a:rPr lang="en-US" altLang="zh-CN" sz="1600" dirty="0"/>
                  <a:t>)</a:t>
                </a:r>
                <a:r>
                  <a:rPr lang="zh-CN" altLang="en-US" sz="1600" dirty="0"/>
                  <a:t>高出</a:t>
                </a:r>
                <a:r>
                  <a:rPr lang="en-US" altLang="zh-CN" sz="1600" dirty="0"/>
                  <a:t>45%((384-264)/264)</a:t>
                </a:r>
              </a:p>
              <a:p>
                <a:r>
                  <a:rPr lang="en-US" altLang="zh-CN" sz="1400" dirty="0"/>
                  <a:t>(</a:t>
                </a:r>
                <a:r>
                  <a:rPr lang="zh-CN" altLang="zh-CN" sz="1400" dirty="0"/>
                  <a:t>虽然原则上我们的方法不需要参数假设，但在实践中，我们的特定应用中的定价变化范围要求我们</a:t>
                </a:r>
                <a:r>
                  <a:rPr lang="zh-CN" altLang="zh-CN" sz="1400" b="1" dirty="0"/>
                  <a:t>施加一些函数形式</a:t>
                </a:r>
                <a:r>
                  <a:rPr lang="zh-CN" altLang="zh-CN" sz="1400" dirty="0"/>
                  <a:t>的假设来估计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sz="1400" i="1">
                            <a:latin typeface="Cambria Math" panose="02040503050406030204" pitchFamily="18" charset="0"/>
                          </a:rPr>
                          <m:t>𝐶𝐷𝐸</m:t>
                        </m:r>
                      </m:sub>
                    </m:sSub>
                    <m:r>
                      <a:rPr lang="en-US" altLang="zh-CN" sz="1400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sz="1200" dirty="0"/>
              </a:p>
            </p:txBody>
          </p:sp>
        </mc:Choice>
        <mc:Fallback xmlns=""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01693A90-64DD-4FD2-9F9A-4CC8739CD8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3862" y="1176270"/>
                <a:ext cx="4572000" cy="4031873"/>
              </a:xfrm>
              <a:prstGeom prst="rect">
                <a:avLst/>
              </a:prstGeom>
              <a:blipFill>
                <a:blip r:embed="rId10"/>
                <a:stretch>
                  <a:fillRect l="-667" t="-4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5174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0" advClick="0">
        <p:wipe/>
      </p:transition>
    </mc:Choice>
    <mc:Fallback>
      <p:transition spd="slow" advClick="0">
        <p:wip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57" name="PA_淘宝店chenying0907 17"/>
          <p:cNvGrpSpPr/>
          <p:nvPr>
            <p:custDataLst>
              <p:tags r:id="rId1"/>
            </p:custDataLst>
          </p:nvPr>
        </p:nvGrpSpPr>
        <p:grpSpPr bwMode="auto">
          <a:xfrm>
            <a:off x="7385050" y="3088986"/>
            <a:ext cx="357188" cy="460517"/>
            <a:chOff x="0" y="0"/>
            <a:chExt cx="225" cy="290"/>
          </a:xfrm>
        </p:grpSpPr>
        <p:sp>
          <p:nvSpPr>
            <p:cNvPr id="35858" name="淘宝店chenying0907 18"/>
            <p:cNvSpPr/>
            <p:nvPr/>
          </p:nvSpPr>
          <p:spPr bwMode="auto">
            <a:xfrm>
              <a:off x="0" y="0"/>
              <a:ext cx="225" cy="290"/>
            </a:xfrm>
            <a:custGeom>
              <a:avLst/>
              <a:gdLst>
                <a:gd name="T0" fmla="*/ 21 w 95"/>
                <a:gd name="T1" fmla="*/ 112 h 123"/>
                <a:gd name="T2" fmla="*/ 11 w 95"/>
                <a:gd name="T3" fmla="*/ 112 h 123"/>
                <a:gd name="T4" fmla="*/ 11 w 95"/>
                <a:gd name="T5" fmla="*/ 10 h 123"/>
                <a:gd name="T6" fmla="*/ 90 w 95"/>
                <a:gd name="T7" fmla="*/ 10 h 123"/>
                <a:gd name="T8" fmla="*/ 95 w 95"/>
                <a:gd name="T9" fmla="*/ 5 h 123"/>
                <a:gd name="T10" fmla="*/ 90 w 95"/>
                <a:gd name="T11" fmla="*/ 0 h 123"/>
                <a:gd name="T12" fmla="*/ 5 w 95"/>
                <a:gd name="T13" fmla="*/ 0 h 123"/>
                <a:gd name="T14" fmla="*/ 0 w 95"/>
                <a:gd name="T15" fmla="*/ 5 h 123"/>
                <a:gd name="T16" fmla="*/ 0 w 95"/>
                <a:gd name="T17" fmla="*/ 118 h 123"/>
                <a:gd name="T18" fmla="*/ 5 w 95"/>
                <a:gd name="T19" fmla="*/ 123 h 123"/>
                <a:gd name="T20" fmla="*/ 21 w 95"/>
                <a:gd name="T21" fmla="*/ 123 h 123"/>
                <a:gd name="T22" fmla="*/ 26 w 95"/>
                <a:gd name="T23" fmla="*/ 118 h 123"/>
                <a:gd name="T24" fmla="*/ 21 w 95"/>
                <a:gd name="T25" fmla="*/ 11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21" y="112"/>
                  </a:moveTo>
                  <a:cubicBezTo>
                    <a:pt x="11" y="112"/>
                    <a:pt x="11" y="112"/>
                    <a:pt x="11" y="112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3" y="10"/>
                    <a:pt x="95" y="8"/>
                    <a:pt x="95" y="5"/>
                  </a:cubicBezTo>
                  <a:cubicBezTo>
                    <a:pt x="95" y="2"/>
                    <a:pt x="93" y="0"/>
                    <a:pt x="9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1"/>
                    <a:pt x="2" y="123"/>
                    <a:pt x="5" y="123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4" y="123"/>
                    <a:pt x="26" y="121"/>
                    <a:pt x="26" y="118"/>
                  </a:cubicBezTo>
                  <a:cubicBezTo>
                    <a:pt x="26" y="115"/>
                    <a:pt x="24" y="112"/>
                    <a:pt x="21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59" name="淘宝店chenying0907 19"/>
            <p:cNvSpPr/>
            <p:nvPr/>
          </p:nvSpPr>
          <p:spPr bwMode="auto">
            <a:xfrm>
              <a:off x="142" y="170"/>
              <a:ext cx="83" cy="120"/>
            </a:xfrm>
            <a:custGeom>
              <a:avLst/>
              <a:gdLst>
                <a:gd name="T0" fmla="*/ 30 w 35"/>
                <a:gd name="T1" fmla="*/ 0 h 51"/>
                <a:gd name="T2" fmla="*/ 25 w 35"/>
                <a:gd name="T3" fmla="*/ 5 h 51"/>
                <a:gd name="T4" fmla="*/ 25 w 35"/>
                <a:gd name="T5" fmla="*/ 40 h 51"/>
                <a:gd name="T6" fmla="*/ 5 w 35"/>
                <a:gd name="T7" fmla="*/ 40 h 51"/>
                <a:gd name="T8" fmla="*/ 0 w 35"/>
                <a:gd name="T9" fmla="*/ 46 h 51"/>
                <a:gd name="T10" fmla="*/ 5 w 35"/>
                <a:gd name="T11" fmla="*/ 51 h 51"/>
                <a:gd name="T12" fmla="*/ 30 w 35"/>
                <a:gd name="T13" fmla="*/ 51 h 51"/>
                <a:gd name="T14" fmla="*/ 34 w 35"/>
                <a:gd name="T15" fmla="*/ 49 h 51"/>
                <a:gd name="T16" fmla="*/ 35 w 35"/>
                <a:gd name="T17" fmla="*/ 46 h 51"/>
                <a:gd name="T18" fmla="*/ 35 w 35"/>
                <a:gd name="T19" fmla="*/ 5 h 51"/>
                <a:gd name="T20" fmla="*/ 30 w 35"/>
                <a:gd name="T2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51">
                  <a:moveTo>
                    <a:pt x="30" y="0"/>
                  </a:moveTo>
                  <a:cubicBezTo>
                    <a:pt x="27" y="0"/>
                    <a:pt x="25" y="2"/>
                    <a:pt x="25" y="5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2" y="40"/>
                    <a:pt x="0" y="43"/>
                    <a:pt x="0" y="46"/>
                  </a:cubicBezTo>
                  <a:cubicBezTo>
                    <a:pt x="0" y="49"/>
                    <a:pt x="2" y="51"/>
                    <a:pt x="5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2" y="51"/>
                    <a:pt x="33" y="50"/>
                    <a:pt x="34" y="49"/>
                  </a:cubicBezTo>
                  <a:cubicBezTo>
                    <a:pt x="35" y="48"/>
                    <a:pt x="35" y="47"/>
                    <a:pt x="35" y="46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2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0" name="淘宝店chenying0907 20"/>
            <p:cNvSpPr>
              <a:spLocks noEditPoints="1"/>
            </p:cNvSpPr>
            <p:nvPr/>
          </p:nvSpPr>
          <p:spPr bwMode="auto">
            <a:xfrm>
              <a:off x="81" y="59"/>
              <a:ext cx="141" cy="205"/>
            </a:xfrm>
            <a:custGeom>
              <a:avLst/>
              <a:gdLst>
                <a:gd name="T0" fmla="*/ 52 w 60"/>
                <a:gd name="T1" fmla="*/ 2 h 87"/>
                <a:gd name="T2" fmla="*/ 46 w 60"/>
                <a:gd name="T3" fmla="*/ 0 h 87"/>
                <a:gd name="T4" fmla="*/ 35 w 60"/>
                <a:gd name="T5" fmla="*/ 7 h 87"/>
                <a:gd name="T6" fmla="*/ 1 w 60"/>
                <a:gd name="T7" fmla="*/ 66 h 87"/>
                <a:gd name="T8" fmla="*/ 0 w 60"/>
                <a:gd name="T9" fmla="*/ 69 h 87"/>
                <a:gd name="T10" fmla="*/ 0 w 60"/>
                <a:gd name="T11" fmla="*/ 82 h 87"/>
                <a:gd name="T12" fmla="*/ 3 w 60"/>
                <a:gd name="T13" fmla="*/ 87 h 87"/>
                <a:gd name="T14" fmla="*/ 6 w 60"/>
                <a:gd name="T15" fmla="*/ 87 h 87"/>
                <a:gd name="T16" fmla="*/ 8 w 60"/>
                <a:gd name="T17" fmla="*/ 87 h 87"/>
                <a:gd name="T18" fmla="*/ 20 w 60"/>
                <a:gd name="T19" fmla="*/ 80 h 87"/>
                <a:gd name="T20" fmla="*/ 22 w 60"/>
                <a:gd name="T21" fmla="*/ 78 h 87"/>
                <a:gd name="T22" fmla="*/ 56 w 60"/>
                <a:gd name="T23" fmla="*/ 19 h 87"/>
                <a:gd name="T24" fmla="*/ 52 w 60"/>
                <a:gd name="T25" fmla="*/ 2 h 87"/>
                <a:gd name="T26" fmla="*/ 47 w 60"/>
                <a:gd name="T27" fmla="*/ 14 h 87"/>
                <a:gd name="T28" fmla="*/ 14 w 60"/>
                <a:gd name="T29" fmla="*/ 72 h 87"/>
                <a:gd name="T30" fmla="*/ 11 w 60"/>
                <a:gd name="T31" fmla="*/ 73 h 87"/>
                <a:gd name="T32" fmla="*/ 11 w 60"/>
                <a:gd name="T33" fmla="*/ 70 h 87"/>
                <a:gd name="T34" fmla="*/ 44 w 60"/>
                <a:gd name="T35" fmla="*/ 12 h 87"/>
                <a:gd name="T36" fmla="*/ 47 w 60"/>
                <a:gd name="T37" fmla="*/ 11 h 87"/>
                <a:gd name="T38" fmla="*/ 47 w 60"/>
                <a:gd name="T39" fmla="*/ 1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87">
                  <a:moveTo>
                    <a:pt x="52" y="2"/>
                  </a:moveTo>
                  <a:cubicBezTo>
                    <a:pt x="50" y="1"/>
                    <a:pt x="48" y="0"/>
                    <a:pt x="46" y="0"/>
                  </a:cubicBezTo>
                  <a:cubicBezTo>
                    <a:pt x="41" y="0"/>
                    <a:pt x="37" y="3"/>
                    <a:pt x="35" y="7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0" y="67"/>
                    <a:pt x="0" y="68"/>
                    <a:pt x="0" y="69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4"/>
                    <a:pt x="1" y="86"/>
                    <a:pt x="3" y="87"/>
                  </a:cubicBezTo>
                  <a:cubicBezTo>
                    <a:pt x="4" y="87"/>
                    <a:pt x="5" y="87"/>
                    <a:pt x="6" y="87"/>
                  </a:cubicBezTo>
                  <a:cubicBezTo>
                    <a:pt x="7" y="87"/>
                    <a:pt x="7" y="87"/>
                    <a:pt x="8" y="87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1" y="80"/>
                    <a:pt x="22" y="79"/>
                    <a:pt x="22" y="78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60" y="13"/>
                    <a:pt x="58" y="6"/>
                    <a:pt x="52" y="2"/>
                  </a:cubicBezTo>
                  <a:close/>
                  <a:moveTo>
                    <a:pt x="47" y="14"/>
                  </a:moveTo>
                  <a:cubicBezTo>
                    <a:pt x="14" y="72"/>
                    <a:pt x="14" y="72"/>
                    <a:pt x="14" y="72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1"/>
                    <a:pt x="46" y="11"/>
                    <a:pt x="47" y="11"/>
                  </a:cubicBezTo>
                  <a:cubicBezTo>
                    <a:pt x="47" y="12"/>
                    <a:pt x="48" y="13"/>
                    <a:pt x="47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1" name="淘宝店chenying0907 21"/>
            <p:cNvSpPr/>
            <p:nvPr/>
          </p:nvSpPr>
          <p:spPr bwMode="auto">
            <a:xfrm>
              <a:off x="41" y="83"/>
              <a:ext cx="89" cy="23"/>
            </a:xfrm>
            <a:custGeom>
              <a:avLst/>
              <a:gdLst>
                <a:gd name="T0" fmla="*/ 38 w 38"/>
                <a:gd name="T1" fmla="*/ 5 h 10"/>
                <a:gd name="T2" fmla="*/ 32 w 38"/>
                <a:gd name="T3" fmla="*/ 0 h 10"/>
                <a:gd name="T4" fmla="*/ 6 w 38"/>
                <a:gd name="T5" fmla="*/ 0 h 10"/>
                <a:gd name="T6" fmla="*/ 0 w 38"/>
                <a:gd name="T7" fmla="*/ 5 h 10"/>
                <a:gd name="T8" fmla="*/ 6 w 38"/>
                <a:gd name="T9" fmla="*/ 10 h 10"/>
                <a:gd name="T10" fmla="*/ 32 w 38"/>
                <a:gd name="T11" fmla="*/ 10 h 10"/>
                <a:gd name="T12" fmla="*/ 38 w 38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0">
                  <a:moveTo>
                    <a:pt x="38" y="5"/>
                  </a:moveTo>
                  <a:cubicBezTo>
                    <a:pt x="38" y="2"/>
                    <a:pt x="35" y="0"/>
                    <a:pt x="3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5" y="10"/>
                    <a:pt x="38" y="8"/>
                    <a:pt x="38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2" name="淘宝店chenying0907 22"/>
            <p:cNvSpPr/>
            <p:nvPr/>
          </p:nvSpPr>
          <p:spPr bwMode="auto">
            <a:xfrm>
              <a:off x="41" y="132"/>
              <a:ext cx="56" cy="24"/>
            </a:xfrm>
            <a:custGeom>
              <a:avLst/>
              <a:gdLst>
                <a:gd name="T0" fmla="*/ 6 w 24"/>
                <a:gd name="T1" fmla="*/ 0 h 10"/>
                <a:gd name="T2" fmla="*/ 0 w 24"/>
                <a:gd name="T3" fmla="*/ 5 h 10"/>
                <a:gd name="T4" fmla="*/ 6 w 24"/>
                <a:gd name="T5" fmla="*/ 10 h 10"/>
                <a:gd name="T6" fmla="*/ 19 w 24"/>
                <a:gd name="T7" fmla="*/ 10 h 10"/>
                <a:gd name="T8" fmla="*/ 24 w 24"/>
                <a:gd name="T9" fmla="*/ 5 h 10"/>
                <a:gd name="T10" fmla="*/ 19 w 24"/>
                <a:gd name="T11" fmla="*/ 0 h 10"/>
                <a:gd name="T12" fmla="*/ 6 w 2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0"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10"/>
                    <a:pt x="24" y="8"/>
                    <a:pt x="24" y="5"/>
                  </a:cubicBezTo>
                  <a:cubicBezTo>
                    <a:pt x="24" y="2"/>
                    <a:pt x="22" y="0"/>
                    <a:pt x="19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3" name="PA_淘宝店chenying0907 23"/>
          <p:cNvGrpSpPr/>
          <p:nvPr>
            <p:custDataLst>
              <p:tags r:id="rId2"/>
            </p:custDataLst>
          </p:nvPr>
        </p:nvGrpSpPr>
        <p:grpSpPr bwMode="auto">
          <a:xfrm>
            <a:off x="6661151" y="1734430"/>
            <a:ext cx="442913" cy="443049"/>
            <a:chOff x="0" y="0"/>
            <a:chExt cx="279" cy="279"/>
          </a:xfrm>
        </p:grpSpPr>
        <p:sp>
          <p:nvSpPr>
            <p:cNvPr id="35864" name="淘宝店chenying0907 24"/>
            <p:cNvSpPr>
              <a:spLocks noEditPoints="1"/>
            </p:cNvSpPr>
            <p:nvPr/>
          </p:nvSpPr>
          <p:spPr bwMode="auto">
            <a:xfrm>
              <a:off x="0" y="0"/>
              <a:ext cx="279" cy="279"/>
            </a:xfrm>
            <a:custGeom>
              <a:avLst/>
              <a:gdLst>
                <a:gd name="T0" fmla="*/ 114 w 118"/>
                <a:gd name="T1" fmla="*/ 46 h 118"/>
                <a:gd name="T2" fmla="*/ 103 w 118"/>
                <a:gd name="T3" fmla="*/ 38 h 118"/>
                <a:gd name="T4" fmla="*/ 107 w 118"/>
                <a:gd name="T5" fmla="*/ 24 h 118"/>
                <a:gd name="T6" fmla="*/ 89 w 118"/>
                <a:gd name="T7" fmla="*/ 11 h 118"/>
                <a:gd name="T8" fmla="*/ 76 w 118"/>
                <a:gd name="T9" fmla="*/ 13 h 118"/>
                <a:gd name="T10" fmla="*/ 68 w 118"/>
                <a:gd name="T11" fmla="*/ 1 h 118"/>
                <a:gd name="T12" fmla="*/ 46 w 118"/>
                <a:gd name="T13" fmla="*/ 4 h 118"/>
                <a:gd name="T14" fmla="*/ 39 w 118"/>
                <a:gd name="T15" fmla="*/ 15 h 118"/>
                <a:gd name="T16" fmla="*/ 24 w 118"/>
                <a:gd name="T17" fmla="*/ 11 h 118"/>
                <a:gd name="T18" fmla="*/ 11 w 118"/>
                <a:gd name="T19" fmla="*/ 29 h 118"/>
                <a:gd name="T20" fmla="*/ 14 w 118"/>
                <a:gd name="T21" fmla="*/ 43 h 118"/>
                <a:gd name="T22" fmla="*/ 1 w 118"/>
                <a:gd name="T23" fmla="*/ 50 h 118"/>
                <a:gd name="T24" fmla="*/ 1 w 118"/>
                <a:gd name="T25" fmla="*/ 68 h 118"/>
                <a:gd name="T26" fmla="*/ 14 w 118"/>
                <a:gd name="T27" fmla="*/ 75 h 118"/>
                <a:gd name="T28" fmla="*/ 11 w 118"/>
                <a:gd name="T29" fmla="*/ 89 h 118"/>
                <a:gd name="T30" fmla="*/ 24 w 118"/>
                <a:gd name="T31" fmla="*/ 106 h 118"/>
                <a:gd name="T32" fmla="*/ 39 w 118"/>
                <a:gd name="T33" fmla="*/ 103 h 118"/>
                <a:gd name="T34" fmla="*/ 46 w 118"/>
                <a:gd name="T35" fmla="*/ 114 h 118"/>
                <a:gd name="T36" fmla="*/ 59 w 118"/>
                <a:gd name="T37" fmla="*/ 118 h 118"/>
                <a:gd name="T38" fmla="*/ 72 w 118"/>
                <a:gd name="T39" fmla="*/ 114 h 118"/>
                <a:gd name="T40" fmla="*/ 80 w 118"/>
                <a:gd name="T41" fmla="*/ 103 h 118"/>
                <a:gd name="T42" fmla="*/ 94 w 118"/>
                <a:gd name="T43" fmla="*/ 106 h 118"/>
                <a:gd name="T44" fmla="*/ 107 w 118"/>
                <a:gd name="T45" fmla="*/ 89 h 118"/>
                <a:gd name="T46" fmla="*/ 105 w 118"/>
                <a:gd name="T47" fmla="*/ 75 h 118"/>
                <a:gd name="T48" fmla="*/ 118 w 118"/>
                <a:gd name="T49" fmla="*/ 68 h 118"/>
                <a:gd name="T50" fmla="*/ 118 w 118"/>
                <a:gd name="T51" fmla="*/ 50 h 118"/>
                <a:gd name="T52" fmla="*/ 99 w 118"/>
                <a:gd name="T53" fmla="*/ 66 h 118"/>
                <a:gd name="T54" fmla="*/ 93 w 118"/>
                <a:gd name="T55" fmla="*/ 77 h 118"/>
                <a:gd name="T56" fmla="*/ 97 w 118"/>
                <a:gd name="T57" fmla="*/ 90 h 118"/>
                <a:gd name="T58" fmla="*/ 82 w 118"/>
                <a:gd name="T59" fmla="*/ 92 h 118"/>
                <a:gd name="T60" fmla="*/ 70 w 118"/>
                <a:gd name="T61" fmla="*/ 96 h 118"/>
                <a:gd name="T62" fmla="*/ 64 w 118"/>
                <a:gd name="T63" fmla="*/ 107 h 118"/>
                <a:gd name="T64" fmla="*/ 52 w 118"/>
                <a:gd name="T65" fmla="*/ 99 h 118"/>
                <a:gd name="T66" fmla="*/ 41 w 118"/>
                <a:gd name="T67" fmla="*/ 93 h 118"/>
                <a:gd name="T68" fmla="*/ 28 w 118"/>
                <a:gd name="T69" fmla="*/ 96 h 118"/>
                <a:gd name="T70" fmla="*/ 26 w 118"/>
                <a:gd name="T71" fmla="*/ 82 h 118"/>
                <a:gd name="T72" fmla="*/ 23 w 118"/>
                <a:gd name="T73" fmla="*/ 70 h 118"/>
                <a:gd name="T74" fmla="*/ 11 w 118"/>
                <a:gd name="T75" fmla="*/ 63 h 118"/>
                <a:gd name="T76" fmla="*/ 11 w 118"/>
                <a:gd name="T77" fmla="*/ 54 h 118"/>
                <a:gd name="T78" fmla="*/ 23 w 118"/>
                <a:gd name="T79" fmla="*/ 48 h 118"/>
                <a:gd name="T80" fmla="*/ 26 w 118"/>
                <a:gd name="T81" fmla="*/ 36 h 118"/>
                <a:gd name="T82" fmla="*/ 28 w 118"/>
                <a:gd name="T83" fmla="*/ 21 h 118"/>
                <a:gd name="T84" fmla="*/ 41 w 118"/>
                <a:gd name="T85" fmla="*/ 25 h 118"/>
                <a:gd name="T86" fmla="*/ 52 w 118"/>
                <a:gd name="T87" fmla="*/ 19 h 118"/>
                <a:gd name="T88" fmla="*/ 64 w 118"/>
                <a:gd name="T89" fmla="*/ 10 h 118"/>
                <a:gd name="T90" fmla="*/ 70 w 118"/>
                <a:gd name="T91" fmla="*/ 22 h 118"/>
                <a:gd name="T92" fmla="*/ 82 w 118"/>
                <a:gd name="T93" fmla="*/ 25 h 118"/>
                <a:gd name="T94" fmla="*/ 97 w 118"/>
                <a:gd name="T95" fmla="*/ 28 h 118"/>
                <a:gd name="T96" fmla="*/ 93 w 118"/>
                <a:gd name="T97" fmla="*/ 41 h 118"/>
                <a:gd name="T98" fmla="*/ 99 w 118"/>
                <a:gd name="T99" fmla="*/ 51 h 118"/>
                <a:gd name="T100" fmla="*/ 108 w 118"/>
                <a:gd name="T101" fmla="*/ 5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8" h="118">
                  <a:moveTo>
                    <a:pt x="118" y="50"/>
                  </a:moveTo>
                  <a:cubicBezTo>
                    <a:pt x="117" y="48"/>
                    <a:pt x="116" y="46"/>
                    <a:pt x="114" y="46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4" y="41"/>
                    <a:pt x="104" y="39"/>
                    <a:pt x="103" y="38"/>
                  </a:cubicBezTo>
                  <a:cubicBezTo>
                    <a:pt x="107" y="29"/>
                    <a:pt x="107" y="29"/>
                    <a:pt x="107" y="29"/>
                  </a:cubicBezTo>
                  <a:cubicBezTo>
                    <a:pt x="108" y="27"/>
                    <a:pt x="108" y="25"/>
                    <a:pt x="107" y="24"/>
                  </a:cubicBezTo>
                  <a:cubicBezTo>
                    <a:pt x="103" y="19"/>
                    <a:pt x="99" y="15"/>
                    <a:pt x="94" y="11"/>
                  </a:cubicBezTo>
                  <a:cubicBezTo>
                    <a:pt x="93" y="10"/>
                    <a:pt x="91" y="10"/>
                    <a:pt x="89" y="11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79" y="14"/>
                    <a:pt x="77" y="14"/>
                    <a:pt x="76" y="13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2"/>
                    <a:pt x="70" y="1"/>
                    <a:pt x="68" y="1"/>
                  </a:cubicBezTo>
                  <a:cubicBezTo>
                    <a:pt x="62" y="0"/>
                    <a:pt x="57" y="0"/>
                    <a:pt x="50" y="1"/>
                  </a:cubicBezTo>
                  <a:cubicBezTo>
                    <a:pt x="49" y="1"/>
                    <a:pt x="47" y="2"/>
                    <a:pt x="46" y="4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2" y="14"/>
                    <a:pt x="40" y="14"/>
                    <a:pt x="39" y="15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8" y="10"/>
                    <a:pt x="26" y="10"/>
                    <a:pt x="24" y="11"/>
                  </a:cubicBezTo>
                  <a:cubicBezTo>
                    <a:pt x="20" y="15"/>
                    <a:pt x="15" y="19"/>
                    <a:pt x="12" y="24"/>
                  </a:cubicBezTo>
                  <a:cubicBezTo>
                    <a:pt x="11" y="25"/>
                    <a:pt x="11" y="27"/>
                    <a:pt x="11" y="2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5" y="39"/>
                    <a:pt x="14" y="41"/>
                    <a:pt x="14" y="43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3" y="46"/>
                    <a:pt x="1" y="48"/>
                    <a:pt x="1" y="50"/>
                  </a:cubicBezTo>
                  <a:cubicBezTo>
                    <a:pt x="1" y="53"/>
                    <a:pt x="0" y="56"/>
                    <a:pt x="0" y="59"/>
                  </a:cubicBezTo>
                  <a:cubicBezTo>
                    <a:pt x="0" y="62"/>
                    <a:pt x="1" y="64"/>
                    <a:pt x="1" y="68"/>
                  </a:cubicBezTo>
                  <a:cubicBezTo>
                    <a:pt x="1" y="70"/>
                    <a:pt x="3" y="71"/>
                    <a:pt x="4" y="72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7"/>
                    <a:pt x="15" y="78"/>
                    <a:pt x="16" y="80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11" y="90"/>
                    <a:pt x="11" y="92"/>
                    <a:pt x="12" y="94"/>
                  </a:cubicBezTo>
                  <a:cubicBezTo>
                    <a:pt x="15" y="99"/>
                    <a:pt x="20" y="103"/>
                    <a:pt x="24" y="106"/>
                  </a:cubicBezTo>
                  <a:cubicBezTo>
                    <a:pt x="26" y="107"/>
                    <a:pt x="28" y="108"/>
                    <a:pt x="30" y="107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40" y="103"/>
                    <a:pt x="42" y="104"/>
                    <a:pt x="43" y="10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7" y="116"/>
                    <a:pt x="49" y="117"/>
                    <a:pt x="50" y="117"/>
                  </a:cubicBezTo>
                  <a:cubicBezTo>
                    <a:pt x="54" y="118"/>
                    <a:pt x="57" y="118"/>
                    <a:pt x="59" y="118"/>
                  </a:cubicBezTo>
                  <a:cubicBezTo>
                    <a:pt x="62" y="118"/>
                    <a:pt x="65" y="118"/>
                    <a:pt x="68" y="117"/>
                  </a:cubicBezTo>
                  <a:cubicBezTo>
                    <a:pt x="70" y="117"/>
                    <a:pt x="72" y="116"/>
                    <a:pt x="72" y="114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77" y="104"/>
                    <a:pt x="79" y="103"/>
                    <a:pt x="80" y="103"/>
                  </a:cubicBezTo>
                  <a:cubicBezTo>
                    <a:pt x="89" y="107"/>
                    <a:pt x="89" y="107"/>
                    <a:pt x="89" y="107"/>
                  </a:cubicBezTo>
                  <a:cubicBezTo>
                    <a:pt x="91" y="108"/>
                    <a:pt x="93" y="107"/>
                    <a:pt x="94" y="106"/>
                  </a:cubicBezTo>
                  <a:cubicBezTo>
                    <a:pt x="99" y="103"/>
                    <a:pt x="103" y="99"/>
                    <a:pt x="107" y="94"/>
                  </a:cubicBezTo>
                  <a:cubicBezTo>
                    <a:pt x="108" y="92"/>
                    <a:pt x="108" y="90"/>
                    <a:pt x="107" y="8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4" y="78"/>
                    <a:pt x="104" y="77"/>
                    <a:pt x="105" y="75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6" y="71"/>
                    <a:pt x="117" y="70"/>
                    <a:pt x="118" y="68"/>
                  </a:cubicBezTo>
                  <a:cubicBezTo>
                    <a:pt x="118" y="64"/>
                    <a:pt x="118" y="62"/>
                    <a:pt x="118" y="59"/>
                  </a:cubicBezTo>
                  <a:cubicBezTo>
                    <a:pt x="118" y="56"/>
                    <a:pt x="118" y="53"/>
                    <a:pt x="118" y="50"/>
                  </a:cubicBezTo>
                  <a:close/>
                  <a:moveTo>
                    <a:pt x="108" y="63"/>
                  </a:moveTo>
                  <a:cubicBezTo>
                    <a:pt x="99" y="66"/>
                    <a:pt x="99" y="66"/>
                    <a:pt x="99" y="66"/>
                  </a:cubicBezTo>
                  <a:cubicBezTo>
                    <a:pt x="98" y="67"/>
                    <a:pt x="97" y="68"/>
                    <a:pt x="96" y="70"/>
                  </a:cubicBezTo>
                  <a:cubicBezTo>
                    <a:pt x="95" y="72"/>
                    <a:pt x="94" y="75"/>
                    <a:pt x="93" y="77"/>
                  </a:cubicBezTo>
                  <a:cubicBezTo>
                    <a:pt x="92" y="79"/>
                    <a:pt x="92" y="80"/>
                    <a:pt x="93" y="82"/>
                  </a:cubicBezTo>
                  <a:cubicBezTo>
                    <a:pt x="97" y="90"/>
                    <a:pt x="97" y="90"/>
                    <a:pt x="97" y="90"/>
                  </a:cubicBezTo>
                  <a:cubicBezTo>
                    <a:pt x="95" y="92"/>
                    <a:pt x="93" y="94"/>
                    <a:pt x="91" y="96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1" y="92"/>
                    <a:pt x="79" y="92"/>
                    <a:pt x="78" y="93"/>
                  </a:cubicBezTo>
                  <a:cubicBezTo>
                    <a:pt x="75" y="94"/>
                    <a:pt x="73" y="95"/>
                    <a:pt x="70" y="96"/>
                  </a:cubicBezTo>
                  <a:cubicBezTo>
                    <a:pt x="69" y="96"/>
                    <a:pt x="67" y="97"/>
                    <a:pt x="67" y="99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1" y="108"/>
                    <a:pt x="58" y="108"/>
                    <a:pt x="55" y="107"/>
                  </a:cubicBezTo>
                  <a:cubicBezTo>
                    <a:pt x="52" y="99"/>
                    <a:pt x="52" y="99"/>
                    <a:pt x="52" y="99"/>
                  </a:cubicBezTo>
                  <a:cubicBezTo>
                    <a:pt x="51" y="97"/>
                    <a:pt x="50" y="96"/>
                    <a:pt x="48" y="96"/>
                  </a:cubicBezTo>
                  <a:cubicBezTo>
                    <a:pt x="46" y="95"/>
                    <a:pt x="43" y="94"/>
                    <a:pt x="41" y="93"/>
                  </a:cubicBezTo>
                  <a:cubicBezTo>
                    <a:pt x="40" y="92"/>
                    <a:pt x="38" y="92"/>
                    <a:pt x="36" y="92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6" y="94"/>
                    <a:pt x="24" y="92"/>
                    <a:pt x="22" y="90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0"/>
                    <a:pt x="26" y="79"/>
                    <a:pt x="26" y="77"/>
                  </a:cubicBezTo>
                  <a:cubicBezTo>
                    <a:pt x="24" y="75"/>
                    <a:pt x="23" y="72"/>
                    <a:pt x="23" y="70"/>
                  </a:cubicBezTo>
                  <a:cubicBezTo>
                    <a:pt x="22" y="68"/>
                    <a:pt x="21" y="67"/>
                    <a:pt x="19" y="66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1" y="62"/>
                    <a:pt x="10" y="60"/>
                    <a:pt x="10" y="59"/>
                  </a:cubicBezTo>
                  <a:cubicBezTo>
                    <a:pt x="10" y="57"/>
                    <a:pt x="11" y="56"/>
                    <a:pt x="11" y="54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1" y="51"/>
                    <a:pt x="22" y="49"/>
                    <a:pt x="23" y="48"/>
                  </a:cubicBezTo>
                  <a:cubicBezTo>
                    <a:pt x="23" y="45"/>
                    <a:pt x="24" y="43"/>
                    <a:pt x="26" y="41"/>
                  </a:cubicBezTo>
                  <a:cubicBezTo>
                    <a:pt x="26" y="39"/>
                    <a:pt x="26" y="37"/>
                    <a:pt x="26" y="36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5"/>
                    <a:pt x="26" y="23"/>
                    <a:pt x="28" y="21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8" y="26"/>
                    <a:pt x="40" y="26"/>
                    <a:pt x="41" y="25"/>
                  </a:cubicBezTo>
                  <a:cubicBezTo>
                    <a:pt x="43" y="24"/>
                    <a:pt x="46" y="23"/>
                    <a:pt x="48" y="22"/>
                  </a:cubicBezTo>
                  <a:cubicBezTo>
                    <a:pt x="50" y="22"/>
                    <a:pt x="51" y="20"/>
                    <a:pt x="52" y="19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8" y="10"/>
                    <a:pt x="61" y="10"/>
                    <a:pt x="64" y="1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20"/>
                    <a:pt x="69" y="22"/>
                    <a:pt x="70" y="22"/>
                  </a:cubicBezTo>
                  <a:cubicBezTo>
                    <a:pt x="73" y="23"/>
                    <a:pt x="75" y="24"/>
                    <a:pt x="78" y="25"/>
                  </a:cubicBezTo>
                  <a:cubicBezTo>
                    <a:pt x="79" y="26"/>
                    <a:pt x="81" y="26"/>
                    <a:pt x="82" y="25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93" y="23"/>
                    <a:pt x="95" y="25"/>
                    <a:pt x="97" y="28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2" y="37"/>
                    <a:pt x="92" y="39"/>
                    <a:pt x="93" y="41"/>
                  </a:cubicBezTo>
                  <a:cubicBezTo>
                    <a:pt x="94" y="43"/>
                    <a:pt x="95" y="45"/>
                    <a:pt x="96" y="48"/>
                  </a:cubicBezTo>
                  <a:cubicBezTo>
                    <a:pt x="97" y="49"/>
                    <a:pt x="98" y="51"/>
                    <a:pt x="99" y="51"/>
                  </a:cubicBezTo>
                  <a:cubicBezTo>
                    <a:pt x="108" y="54"/>
                    <a:pt x="108" y="54"/>
                    <a:pt x="108" y="54"/>
                  </a:cubicBezTo>
                  <a:cubicBezTo>
                    <a:pt x="108" y="56"/>
                    <a:pt x="108" y="57"/>
                    <a:pt x="108" y="59"/>
                  </a:cubicBezTo>
                  <a:cubicBezTo>
                    <a:pt x="108" y="60"/>
                    <a:pt x="108" y="62"/>
                    <a:pt x="108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5" name="淘宝店chenying0907 25"/>
            <p:cNvSpPr>
              <a:spLocks noEditPoints="1"/>
            </p:cNvSpPr>
            <p:nvPr/>
          </p:nvSpPr>
          <p:spPr bwMode="auto">
            <a:xfrm>
              <a:off x="86" y="80"/>
              <a:ext cx="111" cy="111"/>
            </a:xfrm>
            <a:custGeom>
              <a:avLst/>
              <a:gdLst>
                <a:gd name="T0" fmla="*/ 23 w 47"/>
                <a:gd name="T1" fmla="*/ 0 h 47"/>
                <a:gd name="T2" fmla="*/ 0 w 47"/>
                <a:gd name="T3" fmla="*/ 24 h 47"/>
                <a:gd name="T4" fmla="*/ 23 w 47"/>
                <a:gd name="T5" fmla="*/ 47 h 47"/>
                <a:gd name="T6" fmla="*/ 47 w 47"/>
                <a:gd name="T7" fmla="*/ 24 h 47"/>
                <a:gd name="T8" fmla="*/ 23 w 47"/>
                <a:gd name="T9" fmla="*/ 0 h 47"/>
                <a:gd name="T10" fmla="*/ 23 w 47"/>
                <a:gd name="T11" fmla="*/ 37 h 47"/>
                <a:gd name="T12" fmla="*/ 10 w 47"/>
                <a:gd name="T13" fmla="*/ 24 h 47"/>
                <a:gd name="T14" fmla="*/ 23 w 47"/>
                <a:gd name="T15" fmla="*/ 10 h 47"/>
                <a:gd name="T16" fmla="*/ 37 w 47"/>
                <a:gd name="T17" fmla="*/ 24 h 47"/>
                <a:gd name="T18" fmla="*/ 23 w 47"/>
                <a:gd name="T19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23" y="37"/>
                  </a:moveTo>
                  <a:cubicBezTo>
                    <a:pt x="16" y="37"/>
                    <a:pt x="10" y="31"/>
                    <a:pt x="10" y="24"/>
                  </a:cubicBezTo>
                  <a:cubicBezTo>
                    <a:pt x="10" y="16"/>
                    <a:pt x="16" y="10"/>
                    <a:pt x="23" y="10"/>
                  </a:cubicBezTo>
                  <a:cubicBezTo>
                    <a:pt x="31" y="10"/>
                    <a:pt x="37" y="16"/>
                    <a:pt x="37" y="24"/>
                  </a:cubicBezTo>
                  <a:cubicBezTo>
                    <a:pt x="37" y="31"/>
                    <a:pt x="31" y="37"/>
                    <a:pt x="23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5870" name="淘宝店chenying0907 30"/>
          <p:cNvSpPr>
            <a:spLocks noEditPoints="1"/>
          </p:cNvSpPr>
          <p:nvPr/>
        </p:nvSpPr>
        <p:spPr bwMode="auto">
          <a:xfrm>
            <a:off x="1362075" y="1783658"/>
            <a:ext cx="406400" cy="400173"/>
          </a:xfrm>
          <a:custGeom>
            <a:avLst/>
            <a:gdLst>
              <a:gd name="T0" fmla="*/ 234 w 256"/>
              <a:gd name="T1" fmla="*/ 186 h 252"/>
              <a:gd name="T2" fmla="*/ 69 w 256"/>
              <a:gd name="T3" fmla="*/ 186 h 252"/>
              <a:gd name="T4" fmla="*/ 69 w 256"/>
              <a:gd name="T5" fmla="*/ 21 h 252"/>
              <a:gd name="T6" fmla="*/ 126 w 256"/>
              <a:gd name="T7" fmla="*/ 21 h 252"/>
              <a:gd name="T8" fmla="*/ 126 w 256"/>
              <a:gd name="T9" fmla="*/ 0 h 252"/>
              <a:gd name="T10" fmla="*/ 48 w 256"/>
              <a:gd name="T11" fmla="*/ 0 h 252"/>
              <a:gd name="T12" fmla="*/ 48 w 256"/>
              <a:gd name="T13" fmla="*/ 45 h 252"/>
              <a:gd name="T14" fmla="*/ 0 w 256"/>
              <a:gd name="T15" fmla="*/ 45 h 252"/>
              <a:gd name="T16" fmla="*/ 0 w 256"/>
              <a:gd name="T17" fmla="*/ 252 h 252"/>
              <a:gd name="T18" fmla="*/ 208 w 256"/>
              <a:gd name="T19" fmla="*/ 252 h 252"/>
              <a:gd name="T20" fmla="*/ 208 w 256"/>
              <a:gd name="T21" fmla="*/ 208 h 252"/>
              <a:gd name="T22" fmla="*/ 256 w 256"/>
              <a:gd name="T23" fmla="*/ 208 h 252"/>
              <a:gd name="T24" fmla="*/ 256 w 256"/>
              <a:gd name="T25" fmla="*/ 130 h 252"/>
              <a:gd name="T26" fmla="*/ 234 w 256"/>
              <a:gd name="T27" fmla="*/ 130 h 252"/>
              <a:gd name="T28" fmla="*/ 234 w 256"/>
              <a:gd name="T29" fmla="*/ 186 h 252"/>
              <a:gd name="T30" fmla="*/ 187 w 256"/>
              <a:gd name="T31" fmla="*/ 231 h 252"/>
              <a:gd name="T32" fmla="*/ 24 w 256"/>
              <a:gd name="T33" fmla="*/ 231 h 252"/>
              <a:gd name="T34" fmla="*/ 24 w 256"/>
              <a:gd name="T35" fmla="*/ 68 h 252"/>
              <a:gd name="T36" fmla="*/ 48 w 256"/>
              <a:gd name="T37" fmla="*/ 68 h 252"/>
              <a:gd name="T38" fmla="*/ 48 w 256"/>
              <a:gd name="T39" fmla="*/ 208 h 252"/>
              <a:gd name="T40" fmla="*/ 187 w 256"/>
              <a:gd name="T41" fmla="*/ 208 h 252"/>
              <a:gd name="T42" fmla="*/ 187 w 256"/>
              <a:gd name="T43" fmla="*/ 231 h 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56" h="252">
                <a:moveTo>
                  <a:pt x="234" y="186"/>
                </a:moveTo>
                <a:lnTo>
                  <a:pt x="69" y="186"/>
                </a:lnTo>
                <a:lnTo>
                  <a:pt x="69" y="21"/>
                </a:lnTo>
                <a:lnTo>
                  <a:pt x="126" y="21"/>
                </a:lnTo>
                <a:lnTo>
                  <a:pt x="126" y="0"/>
                </a:lnTo>
                <a:lnTo>
                  <a:pt x="48" y="0"/>
                </a:lnTo>
                <a:lnTo>
                  <a:pt x="48" y="45"/>
                </a:lnTo>
                <a:lnTo>
                  <a:pt x="0" y="45"/>
                </a:lnTo>
                <a:lnTo>
                  <a:pt x="0" y="252"/>
                </a:lnTo>
                <a:lnTo>
                  <a:pt x="208" y="252"/>
                </a:lnTo>
                <a:lnTo>
                  <a:pt x="208" y="208"/>
                </a:lnTo>
                <a:lnTo>
                  <a:pt x="256" y="208"/>
                </a:lnTo>
                <a:lnTo>
                  <a:pt x="256" y="130"/>
                </a:lnTo>
                <a:lnTo>
                  <a:pt x="234" y="130"/>
                </a:lnTo>
                <a:lnTo>
                  <a:pt x="234" y="186"/>
                </a:lnTo>
                <a:close/>
                <a:moveTo>
                  <a:pt x="187" y="231"/>
                </a:moveTo>
                <a:lnTo>
                  <a:pt x="24" y="231"/>
                </a:lnTo>
                <a:lnTo>
                  <a:pt x="24" y="68"/>
                </a:lnTo>
                <a:lnTo>
                  <a:pt x="48" y="68"/>
                </a:lnTo>
                <a:lnTo>
                  <a:pt x="48" y="208"/>
                </a:lnTo>
                <a:lnTo>
                  <a:pt x="187" y="208"/>
                </a:lnTo>
                <a:lnTo>
                  <a:pt x="187" y="2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872" name="PA_淘宝店chenying0907 3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2001" y="1682026"/>
            <a:ext cx="1368425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b="1" dirty="0">
                <a:solidFill>
                  <a:schemeClr val="bg1"/>
                </a:solidFill>
              </a:rPr>
              <a:t>TOPIC HEAER ONE</a:t>
            </a:r>
            <a:endParaRPr lang="zh-CN" altLang="en-US" sz="10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800" dirty="0">
                <a:solidFill>
                  <a:schemeClr val="bg1"/>
                </a:solidFill>
              </a:rPr>
              <a:t>We have many PowerPoint </a:t>
            </a:r>
            <a:r>
              <a:rPr lang="zh-CN" altLang="en-US" sz="800" dirty="0">
                <a:solidFill>
                  <a:schemeClr val="bg1"/>
                </a:solidFill>
              </a:rPr>
              <a:t>templates</a:t>
            </a:r>
            <a:r>
              <a:rPr lang="en-US" altLang="zh-CN" sz="800" dirty="0">
                <a:solidFill>
                  <a:schemeClr val="bg1"/>
                </a:solidFill>
              </a:rPr>
              <a:t> that has bee specifically designed</a:t>
            </a:r>
            <a:r>
              <a:rPr lang="zh-CN" altLang="en-US" sz="800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45" name="PA_淘宝店chenying0907 44"/>
          <p:cNvGrpSpPr/>
          <p:nvPr>
            <p:custDataLst>
              <p:tags r:id="rId4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46" name="淘宝店chenying0907 37"/>
            <p:cNvSpPr/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淘宝店chenying0907 38"/>
            <p:cNvSpPr/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淘宝店chenying0907 39"/>
            <p:cNvSpPr/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9" name="PA_文本框 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5359" y="184337"/>
            <a:ext cx="86086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i="1" dirty="0"/>
              <a:t>IV.E. Welfare Analyses</a:t>
            </a:r>
            <a:endParaRPr lang="en-US" altLang="zh-CN" sz="20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0B348EA2-800D-4F92-8FC8-5C7916BF0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083" y="502838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02C2049-D3B9-4552-8284-C43D2C8585DE}"/>
              </a:ext>
            </a:extLst>
          </p:cNvPr>
          <p:cNvSpPr/>
          <p:nvPr/>
        </p:nvSpPr>
        <p:spPr>
          <a:xfrm>
            <a:off x="521817" y="525862"/>
            <a:ext cx="6863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/>
              <a:t>Benchmarks for Our Welfare Cost Estimates(</a:t>
            </a:r>
            <a:r>
              <a:rPr lang="zh-CN" altLang="en-US" dirty="0"/>
              <a:t>福利损失估计的基准</a:t>
            </a:r>
            <a:r>
              <a:rPr lang="en-US" altLang="zh-CN" i="1" dirty="0"/>
              <a:t>)</a:t>
            </a:r>
            <a:endParaRPr lang="zh-CN" altLang="en-US" dirty="0"/>
          </a:p>
        </p:txBody>
      </p:sp>
      <p:sp>
        <p:nvSpPr>
          <p:cNvPr id="26" name="矩形 7">
            <a:extLst>
              <a:ext uri="{FF2B5EF4-FFF2-40B4-BE49-F238E27FC236}">
                <a16:creationId xmlns:a16="http://schemas.microsoft.com/office/drawing/2014/main" id="{D8ECB340-0E31-4902-9A7F-DDD10EF10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502495"/>
            <a:ext cx="2057400" cy="65087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EC852B4B-47CE-4EE3-B028-328450852B6D}"/>
              </a:ext>
            </a:extLst>
          </p:cNvPr>
          <p:cNvGrpSpPr/>
          <p:nvPr/>
        </p:nvGrpSpPr>
        <p:grpSpPr>
          <a:xfrm>
            <a:off x="465189" y="920426"/>
            <a:ext cx="8767258" cy="2602507"/>
            <a:chOff x="5963740" y="2180924"/>
            <a:chExt cx="8144187" cy="26025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EBA00D6C-58D6-4D71-886F-31D529FFAD62}"/>
                    </a:ext>
                  </a:extLst>
                </p:cNvPr>
                <p:cNvSpPr txBox="1"/>
                <p:nvPr/>
              </p:nvSpPr>
              <p:spPr>
                <a:xfrm>
                  <a:off x="6111084" y="2180924"/>
                  <a:ext cx="7996843" cy="26025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/>
                    <a:t>Two useful denominators(</a:t>
                  </a:r>
                  <a:r>
                    <a:rPr lang="zh-CN" altLang="en-US" dirty="0"/>
                    <a:t>特性</a:t>
                  </a:r>
                  <a:r>
                    <a:rPr lang="en-US" altLang="zh-CN" dirty="0"/>
                    <a:t>) to scale our estimate of the welfare cost</a:t>
                  </a:r>
                </a:p>
                <a:p>
                  <a:endParaRPr lang="en-US" altLang="zh-CN" dirty="0"/>
                </a:p>
                <a:p>
                  <a:r>
                    <a:rPr lang="en-US" altLang="zh-CN" dirty="0"/>
                    <a:t>One </a:t>
                  </a:r>
                  <a:r>
                    <a:rPr lang="zh-CN" altLang="en-US" dirty="0"/>
                    <a:t>：</a:t>
                  </a:r>
                  <a:r>
                    <a:rPr lang="en-US" altLang="zh-CN" dirty="0"/>
                    <a:t>how large this cost could have been before we started the analysis.</a:t>
                  </a:r>
                </a:p>
                <a:p>
                  <a:r>
                    <a:rPr lang="en-US" altLang="zh-CN" dirty="0"/>
                    <a:t>“maximum money at stake(</a:t>
                  </a:r>
                  <a:r>
                    <a:rPr lang="zh-CN" altLang="en-US" dirty="0"/>
                    <a:t>最大风险金额</a:t>
                  </a:r>
                  <a:r>
                    <a:rPr lang="en-US" altLang="zh-CN" dirty="0"/>
                    <a:t>)”——the weighted average price of $414</a:t>
                  </a:r>
                </a:p>
                <a:p>
                  <a:r>
                    <a:rPr lang="en-US" altLang="zh-CN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Our estimate of the efficiency cost of $9.55 </a:t>
                  </a:r>
                  <a:r>
                    <a:rPr lang="en-US" altLang="zh-CN" dirty="0"/>
                    <a:t>is therefore </a:t>
                  </a:r>
                  <a:r>
                    <a:rPr lang="en-US" altLang="zh-CN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2.3% </a:t>
                  </a:r>
                  <a:r>
                    <a:rPr lang="en-US" altLang="zh-CN" dirty="0"/>
                    <a:t>of this “maximum money at stake,”</a:t>
                  </a:r>
                </a:p>
                <a:p>
                  <a:endParaRPr lang="en-US" altLang="zh-CN" sz="2000" dirty="0"/>
                </a:p>
                <a:p>
                  <a:r>
                    <a:rPr lang="en-US" altLang="zh-CN" sz="2000" dirty="0"/>
                    <a:t>The other</a:t>
                  </a:r>
                  <a:r>
                    <a:rPr lang="zh-CN" altLang="en-US" sz="2000" dirty="0"/>
                    <a:t>：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zh-CN" altLang="zh-CN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zh-CN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altLang="zh-CN" b="1" i="1">
                                  <a:latin typeface="Cambria Math" panose="02040503050406030204" pitchFamily="18" charset="0"/>
                                </a:rPr>
                                <m:t>𝑪𝑫𝑬</m:t>
                              </m:r>
                            </m:sub>
                          </m:sSub>
                          <m:r>
                            <a:rPr lang="zh-CN" altLang="zh-CN" b="1">
                              <a:latin typeface="Cambria Math" panose="02040503050406030204" pitchFamily="18" charset="0"/>
                            </a:rPr>
                            <m:t>（来自竞争性定价的福利损失）</m:t>
                          </m:r>
                        </m:num>
                        <m:den>
                          <m:sSub>
                            <m:sSubPr>
                              <m:ctrlPr>
                                <a:rPr lang="zh-CN" altLang="zh-CN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altLang="zh-CN" b="1" i="1">
                                  <a:latin typeface="Cambria Math" panose="02040503050406030204" pitchFamily="18" charset="0"/>
                                </a:rPr>
                                <m:t>𝑨𝑩𝑬</m:t>
                              </m:r>
                            </m:sub>
                          </m:sSub>
                          <m:r>
                            <a:rPr lang="zh-CN" altLang="zh-CN" b="1">
                              <a:latin typeface="Cambria Math" panose="02040503050406030204" pitchFamily="18" charset="0"/>
                            </a:rPr>
                            <m:t>（来自有效价格的总福利）</m:t>
                          </m:r>
                        </m:den>
                      </m:f>
                      <m:r>
                        <a:rPr lang="en-US" altLang="zh-CN" b="1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a14:m>
                  <a:endParaRPr lang="en-US" altLang="zh-CN" sz="2000" dirty="0"/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EBA00D6C-58D6-4D71-886F-31D529FFAD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1084" y="2180924"/>
                  <a:ext cx="7996843" cy="2602507"/>
                </a:xfrm>
                <a:prstGeom prst="rect">
                  <a:avLst/>
                </a:prstGeom>
                <a:blipFill>
                  <a:blip r:embed="rId8"/>
                  <a:stretch>
                    <a:fillRect l="-708" t="-210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CEEE6C97-2E1E-4EC1-A260-3A19C8AE05BE}"/>
                </a:ext>
              </a:extLst>
            </p:cNvPr>
            <p:cNvSpPr/>
            <p:nvPr/>
          </p:nvSpPr>
          <p:spPr bwMode="auto">
            <a:xfrm>
              <a:off x="5963740" y="2299668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216386FE-9874-4EE6-8655-820A8344E3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86618" y="2715766"/>
            <a:ext cx="2615939" cy="196827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8C777AF-A16B-4F11-9028-7389975F7AE1}"/>
              </a:ext>
            </a:extLst>
          </p:cNvPr>
          <p:cNvSpPr/>
          <p:nvPr/>
        </p:nvSpPr>
        <p:spPr>
          <a:xfrm>
            <a:off x="627471" y="3760122"/>
            <a:ext cx="51526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NewCenturySchlbk-Roman"/>
              </a:rPr>
              <a:t>Concerns about extrapolating too far out of sample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9879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0" advClick="0">
        <p:wipe/>
      </p:transition>
    </mc:Choice>
    <mc:Fallback>
      <p:transition spd="slow" advClick="0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57" name="PA_淘宝店chenying0907 17"/>
          <p:cNvGrpSpPr/>
          <p:nvPr>
            <p:custDataLst>
              <p:tags r:id="rId1"/>
            </p:custDataLst>
          </p:nvPr>
        </p:nvGrpSpPr>
        <p:grpSpPr bwMode="auto">
          <a:xfrm>
            <a:off x="7385050" y="3088986"/>
            <a:ext cx="357188" cy="460517"/>
            <a:chOff x="0" y="0"/>
            <a:chExt cx="225" cy="290"/>
          </a:xfrm>
        </p:grpSpPr>
        <p:sp>
          <p:nvSpPr>
            <p:cNvPr id="35858" name="淘宝店chenying0907 18"/>
            <p:cNvSpPr/>
            <p:nvPr/>
          </p:nvSpPr>
          <p:spPr bwMode="auto">
            <a:xfrm>
              <a:off x="0" y="0"/>
              <a:ext cx="225" cy="290"/>
            </a:xfrm>
            <a:custGeom>
              <a:avLst/>
              <a:gdLst>
                <a:gd name="T0" fmla="*/ 21 w 95"/>
                <a:gd name="T1" fmla="*/ 112 h 123"/>
                <a:gd name="T2" fmla="*/ 11 w 95"/>
                <a:gd name="T3" fmla="*/ 112 h 123"/>
                <a:gd name="T4" fmla="*/ 11 w 95"/>
                <a:gd name="T5" fmla="*/ 10 h 123"/>
                <a:gd name="T6" fmla="*/ 90 w 95"/>
                <a:gd name="T7" fmla="*/ 10 h 123"/>
                <a:gd name="T8" fmla="*/ 95 w 95"/>
                <a:gd name="T9" fmla="*/ 5 h 123"/>
                <a:gd name="T10" fmla="*/ 90 w 95"/>
                <a:gd name="T11" fmla="*/ 0 h 123"/>
                <a:gd name="T12" fmla="*/ 5 w 95"/>
                <a:gd name="T13" fmla="*/ 0 h 123"/>
                <a:gd name="T14" fmla="*/ 0 w 95"/>
                <a:gd name="T15" fmla="*/ 5 h 123"/>
                <a:gd name="T16" fmla="*/ 0 w 95"/>
                <a:gd name="T17" fmla="*/ 118 h 123"/>
                <a:gd name="T18" fmla="*/ 5 w 95"/>
                <a:gd name="T19" fmla="*/ 123 h 123"/>
                <a:gd name="T20" fmla="*/ 21 w 95"/>
                <a:gd name="T21" fmla="*/ 123 h 123"/>
                <a:gd name="T22" fmla="*/ 26 w 95"/>
                <a:gd name="T23" fmla="*/ 118 h 123"/>
                <a:gd name="T24" fmla="*/ 21 w 95"/>
                <a:gd name="T25" fmla="*/ 11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21" y="112"/>
                  </a:moveTo>
                  <a:cubicBezTo>
                    <a:pt x="11" y="112"/>
                    <a:pt x="11" y="112"/>
                    <a:pt x="11" y="112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3" y="10"/>
                    <a:pt x="95" y="8"/>
                    <a:pt x="95" y="5"/>
                  </a:cubicBezTo>
                  <a:cubicBezTo>
                    <a:pt x="95" y="2"/>
                    <a:pt x="93" y="0"/>
                    <a:pt x="9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1"/>
                    <a:pt x="2" y="123"/>
                    <a:pt x="5" y="123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4" y="123"/>
                    <a:pt x="26" y="121"/>
                    <a:pt x="26" y="118"/>
                  </a:cubicBezTo>
                  <a:cubicBezTo>
                    <a:pt x="26" y="115"/>
                    <a:pt x="24" y="112"/>
                    <a:pt x="21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59" name="淘宝店chenying0907 19"/>
            <p:cNvSpPr/>
            <p:nvPr/>
          </p:nvSpPr>
          <p:spPr bwMode="auto">
            <a:xfrm>
              <a:off x="142" y="170"/>
              <a:ext cx="83" cy="120"/>
            </a:xfrm>
            <a:custGeom>
              <a:avLst/>
              <a:gdLst>
                <a:gd name="T0" fmla="*/ 30 w 35"/>
                <a:gd name="T1" fmla="*/ 0 h 51"/>
                <a:gd name="T2" fmla="*/ 25 w 35"/>
                <a:gd name="T3" fmla="*/ 5 h 51"/>
                <a:gd name="T4" fmla="*/ 25 w 35"/>
                <a:gd name="T5" fmla="*/ 40 h 51"/>
                <a:gd name="T6" fmla="*/ 5 w 35"/>
                <a:gd name="T7" fmla="*/ 40 h 51"/>
                <a:gd name="T8" fmla="*/ 0 w 35"/>
                <a:gd name="T9" fmla="*/ 46 h 51"/>
                <a:gd name="T10" fmla="*/ 5 w 35"/>
                <a:gd name="T11" fmla="*/ 51 h 51"/>
                <a:gd name="T12" fmla="*/ 30 w 35"/>
                <a:gd name="T13" fmla="*/ 51 h 51"/>
                <a:gd name="T14" fmla="*/ 34 w 35"/>
                <a:gd name="T15" fmla="*/ 49 h 51"/>
                <a:gd name="T16" fmla="*/ 35 w 35"/>
                <a:gd name="T17" fmla="*/ 46 h 51"/>
                <a:gd name="T18" fmla="*/ 35 w 35"/>
                <a:gd name="T19" fmla="*/ 5 h 51"/>
                <a:gd name="T20" fmla="*/ 30 w 35"/>
                <a:gd name="T2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51">
                  <a:moveTo>
                    <a:pt x="30" y="0"/>
                  </a:moveTo>
                  <a:cubicBezTo>
                    <a:pt x="27" y="0"/>
                    <a:pt x="25" y="2"/>
                    <a:pt x="25" y="5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2" y="40"/>
                    <a:pt x="0" y="43"/>
                    <a:pt x="0" y="46"/>
                  </a:cubicBezTo>
                  <a:cubicBezTo>
                    <a:pt x="0" y="49"/>
                    <a:pt x="2" y="51"/>
                    <a:pt x="5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2" y="51"/>
                    <a:pt x="33" y="50"/>
                    <a:pt x="34" y="49"/>
                  </a:cubicBezTo>
                  <a:cubicBezTo>
                    <a:pt x="35" y="48"/>
                    <a:pt x="35" y="47"/>
                    <a:pt x="35" y="46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2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0" name="淘宝店chenying0907 20"/>
            <p:cNvSpPr>
              <a:spLocks noEditPoints="1"/>
            </p:cNvSpPr>
            <p:nvPr/>
          </p:nvSpPr>
          <p:spPr bwMode="auto">
            <a:xfrm>
              <a:off x="81" y="59"/>
              <a:ext cx="141" cy="205"/>
            </a:xfrm>
            <a:custGeom>
              <a:avLst/>
              <a:gdLst>
                <a:gd name="T0" fmla="*/ 52 w 60"/>
                <a:gd name="T1" fmla="*/ 2 h 87"/>
                <a:gd name="T2" fmla="*/ 46 w 60"/>
                <a:gd name="T3" fmla="*/ 0 h 87"/>
                <a:gd name="T4" fmla="*/ 35 w 60"/>
                <a:gd name="T5" fmla="*/ 7 h 87"/>
                <a:gd name="T6" fmla="*/ 1 w 60"/>
                <a:gd name="T7" fmla="*/ 66 h 87"/>
                <a:gd name="T8" fmla="*/ 0 w 60"/>
                <a:gd name="T9" fmla="*/ 69 h 87"/>
                <a:gd name="T10" fmla="*/ 0 w 60"/>
                <a:gd name="T11" fmla="*/ 82 h 87"/>
                <a:gd name="T12" fmla="*/ 3 w 60"/>
                <a:gd name="T13" fmla="*/ 87 h 87"/>
                <a:gd name="T14" fmla="*/ 6 w 60"/>
                <a:gd name="T15" fmla="*/ 87 h 87"/>
                <a:gd name="T16" fmla="*/ 8 w 60"/>
                <a:gd name="T17" fmla="*/ 87 h 87"/>
                <a:gd name="T18" fmla="*/ 20 w 60"/>
                <a:gd name="T19" fmla="*/ 80 h 87"/>
                <a:gd name="T20" fmla="*/ 22 w 60"/>
                <a:gd name="T21" fmla="*/ 78 h 87"/>
                <a:gd name="T22" fmla="*/ 56 w 60"/>
                <a:gd name="T23" fmla="*/ 19 h 87"/>
                <a:gd name="T24" fmla="*/ 52 w 60"/>
                <a:gd name="T25" fmla="*/ 2 h 87"/>
                <a:gd name="T26" fmla="*/ 47 w 60"/>
                <a:gd name="T27" fmla="*/ 14 h 87"/>
                <a:gd name="T28" fmla="*/ 14 w 60"/>
                <a:gd name="T29" fmla="*/ 72 h 87"/>
                <a:gd name="T30" fmla="*/ 11 w 60"/>
                <a:gd name="T31" fmla="*/ 73 h 87"/>
                <a:gd name="T32" fmla="*/ 11 w 60"/>
                <a:gd name="T33" fmla="*/ 70 h 87"/>
                <a:gd name="T34" fmla="*/ 44 w 60"/>
                <a:gd name="T35" fmla="*/ 12 h 87"/>
                <a:gd name="T36" fmla="*/ 47 w 60"/>
                <a:gd name="T37" fmla="*/ 11 h 87"/>
                <a:gd name="T38" fmla="*/ 47 w 60"/>
                <a:gd name="T39" fmla="*/ 1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87">
                  <a:moveTo>
                    <a:pt x="52" y="2"/>
                  </a:moveTo>
                  <a:cubicBezTo>
                    <a:pt x="50" y="1"/>
                    <a:pt x="48" y="0"/>
                    <a:pt x="46" y="0"/>
                  </a:cubicBezTo>
                  <a:cubicBezTo>
                    <a:pt x="41" y="0"/>
                    <a:pt x="37" y="3"/>
                    <a:pt x="35" y="7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0" y="67"/>
                    <a:pt x="0" y="68"/>
                    <a:pt x="0" y="69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4"/>
                    <a:pt x="1" y="86"/>
                    <a:pt x="3" y="87"/>
                  </a:cubicBezTo>
                  <a:cubicBezTo>
                    <a:pt x="4" y="87"/>
                    <a:pt x="5" y="87"/>
                    <a:pt x="6" y="87"/>
                  </a:cubicBezTo>
                  <a:cubicBezTo>
                    <a:pt x="7" y="87"/>
                    <a:pt x="7" y="87"/>
                    <a:pt x="8" y="87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1" y="80"/>
                    <a:pt x="22" y="79"/>
                    <a:pt x="22" y="78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60" y="13"/>
                    <a:pt x="58" y="6"/>
                    <a:pt x="52" y="2"/>
                  </a:cubicBezTo>
                  <a:close/>
                  <a:moveTo>
                    <a:pt x="47" y="14"/>
                  </a:moveTo>
                  <a:cubicBezTo>
                    <a:pt x="14" y="72"/>
                    <a:pt x="14" y="72"/>
                    <a:pt x="14" y="72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1"/>
                    <a:pt x="46" y="11"/>
                    <a:pt x="47" y="11"/>
                  </a:cubicBezTo>
                  <a:cubicBezTo>
                    <a:pt x="47" y="12"/>
                    <a:pt x="48" y="13"/>
                    <a:pt x="47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1" name="淘宝店chenying0907 21"/>
            <p:cNvSpPr/>
            <p:nvPr/>
          </p:nvSpPr>
          <p:spPr bwMode="auto">
            <a:xfrm>
              <a:off x="41" y="83"/>
              <a:ext cx="89" cy="23"/>
            </a:xfrm>
            <a:custGeom>
              <a:avLst/>
              <a:gdLst>
                <a:gd name="T0" fmla="*/ 38 w 38"/>
                <a:gd name="T1" fmla="*/ 5 h 10"/>
                <a:gd name="T2" fmla="*/ 32 w 38"/>
                <a:gd name="T3" fmla="*/ 0 h 10"/>
                <a:gd name="T4" fmla="*/ 6 w 38"/>
                <a:gd name="T5" fmla="*/ 0 h 10"/>
                <a:gd name="T6" fmla="*/ 0 w 38"/>
                <a:gd name="T7" fmla="*/ 5 h 10"/>
                <a:gd name="T8" fmla="*/ 6 w 38"/>
                <a:gd name="T9" fmla="*/ 10 h 10"/>
                <a:gd name="T10" fmla="*/ 32 w 38"/>
                <a:gd name="T11" fmla="*/ 10 h 10"/>
                <a:gd name="T12" fmla="*/ 38 w 38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0">
                  <a:moveTo>
                    <a:pt x="38" y="5"/>
                  </a:moveTo>
                  <a:cubicBezTo>
                    <a:pt x="38" y="2"/>
                    <a:pt x="35" y="0"/>
                    <a:pt x="3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5" y="10"/>
                    <a:pt x="38" y="8"/>
                    <a:pt x="38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2" name="淘宝店chenying0907 22"/>
            <p:cNvSpPr/>
            <p:nvPr/>
          </p:nvSpPr>
          <p:spPr bwMode="auto">
            <a:xfrm>
              <a:off x="41" y="132"/>
              <a:ext cx="56" cy="24"/>
            </a:xfrm>
            <a:custGeom>
              <a:avLst/>
              <a:gdLst>
                <a:gd name="T0" fmla="*/ 6 w 24"/>
                <a:gd name="T1" fmla="*/ 0 h 10"/>
                <a:gd name="T2" fmla="*/ 0 w 24"/>
                <a:gd name="T3" fmla="*/ 5 h 10"/>
                <a:gd name="T4" fmla="*/ 6 w 24"/>
                <a:gd name="T5" fmla="*/ 10 h 10"/>
                <a:gd name="T6" fmla="*/ 19 w 24"/>
                <a:gd name="T7" fmla="*/ 10 h 10"/>
                <a:gd name="T8" fmla="*/ 24 w 24"/>
                <a:gd name="T9" fmla="*/ 5 h 10"/>
                <a:gd name="T10" fmla="*/ 19 w 24"/>
                <a:gd name="T11" fmla="*/ 0 h 10"/>
                <a:gd name="T12" fmla="*/ 6 w 2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0"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10"/>
                    <a:pt x="24" y="8"/>
                    <a:pt x="24" y="5"/>
                  </a:cubicBezTo>
                  <a:cubicBezTo>
                    <a:pt x="24" y="2"/>
                    <a:pt x="22" y="0"/>
                    <a:pt x="19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3" name="PA_淘宝店chenying0907 23"/>
          <p:cNvGrpSpPr/>
          <p:nvPr>
            <p:custDataLst>
              <p:tags r:id="rId2"/>
            </p:custDataLst>
          </p:nvPr>
        </p:nvGrpSpPr>
        <p:grpSpPr bwMode="auto">
          <a:xfrm>
            <a:off x="6661151" y="1734430"/>
            <a:ext cx="442913" cy="443049"/>
            <a:chOff x="0" y="0"/>
            <a:chExt cx="279" cy="279"/>
          </a:xfrm>
        </p:grpSpPr>
        <p:sp>
          <p:nvSpPr>
            <p:cNvPr id="35864" name="淘宝店chenying0907 24"/>
            <p:cNvSpPr>
              <a:spLocks noEditPoints="1"/>
            </p:cNvSpPr>
            <p:nvPr/>
          </p:nvSpPr>
          <p:spPr bwMode="auto">
            <a:xfrm>
              <a:off x="0" y="0"/>
              <a:ext cx="279" cy="279"/>
            </a:xfrm>
            <a:custGeom>
              <a:avLst/>
              <a:gdLst>
                <a:gd name="T0" fmla="*/ 114 w 118"/>
                <a:gd name="T1" fmla="*/ 46 h 118"/>
                <a:gd name="T2" fmla="*/ 103 w 118"/>
                <a:gd name="T3" fmla="*/ 38 h 118"/>
                <a:gd name="T4" fmla="*/ 107 w 118"/>
                <a:gd name="T5" fmla="*/ 24 h 118"/>
                <a:gd name="T6" fmla="*/ 89 w 118"/>
                <a:gd name="T7" fmla="*/ 11 h 118"/>
                <a:gd name="T8" fmla="*/ 76 w 118"/>
                <a:gd name="T9" fmla="*/ 13 h 118"/>
                <a:gd name="T10" fmla="*/ 68 w 118"/>
                <a:gd name="T11" fmla="*/ 1 h 118"/>
                <a:gd name="T12" fmla="*/ 46 w 118"/>
                <a:gd name="T13" fmla="*/ 4 h 118"/>
                <a:gd name="T14" fmla="*/ 39 w 118"/>
                <a:gd name="T15" fmla="*/ 15 h 118"/>
                <a:gd name="T16" fmla="*/ 24 w 118"/>
                <a:gd name="T17" fmla="*/ 11 h 118"/>
                <a:gd name="T18" fmla="*/ 11 w 118"/>
                <a:gd name="T19" fmla="*/ 29 h 118"/>
                <a:gd name="T20" fmla="*/ 14 w 118"/>
                <a:gd name="T21" fmla="*/ 43 h 118"/>
                <a:gd name="T22" fmla="*/ 1 w 118"/>
                <a:gd name="T23" fmla="*/ 50 h 118"/>
                <a:gd name="T24" fmla="*/ 1 w 118"/>
                <a:gd name="T25" fmla="*/ 68 h 118"/>
                <a:gd name="T26" fmla="*/ 14 w 118"/>
                <a:gd name="T27" fmla="*/ 75 h 118"/>
                <a:gd name="T28" fmla="*/ 11 w 118"/>
                <a:gd name="T29" fmla="*/ 89 h 118"/>
                <a:gd name="T30" fmla="*/ 24 w 118"/>
                <a:gd name="T31" fmla="*/ 106 h 118"/>
                <a:gd name="T32" fmla="*/ 39 w 118"/>
                <a:gd name="T33" fmla="*/ 103 h 118"/>
                <a:gd name="T34" fmla="*/ 46 w 118"/>
                <a:gd name="T35" fmla="*/ 114 h 118"/>
                <a:gd name="T36" fmla="*/ 59 w 118"/>
                <a:gd name="T37" fmla="*/ 118 h 118"/>
                <a:gd name="T38" fmla="*/ 72 w 118"/>
                <a:gd name="T39" fmla="*/ 114 h 118"/>
                <a:gd name="T40" fmla="*/ 80 w 118"/>
                <a:gd name="T41" fmla="*/ 103 h 118"/>
                <a:gd name="T42" fmla="*/ 94 w 118"/>
                <a:gd name="T43" fmla="*/ 106 h 118"/>
                <a:gd name="T44" fmla="*/ 107 w 118"/>
                <a:gd name="T45" fmla="*/ 89 h 118"/>
                <a:gd name="T46" fmla="*/ 105 w 118"/>
                <a:gd name="T47" fmla="*/ 75 h 118"/>
                <a:gd name="T48" fmla="*/ 118 w 118"/>
                <a:gd name="T49" fmla="*/ 68 h 118"/>
                <a:gd name="T50" fmla="*/ 118 w 118"/>
                <a:gd name="T51" fmla="*/ 50 h 118"/>
                <a:gd name="T52" fmla="*/ 99 w 118"/>
                <a:gd name="T53" fmla="*/ 66 h 118"/>
                <a:gd name="T54" fmla="*/ 93 w 118"/>
                <a:gd name="T55" fmla="*/ 77 h 118"/>
                <a:gd name="T56" fmla="*/ 97 w 118"/>
                <a:gd name="T57" fmla="*/ 90 h 118"/>
                <a:gd name="T58" fmla="*/ 82 w 118"/>
                <a:gd name="T59" fmla="*/ 92 h 118"/>
                <a:gd name="T60" fmla="*/ 70 w 118"/>
                <a:gd name="T61" fmla="*/ 96 h 118"/>
                <a:gd name="T62" fmla="*/ 64 w 118"/>
                <a:gd name="T63" fmla="*/ 107 h 118"/>
                <a:gd name="T64" fmla="*/ 52 w 118"/>
                <a:gd name="T65" fmla="*/ 99 h 118"/>
                <a:gd name="T66" fmla="*/ 41 w 118"/>
                <a:gd name="T67" fmla="*/ 93 h 118"/>
                <a:gd name="T68" fmla="*/ 28 w 118"/>
                <a:gd name="T69" fmla="*/ 96 h 118"/>
                <a:gd name="T70" fmla="*/ 26 w 118"/>
                <a:gd name="T71" fmla="*/ 82 h 118"/>
                <a:gd name="T72" fmla="*/ 23 w 118"/>
                <a:gd name="T73" fmla="*/ 70 h 118"/>
                <a:gd name="T74" fmla="*/ 11 w 118"/>
                <a:gd name="T75" fmla="*/ 63 h 118"/>
                <a:gd name="T76" fmla="*/ 11 w 118"/>
                <a:gd name="T77" fmla="*/ 54 h 118"/>
                <a:gd name="T78" fmla="*/ 23 w 118"/>
                <a:gd name="T79" fmla="*/ 48 h 118"/>
                <a:gd name="T80" fmla="*/ 26 w 118"/>
                <a:gd name="T81" fmla="*/ 36 h 118"/>
                <a:gd name="T82" fmla="*/ 28 w 118"/>
                <a:gd name="T83" fmla="*/ 21 h 118"/>
                <a:gd name="T84" fmla="*/ 41 w 118"/>
                <a:gd name="T85" fmla="*/ 25 h 118"/>
                <a:gd name="T86" fmla="*/ 52 w 118"/>
                <a:gd name="T87" fmla="*/ 19 h 118"/>
                <a:gd name="T88" fmla="*/ 64 w 118"/>
                <a:gd name="T89" fmla="*/ 10 h 118"/>
                <a:gd name="T90" fmla="*/ 70 w 118"/>
                <a:gd name="T91" fmla="*/ 22 h 118"/>
                <a:gd name="T92" fmla="*/ 82 w 118"/>
                <a:gd name="T93" fmla="*/ 25 h 118"/>
                <a:gd name="T94" fmla="*/ 97 w 118"/>
                <a:gd name="T95" fmla="*/ 28 h 118"/>
                <a:gd name="T96" fmla="*/ 93 w 118"/>
                <a:gd name="T97" fmla="*/ 41 h 118"/>
                <a:gd name="T98" fmla="*/ 99 w 118"/>
                <a:gd name="T99" fmla="*/ 51 h 118"/>
                <a:gd name="T100" fmla="*/ 108 w 118"/>
                <a:gd name="T101" fmla="*/ 5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8" h="118">
                  <a:moveTo>
                    <a:pt x="118" y="50"/>
                  </a:moveTo>
                  <a:cubicBezTo>
                    <a:pt x="117" y="48"/>
                    <a:pt x="116" y="46"/>
                    <a:pt x="114" y="46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4" y="41"/>
                    <a:pt x="104" y="39"/>
                    <a:pt x="103" y="38"/>
                  </a:cubicBezTo>
                  <a:cubicBezTo>
                    <a:pt x="107" y="29"/>
                    <a:pt x="107" y="29"/>
                    <a:pt x="107" y="29"/>
                  </a:cubicBezTo>
                  <a:cubicBezTo>
                    <a:pt x="108" y="27"/>
                    <a:pt x="108" y="25"/>
                    <a:pt x="107" y="24"/>
                  </a:cubicBezTo>
                  <a:cubicBezTo>
                    <a:pt x="103" y="19"/>
                    <a:pt x="99" y="15"/>
                    <a:pt x="94" y="11"/>
                  </a:cubicBezTo>
                  <a:cubicBezTo>
                    <a:pt x="93" y="10"/>
                    <a:pt x="91" y="10"/>
                    <a:pt x="89" y="11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79" y="14"/>
                    <a:pt x="77" y="14"/>
                    <a:pt x="76" y="13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2"/>
                    <a:pt x="70" y="1"/>
                    <a:pt x="68" y="1"/>
                  </a:cubicBezTo>
                  <a:cubicBezTo>
                    <a:pt x="62" y="0"/>
                    <a:pt x="57" y="0"/>
                    <a:pt x="50" y="1"/>
                  </a:cubicBezTo>
                  <a:cubicBezTo>
                    <a:pt x="49" y="1"/>
                    <a:pt x="47" y="2"/>
                    <a:pt x="46" y="4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2" y="14"/>
                    <a:pt x="40" y="14"/>
                    <a:pt x="39" y="15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8" y="10"/>
                    <a:pt x="26" y="10"/>
                    <a:pt x="24" y="11"/>
                  </a:cubicBezTo>
                  <a:cubicBezTo>
                    <a:pt x="20" y="15"/>
                    <a:pt x="15" y="19"/>
                    <a:pt x="12" y="24"/>
                  </a:cubicBezTo>
                  <a:cubicBezTo>
                    <a:pt x="11" y="25"/>
                    <a:pt x="11" y="27"/>
                    <a:pt x="11" y="2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5" y="39"/>
                    <a:pt x="14" y="41"/>
                    <a:pt x="14" y="43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3" y="46"/>
                    <a:pt x="1" y="48"/>
                    <a:pt x="1" y="50"/>
                  </a:cubicBezTo>
                  <a:cubicBezTo>
                    <a:pt x="1" y="53"/>
                    <a:pt x="0" y="56"/>
                    <a:pt x="0" y="59"/>
                  </a:cubicBezTo>
                  <a:cubicBezTo>
                    <a:pt x="0" y="62"/>
                    <a:pt x="1" y="64"/>
                    <a:pt x="1" y="68"/>
                  </a:cubicBezTo>
                  <a:cubicBezTo>
                    <a:pt x="1" y="70"/>
                    <a:pt x="3" y="71"/>
                    <a:pt x="4" y="72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7"/>
                    <a:pt x="15" y="78"/>
                    <a:pt x="16" y="80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11" y="90"/>
                    <a:pt x="11" y="92"/>
                    <a:pt x="12" y="94"/>
                  </a:cubicBezTo>
                  <a:cubicBezTo>
                    <a:pt x="15" y="99"/>
                    <a:pt x="20" y="103"/>
                    <a:pt x="24" y="106"/>
                  </a:cubicBezTo>
                  <a:cubicBezTo>
                    <a:pt x="26" y="107"/>
                    <a:pt x="28" y="108"/>
                    <a:pt x="30" y="107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40" y="103"/>
                    <a:pt x="42" y="104"/>
                    <a:pt x="43" y="10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7" y="116"/>
                    <a:pt x="49" y="117"/>
                    <a:pt x="50" y="117"/>
                  </a:cubicBezTo>
                  <a:cubicBezTo>
                    <a:pt x="54" y="118"/>
                    <a:pt x="57" y="118"/>
                    <a:pt x="59" y="118"/>
                  </a:cubicBezTo>
                  <a:cubicBezTo>
                    <a:pt x="62" y="118"/>
                    <a:pt x="65" y="118"/>
                    <a:pt x="68" y="117"/>
                  </a:cubicBezTo>
                  <a:cubicBezTo>
                    <a:pt x="70" y="117"/>
                    <a:pt x="72" y="116"/>
                    <a:pt x="72" y="114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77" y="104"/>
                    <a:pt x="79" y="103"/>
                    <a:pt x="80" y="103"/>
                  </a:cubicBezTo>
                  <a:cubicBezTo>
                    <a:pt x="89" y="107"/>
                    <a:pt x="89" y="107"/>
                    <a:pt x="89" y="107"/>
                  </a:cubicBezTo>
                  <a:cubicBezTo>
                    <a:pt x="91" y="108"/>
                    <a:pt x="93" y="107"/>
                    <a:pt x="94" y="106"/>
                  </a:cubicBezTo>
                  <a:cubicBezTo>
                    <a:pt x="99" y="103"/>
                    <a:pt x="103" y="99"/>
                    <a:pt x="107" y="94"/>
                  </a:cubicBezTo>
                  <a:cubicBezTo>
                    <a:pt x="108" y="92"/>
                    <a:pt x="108" y="90"/>
                    <a:pt x="107" y="8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4" y="78"/>
                    <a:pt x="104" y="77"/>
                    <a:pt x="105" y="75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6" y="71"/>
                    <a:pt x="117" y="70"/>
                    <a:pt x="118" y="68"/>
                  </a:cubicBezTo>
                  <a:cubicBezTo>
                    <a:pt x="118" y="64"/>
                    <a:pt x="118" y="62"/>
                    <a:pt x="118" y="59"/>
                  </a:cubicBezTo>
                  <a:cubicBezTo>
                    <a:pt x="118" y="56"/>
                    <a:pt x="118" y="53"/>
                    <a:pt x="118" y="50"/>
                  </a:cubicBezTo>
                  <a:close/>
                  <a:moveTo>
                    <a:pt x="108" y="63"/>
                  </a:moveTo>
                  <a:cubicBezTo>
                    <a:pt x="99" y="66"/>
                    <a:pt x="99" y="66"/>
                    <a:pt x="99" y="66"/>
                  </a:cubicBezTo>
                  <a:cubicBezTo>
                    <a:pt x="98" y="67"/>
                    <a:pt x="97" y="68"/>
                    <a:pt x="96" y="70"/>
                  </a:cubicBezTo>
                  <a:cubicBezTo>
                    <a:pt x="95" y="72"/>
                    <a:pt x="94" y="75"/>
                    <a:pt x="93" y="77"/>
                  </a:cubicBezTo>
                  <a:cubicBezTo>
                    <a:pt x="92" y="79"/>
                    <a:pt x="92" y="80"/>
                    <a:pt x="93" y="82"/>
                  </a:cubicBezTo>
                  <a:cubicBezTo>
                    <a:pt x="97" y="90"/>
                    <a:pt x="97" y="90"/>
                    <a:pt x="97" y="90"/>
                  </a:cubicBezTo>
                  <a:cubicBezTo>
                    <a:pt x="95" y="92"/>
                    <a:pt x="93" y="94"/>
                    <a:pt x="91" y="96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1" y="92"/>
                    <a:pt x="79" y="92"/>
                    <a:pt x="78" y="93"/>
                  </a:cubicBezTo>
                  <a:cubicBezTo>
                    <a:pt x="75" y="94"/>
                    <a:pt x="73" y="95"/>
                    <a:pt x="70" y="96"/>
                  </a:cubicBezTo>
                  <a:cubicBezTo>
                    <a:pt x="69" y="96"/>
                    <a:pt x="67" y="97"/>
                    <a:pt x="67" y="99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1" y="108"/>
                    <a:pt x="58" y="108"/>
                    <a:pt x="55" y="107"/>
                  </a:cubicBezTo>
                  <a:cubicBezTo>
                    <a:pt x="52" y="99"/>
                    <a:pt x="52" y="99"/>
                    <a:pt x="52" y="99"/>
                  </a:cubicBezTo>
                  <a:cubicBezTo>
                    <a:pt x="51" y="97"/>
                    <a:pt x="50" y="96"/>
                    <a:pt x="48" y="96"/>
                  </a:cubicBezTo>
                  <a:cubicBezTo>
                    <a:pt x="46" y="95"/>
                    <a:pt x="43" y="94"/>
                    <a:pt x="41" y="93"/>
                  </a:cubicBezTo>
                  <a:cubicBezTo>
                    <a:pt x="40" y="92"/>
                    <a:pt x="38" y="92"/>
                    <a:pt x="36" y="92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6" y="94"/>
                    <a:pt x="24" y="92"/>
                    <a:pt x="22" y="90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0"/>
                    <a:pt x="26" y="79"/>
                    <a:pt x="26" y="77"/>
                  </a:cubicBezTo>
                  <a:cubicBezTo>
                    <a:pt x="24" y="75"/>
                    <a:pt x="23" y="72"/>
                    <a:pt x="23" y="70"/>
                  </a:cubicBezTo>
                  <a:cubicBezTo>
                    <a:pt x="22" y="68"/>
                    <a:pt x="21" y="67"/>
                    <a:pt x="19" y="66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1" y="62"/>
                    <a:pt x="10" y="60"/>
                    <a:pt x="10" y="59"/>
                  </a:cubicBezTo>
                  <a:cubicBezTo>
                    <a:pt x="10" y="57"/>
                    <a:pt x="11" y="56"/>
                    <a:pt x="11" y="54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1" y="51"/>
                    <a:pt x="22" y="49"/>
                    <a:pt x="23" y="48"/>
                  </a:cubicBezTo>
                  <a:cubicBezTo>
                    <a:pt x="23" y="45"/>
                    <a:pt x="24" y="43"/>
                    <a:pt x="26" y="41"/>
                  </a:cubicBezTo>
                  <a:cubicBezTo>
                    <a:pt x="26" y="39"/>
                    <a:pt x="26" y="37"/>
                    <a:pt x="26" y="36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5"/>
                    <a:pt x="26" y="23"/>
                    <a:pt x="28" y="21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8" y="26"/>
                    <a:pt x="40" y="26"/>
                    <a:pt x="41" y="25"/>
                  </a:cubicBezTo>
                  <a:cubicBezTo>
                    <a:pt x="43" y="24"/>
                    <a:pt x="46" y="23"/>
                    <a:pt x="48" y="22"/>
                  </a:cubicBezTo>
                  <a:cubicBezTo>
                    <a:pt x="50" y="22"/>
                    <a:pt x="51" y="20"/>
                    <a:pt x="52" y="19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8" y="10"/>
                    <a:pt x="61" y="10"/>
                    <a:pt x="64" y="1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20"/>
                    <a:pt x="69" y="22"/>
                    <a:pt x="70" y="22"/>
                  </a:cubicBezTo>
                  <a:cubicBezTo>
                    <a:pt x="73" y="23"/>
                    <a:pt x="75" y="24"/>
                    <a:pt x="78" y="25"/>
                  </a:cubicBezTo>
                  <a:cubicBezTo>
                    <a:pt x="79" y="26"/>
                    <a:pt x="81" y="26"/>
                    <a:pt x="82" y="25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93" y="23"/>
                    <a:pt x="95" y="25"/>
                    <a:pt x="97" y="28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2" y="37"/>
                    <a:pt x="92" y="39"/>
                    <a:pt x="93" y="41"/>
                  </a:cubicBezTo>
                  <a:cubicBezTo>
                    <a:pt x="94" y="43"/>
                    <a:pt x="95" y="45"/>
                    <a:pt x="96" y="48"/>
                  </a:cubicBezTo>
                  <a:cubicBezTo>
                    <a:pt x="97" y="49"/>
                    <a:pt x="98" y="51"/>
                    <a:pt x="99" y="51"/>
                  </a:cubicBezTo>
                  <a:cubicBezTo>
                    <a:pt x="108" y="54"/>
                    <a:pt x="108" y="54"/>
                    <a:pt x="108" y="54"/>
                  </a:cubicBezTo>
                  <a:cubicBezTo>
                    <a:pt x="108" y="56"/>
                    <a:pt x="108" y="57"/>
                    <a:pt x="108" y="59"/>
                  </a:cubicBezTo>
                  <a:cubicBezTo>
                    <a:pt x="108" y="60"/>
                    <a:pt x="108" y="62"/>
                    <a:pt x="108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5" name="淘宝店chenying0907 25"/>
            <p:cNvSpPr>
              <a:spLocks noEditPoints="1"/>
            </p:cNvSpPr>
            <p:nvPr/>
          </p:nvSpPr>
          <p:spPr bwMode="auto">
            <a:xfrm>
              <a:off x="86" y="80"/>
              <a:ext cx="111" cy="111"/>
            </a:xfrm>
            <a:custGeom>
              <a:avLst/>
              <a:gdLst>
                <a:gd name="T0" fmla="*/ 23 w 47"/>
                <a:gd name="T1" fmla="*/ 0 h 47"/>
                <a:gd name="T2" fmla="*/ 0 w 47"/>
                <a:gd name="T3" fmla="*/ 24 h 47"/>
                <a:gd name="T4" fmla="*/ 23 w 47"/>
                <a:gd name="T5" fmla="*/ 47 h 47"/>
                <a:gd name="T6" fmla="*/ 47 w 47"/>
                <a:gd name="T7" fmla="*/ 24 h 47"/>
                <a:gd name="T8" fmla="*/ 23 w 47"/>
                <a:gd name="T9" fmla="*/ 0 h 47"/>
                <a:gd name="T10" fmla="*/ 23 w 47"/>
                <a:gd name="T11" fmla="*/ 37 h 47"/>
                <a:gd name="T12" fmla="*/ 10 w 47"/>
                <a:gd name="T13" fmla="*/ 24 h 47"/>
                <a:gd name="T14" fmla="*/ 23 w 47"/>
                <a:gd name="T15" fmla="*/ 10 h 47"/>
                <a:gd name="T16" fmla="*/ 37 w 47"/>
                <a:gd name="T17" fmla="*/ 24 h 47"/>
                <a:gd name="T18" fmla="*/ 23 w 47"/>
                <a:gd name="T19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23" y="37"/>
                  </a:moveTo>
                  <a:cubicBezTo>
                    <a:pt x="16" y="37"/>
                    <a:pt x="10" y="31"/>
                    <a:pt x="10" y="24"/>
                  </a:cubicBezTo>
                  <a:cubicBezTo>
                    <a:pt x="10" y="16"/>
                    <a:pt x="16" y="10"/>
                    <a:pt x="23" y="10"/>
                  </a:cubicBezTo>
                  <a:cubicBezTo>
                    <a:pt x="31" y="10"/>
                    <a:pt x="37" y="16"/>
                    <a:pt x="37" y="24"/>
                  </a:cubicBezTo>
                  <a:cubicBezTo>
                    <a:pt x="37" y="31"/>
                    <a:pt x="31" y="37"/>
                    <a:pt x="23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6" name="PA_淘宝店chenying0907 26"/>
          <p:cNvGrpSpPr/>
          <p:nvPr>
            <p:custDataLst>
              <p:tags r:id="rId3"/>
            </p:custDataLst>
          </p:nvPr>
        </p:nvGrpSpPr>
        <p:grpSpPr bwMode="auto">
          <a:xfrm>
            <a:off x="1344614" y="3092161"/>
            <a:ext cx="446087" cy="450989"/>
            <a:chOff x="0" y="0"/>
            <a:chExt cx="281" cy="284"/>
          </a:xfrm>
        </p:grpSpPr>
        <p:sp>
          <p:nvSpPr>
            <p:cNvPr id="35867" name="淘宝店chenying0907 27"/>
            <p:cNvSpPr/>
            <p:nvPr/>
          </p:nvSpPr>
          <p:spPr bwMode="auto">
            <a:xfrm>
              <a:off x="0" y="0"/>
              <a:ext cx="281" cy="206"/>
            </a:xfrm>
            <a:custGeom>
              <a:avLst/>
              <a:gdLst>
                <a:gd name="T0" fmla="*/ 91 w 119"/>
                <a:gd name="T1" fmla="*/ 32 h 87"/>
                <a:gd name="T2" fmla="*/ 86 w 119"/>
                <a:gd name="T3" fmla="*/ 32 h 87"/>
                <a:gd name="T4" fmla="*/ 86 w 119"/>
                <a:gd name="T5" fmla="*/ 30 h 87"/>
                <a:gd name="T6" fmla="*/ 56 w 119"/>
                <a:gd name="T7" fmla="*/ 0 h 87"/>
                <a:gd name="T8" fmla="*/ 27 w 119"/>
                <a:gd name="T9" fmla="*/ 25 h 87"/>
                <a:gd name="T10" fmla="*/ 19 w 119"/>
                <a:gd name="T11" fmla="*/ 26 h 87"/>
                <a:gd name="T12" fmla="*/ 19 w 119"/>
                <a:gd name="T13" fmla="*/ 26 h 87"/>
                <a:gd name="T14" fmla="*/ 7 w 119"/>
                <a:gd name="T15" fmla="*/ 43 h 87"/>
                <a:gd name="T16" fmla="*/ 9 w 119"/>
                <a:gd name="T17" fmla="*/ 52 h 87"/>
                <a:gd name="T18" fmla="*/ 0 w 119"/>
                <a:gd name="T19" fmla="*/ 68 h 87"/>
                <a:gd name="T20" fmla="*/ 19 w 119"/>
                <a:gd name="T21" fmla="*/ 87 h 87"/>
                <a:gd name="T22" fmla="*/ 39 w 119"/>
                <a:gd name="T23" fmla="*/ 87 h 87"/>
                <a:gd name="T24" fmla="*/ 44 w 119"/>
                <a:gd name="T25" fmla="*/ 81 h 87"/>
                <a:gd name="T26" fmla="*/ 39 w 119"/>
                <a:gd name="T27" fmla="*/ 76 h 87"/>
                <a:gd name="T28" fmla="*/ 19 w 119"/>
                <a:gd name="T29" fmla="*/ 76 h 87"/>
                <a:gd name="T30" fmla="*/ 10 w 119"/>
                <a:gd name="T31" fmla="*/ 68 h 87"/>
                <a:gd name="T32" fmla="*/ 18 w 119"/>
                <a:gd name="T33" fmla="*/ 59 h 87"/>
                <a:gd name="T34" fmla="*/ 22 w 119"/>
                <a:gd name="T35" fmla="*/ 55 h 87"/>
                <a:gd name="T36" fmla="*/ 20 w 119"/>
                <a:gd name="T37" fmla="*/ 50 h 87"/>
                <a:gd name="T38" fmla="*/ 17 w 119"/>
                <a:gd name="T39" fmla="*/ 43 h 87"/>
                <a:gd name="T40" fmla="*/ 22 w 119"/>
                <a:gd name="T41" fmla="*/ 35 h 87"/>
                <a:gd name="T42" fmla="*/ 22 w 119"/>
                <a:gd name="T43" fmla="*/ 35 h 87"/>
                <a:gd name="T44" fmla="*/ 30 w 119"/>
                <a:gd name="T45" fmla="*/ 36 h 87"/>
                <a:gd name="T46" fmla="*/ 35 w 119"/>
                <a:gd name="T47" fmla="*/ 36 h 87"/>
                <a:gd name="T48" fmla="*/ 37 w 119"/>
                <a:gd name="T49" fmla="*/ 31 h 87"/>
                <a:gd name="T50" fmla="*/ 37 w 119"/>
                <a:gd name="T51" fmla="*/ 30 h 87"/>
                <a:gd name="T52" fmla="*/ 37 w 119"/>
                <a:gd name="T53" fmla="*/ 30 h 87"/>
                <a:gd name="T54" fmla="*/ 56 w 119"/>
                <a:gd name="T55" fmla="*/ 11 h 87"/>
                <a:gd name="T56" fmla="*/ 75 w 119"/>
                <a:gd name="T57" fmla="*/ 30 h 87"/>
                <a:gd name="T58" fmla="*/ 73 w 119"/>
                <a:gd name="T59" fmla="*/ 40 h 87"/>
                <a:gd name="T60" fmla="*/ 74 w 119"/>
                <a:gd name="T61" fmla="*/ 46 h 87"/>
                <a:gd name="T62" fmla="*/ 80 w 119"/>
                <a:gd name="T63" fmla="*/ 46 h 87"/>
                <a:gd name="T64" fmla="*/ 91 w 119"/>
                <a:gd name="T65" fmla="*/ 42 h 87"/>
                <a:gd name="T66" fmla="*/ 108 w 119"/>
                <a:gd name="T67" fmla="*/ 59 h 87"/>
                <a:gd name="T68" fmla="*/ 91 w 119"/>
                <a:gd name="T69" fmla="*/ 76 h 87"/>
                <a:gd name="T70" fmla="*/ 80 w 119"/>
                <a:gd name="T71" fmla="*/ 76 h 87"/>
                <a:gd name="T72" fmla="*/ 75 w 119"/>
                <a:gd name="T73" fmla="*/ 81 h 87"/>
                <a:gd name="T74" fmla="*/ 80 w 119"/>
                <a:gd name="T75" fmla="*/ 87 h 87"/>
                <a:gd name="T76" fmla="*/ 91 w 119"/>
                <a:gd name="T77" fmla="*/ 87 h 87"/>
                <a:gd name="T78" fmla="*/ 119 w 119"/>
                <a:gd name="T79" fmla="*/ 59 h 87"/>
                <a:gd name="T80" fmla="*/ 91 w 119"/>
                <a:gd name="T81" fmla="*/ 3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9" h="87">
                  <a:moveTo>
                    <a:pt x="91" y="32"/>
                  </a:moveTo>
                  <a:cubicBezTo>
                    <a:pt x="89" y="32"/>
                    <a:pt x="87" y="32"/>
                    <a:pt x="86" y="32"/>
                  </a:cubicBezTo>
                  <a:cubicBezTo>
                    <a:pt x="86" y="31"/>
                    <a:pt x="86" y="31"/>
                    <a:pt x="86" y="30"/>
                  </a:cubicBezTo>
                  <a:cubicBezTo>
                    <a:pt x="86" y="13"/>
                    <a:pt x="72" y="0"/>
                    <a:pt x="56" y="0"/>
                  </a:cubicBezTo>
                  <a:cubicBezTo>
                    <a:pt x="42" y="0"/>
                    <a:pt x="30" y="11"/>
                    <a:pt x="27" y="25"/>
                  </a:cubicBezTo>
                  <a:cubicBezTo>
                    <a:pt x="24" y="24"/>
                    <a:pt x="21" y="25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1" y="29"/>
                    <a:pt x="7" y="36"/>
                    <a:pt x="7" y="43"/>
                  </a:cubicBezTo>
                  <a:cubicBezTo>
                    <a:pt x="7" y="46"/>
                    <a:pt x="7" y="49"/>
                    <a:pt x="9" y="52"/>
                  </a:cubicBezTo>
                  <a:cubicBezTo>
                    <a:pt x="3" y="55"/>
                    <a:pt x="0" y="61"/>
                    <a:pt x="0" y="68"/>
                  </a:cubicBezTo>
                  <a:cubicBezTo>
                    <a:pt x="0" y="78"/>
                    <a:pt x="8" y="87"/>
                    <a:pt x="19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41" y="87"/>
                    <a:pt x="44" y="84"/>
                    <a:pt x="44" y="81"/>
                  </a:cubicBezTo>
                  <a:cubicBezTo>
                    <a:pt x="44" y="79"/>
                    <a:pt x="41" y="76"/>
                    <a:pt x="39" y="76"/>
                  </a:cubicBezTo>
                  <a:cubicBezTo>
                    <a:pt x="19" y="76"/>
                    <a:pt x="19" y="76"/>
                    <a:pt x="19" y="76"/>
                  </a:cubicBezTo>
                  <a:cubicBezTo>
                    <a:pt x="14" y="76"/>
                    <a:pt x="10" y="72"/>
                    <a:pt x="10" y="68"/>
                  </a:cubicBezTo>
                  <a:cubicBezTo>
                    <a:pt x="10" y="63"/>
                    <a:pt x="13" y="60"/>
                    <a:pt x="18" y="59"/>
                  </a:cubicBezTo>
                  <a:cubicBezTo>
                    <a:pt x="20" y="59"/>
                    <a:pt x="21" y="57"/>
                    <a:pt x="22" y="55"/>
                  </a:cubicBezTo>
                  <a:cubicBezTo>
                    <a:pt x="22" y="53"/>
                    <a:pt x="22" y="51"/>
                    <a:pt x="20" y="50"/>
                  </a:cubicBezTo>
                  <a:cubicBezTo>
                    <a:pt x="18" y="48"/>
                    <a:pt x="17" y="46"/>
                    <a:pt x="17" y="43"/>
                  </a:cubicBezTo>
                  <a:cubicBezTo>
                    <a:pt x="17" y="40"/>
                    <a:pt x="19" y="37"/>
                    <a:pt x="22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5" y="34"/>
                    <a:pt x="27" y="35"/>
                    <a:pt x="30" y="36"/>
                  </a:cubicBezTo>
                  <a:cubicBezTo>
                    <a:pt x="31" y="37"/>
                    <a:pt x="33" y="37"/>
                    <a:pt x="35" y="36"/>
                  </a:cubicBezTo>
                  <a:cubicBezTo>
                    <a:pt x="37" y="35"/>
                    <a:pt x="37" y="33"/>
                    <a:pt x="37" y="31"/>
                  </a:cubicBezTo>
                  <a:cubicBezTo>
                    <a:pt x="37" y="31"/>
                    <a:pt x="37" y="30"/>
                    <a:pt x="37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19"/>
                    <a:pt x="46" y="11"/>
                    <a:pt x="56" y="11"/>
                  </a:cubicBezTo>
                  <a:cubicBezTo>
                    <a:pt x="67" y="11"/>
                    <a:pt x="75" y="19"/>
                    <a:pt x="75" y="30"/>
                  </a:cubicBezTo>
                  <a:cubicBezTo>
                    <a:pt x="75" y="33"/>
                    <a:pt x="74" y="36"/>
                    <a:pt x="73" y="40"/>
                  </a:cubicBezTo>
                  <a:cubicBezTo>
                    <a:pt x="71" y="42"/>
                    <a:pt x="72" y="44"/>
                    <a:pt x="74" y="46"/>
                  </a:cubicBezTo>
                  <a:cubicBezTo>
                    <a:pt x="75" y="48"/>
                    <a:pt x="78" y="48"/>
                    <a:pt x="80" y="46"/>
                  </a:cubicBezTo>
                  <a:cubicBezTo>
                    <a:pt x="82" y="44"/>
                    <a:pt x="86" y="42"/>
                    <a:pt x="91" y="42"/>
                  </a:cubicBezTo>
                  <a:cubicBezTo>
                    <a:pt x="101" y="42"/>
                    <a:pt x="108" y="50"/>
                    <a:pt x="108" y="59"/>
                  </a:cubicBezTo>
                  <a:cubicBezTo>
                    <a:pt x="108" y="69"/>
                    <a:pt x="101" y="76"/>
                    <a:pt x="9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77" y="76"/>
                    <a:pt x="75" y="79"/>
                    <a:pt x="75" y="81"/>
                  </a:cubicBezTo>
                  <a:cubicBezTo>
                    <a:pt x="75" y="84"/>
                    <a:pt x="77" y="87"/>
                    <a:pt x="80" y="87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106" y="87"/>
                    <a:pt x="119" y="74"/>
                    <a:pt x="119" y="59"/>
                  </a:cubicBezTo>
                  <a:cubicBezTo>
                    <a:pt x="119" y="44"/>
                    <a:pt x="106" y="32"/>
                    <a:pt x="91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8" name="淘宝店chenying0907 28"/>
            <p:cNvSpPr/>
            <p:nvPr/>
          </p:nvSpPr>
          <p:spPr bwMode="auto">
            <a:xfrm>
              <a:off x="85" y="116"/>
              <a:ext cx="108" cy="168"/>
            </a:xfrm>
            <a:custGeom>
              <a:avLst/>
              <a:gdLst>
                <a:gd name="T0" fmla="*/ 37 w 46"/>
                <a:gd name="T1" fmla="*/ 45 h 71"/>
                <a:gd name="T2" fmla="*/ 28 w 46"/>
                <a:gd name="T3" fmla="*/ 54 h 71"/>
                <a:gd name="T4" fmla="*/ 28 w 46"/>
                <a:gd name="T5" fmla="*/ 5 h 71"/>
                <a:gd name="T6" fmla="*/ 23 w 46"/>
                <a:gd name="T7" fmla="*/ 0 h 71"/>
                <a:gd name="T8" fmla="*/ 18 w 46"/>
                <a:gd name="T9" fmla="*/ 5 h 71"/>
                <a:gd name="T10" fmla="*/ 18 w 46"/>
                <a:gd name="T11" fmla="*/ 54 h 71"/>
                <a:gd name="T12" fmla="*/ 9 w 46"/>
                <a:gd name="T13" fmla="*/ 45 h 71"/>
                <a:gd name="T14" fmla="*/ 2 w 46"/>
                <a:gd name="T15" fmla="*/ 45 h 71"/>
                <a:gd name="T16" fmla="*/ 2 w 46"/>
                <a:gd name="T17" fmla="*/ 52 h 71"/>
                <a:gd name="T18" fmla="*/ 20 w 46"/>
                <a:gd name="T19" fmla="*/ 70 h 71"/>
                <a:gd name="T20" fmla="*/ 23 w 46"/>
                <a:gd name="T21" fmla="*/ 71 h 71"/>
                <a:gd name="T22" fmla="*/ 27 w 46"/>
                <a:gd name="T23" fmla="*/ 70 h 71"/>
                <a:gd name="T24" fmla="*/ 44 w 46"/>
                <a:gd name="T25" fmla="*/ 52 h 71"/>
                <a:gd name="T26" fmla="*/ 44 w 46"/>
                <a:gd name="T27" fmla="*/ 45 h 71"/>
                <a:gd name="T28" fmla="*/ 37 w 46"/>
                <a:gd name="T29" fmla="*/ 4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71">
                  <a:moveTo>
                    <a:pt x="37" y="45"/>
                  </a:moveTo>
                  <a:cubicBezTo>
                    <a:pt x="28" y="54"/>
                    <a:pt x="28" y="54"/>
                    <a:pt x="28" y="5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2"/>
                    <a:pt x="26" y="0"/>
                    <a:pt x="23" y="0"/>
                  </a:cubicBezTo>
                  <a:cubicBezTo>
                    <a:pt x="20" y="0"/>
                    <a:pt x="18" y="2"/>
                    <a:pt x="18" y="5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7" y="43"/>
                    <a:pt x="4" y="43"/>
                    <a:pt x="2" y="45"/>
                  </a:cubicBezTo>
                  <a:cubicBezTo>
                    <a:pt x="0" y="47"/>
                    <a:pt x="0" y="50"/>
                    <a:pt x="2" y="52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20" y="71"/>
                    <a:pt x="22" y="71"/>
                    <a:pt x="23" y="71"/>
                  </a:cubicBezTo>
                  <a:cubicBezTo>
                    <a:pt x="25" y="71"/>
                    <a:pt x="26" y="71"/>
                    <a:pt x="27" y="70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6" y="50"/>
                    <a:pt x="46" y="47"/>
                    <a:pt x="44" y="45"/>
                  </a:cubicBezTo>
                  <a:cubicBezTo>
                    <a:pt x="42" y="43"/>
                    <a:pt x="39" y="43"/>
                    <a:pt x="37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9" name="PA_淘宝店chenying0907 29"/>
          <p:cNvGrpSpPr/>
          <p:nvPr>
            <p:custDataLst>
              <p:tags r:id="rId4"/>
            </p:custDataLst>
          </p:nvPr>
        </p:nvGrpSpPr>
        <p:grpSpPr bwMode="auto">
          <a:xfrm>
            <a:off x="1362075" y="1783658"/>
            <a:ext cx="406400" cy="400173"/>
            <a:chOff x="0" y="0"/>
            <a:chExt cx="256" cy="252"/>
          </a:xfrm>
        </p:grpSpPr>
        <p:sp>
          <p:nvSpPr>
            <p:cNvPr id="35870" name="淘宝店chenying0907 30"/>
            <p:cNvSpPr>
              <a:spLocks noEditPoints="1"/>
            </p:cNvSpPr>
            <p:nvPr/>
          </p:nvSpPr>
          <p:spPr bwMode="auto">
            <a:xfrm>
              <a:off x="0" y="0"/>
              <a:ext cx="256" cy="252"/>
            </a:xfrm>
            <a:custGeom>
              <a:avLst/>
              <a:gdLst>
                <a:gd name="T0" fmla="*/ 234 w 256"/>
                <a:gd name="T1" fmla="*/ 186 h 252"/>
                <a:gd name="T2" fmla="*/ 69 w 256"/>
                <a:gd name="T3" fmla="*/ 186 h 252"/>
                <a:gd name="T4" fmla="*/ 69 w 256"/>
                <a:gd name="T5" fmla="*/ 21 h 252"/>
                <a:gd name="T6" fmla="*/ 126 w 256"/>
                <a:gd name="T7" fmla="*/ 21 h 252"/>
                <a:gd name="T8" fmla="*/ 126 w 256"/>
                <a:gd name="T9" fmla="*/ 0 h 252"/>
                <a:gd name="T10" fmla="*/ 48 w 256"/>
                <a:gd name="T11" fmla="*/ 0 h 252"/>
                <a:gd name="T12" fmla="*/ 48 w 256"/>
                <a:gd name="T13" fmla="*/ 45 h 252"/>
                <a:gd name="T14" fmla="*/ 0 w 256"/>
                <a:gd name="T15" fmla="*/ 45 h 252"/>
                <a:gd name="T16" fmla="*/ 0 w 256"/>
                <a:gd name="T17" fmla="*/ 252 h 252"/>
                <a:gd name="T18" fmla="*/ 208 w 256"/>
                <a:gd name="T19" fmla="*/ 252 h 252"/>
                <a:gd name="T20" fmla="*/ 208 w 256"/>
                <a:gd name="T21" fmla="*/ 208 h 252"/>
                <a:gd name="T22" fmla="*/ 256 w 256"/>
                <a:gd name="T23" fmla="*/ 208 h 252"/>
                <a:gd name="T24" fmla="*/ 256 w 256"/>
                <a:gd name="T25" fmla="*/ 130 h 252"/>
                <a:gd name="T26" fmla="*/ 234 w 256"/>
                <a:gd name="T27" fmla="*/ 130 h 252"/>
                <a:gd name="T28" fmla="*/ 234 w 256"/>
                <a:gd name="T29" fmla="*/ 186 h 252"/>
                <a:gd name="T30" fmla="*/ 187 w 256"/>
                <a:gd name="T31" fmla="*/ 231 h 252"/>
                <a:gd name="T32" fmla="*/ 24 w 256"/>
                <a:gd name="T33" fmla="*/ 231 h 252"/>
                <a:gd name="T34" fmla="*/ 24 w 256"/>
                <a:gd name="T35" fmla="*/ 68 h 252"/>
                <a:gd name="T36" fmla="*/ 48 w 256"/>
                <a:gd name="T37" fmla="*/ 68 h 252"/>
                <a:gd name="T38" fmla="*/ 48 w 256"/>
                <a:gd name="T39" fmla="*/ 208 h 252"/>
                <a:gd name="T40" fmla="*/ 187 w 256"/>
                <a:gd name="T41" fmla="*/ 208 h 252"/>
                <a:gd name="T42" fmla="*/ 187 w 256"/>
                <a:gd name="T43" fmla="*/ 23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6" h="252">
                  <a:moveTo>
                    <a:pt x="234" y="186"/>
                  </a:moveTo>
                  <a:lnTo>
                    <a:pt x="69" y="186"/>
                  </a:lnTo>
                  <a:lnTo>
                    <a:pt x="69" y="21"/>
                  </a:lnTo>
                  <a:lnTo>
                    <a:pt x="126" y="21"/>
                  </a:lnTo>
                  <a:lnTo>
                    <a:pt x="126" y="0"/>
                  </a:lnTo>
                  <a:lnTo>
                    <a:pt x="48" y="0"/>
                  </a:lnTo>
                  <a:lnTo>
                    <a:pt x="48" y="45"/>
                  </a:lnTo>
                  <a:lnTo>
                    <a:pt x="0" y="45"/>
                  </a:lnTo>
                  <a:lnTo>
                    <a:pt x="0" y="252"/>
                  </a:lnTo>
                  <a:lnTo>
                    <a:pt x="208" y="252"/>
                  </a:lnTo>
                  <a:lnTo>
                    <a:pt x="208" y="208"/>
                  </a:lnTo>
                  <a:lnTo>
                    <a:pt x="256" y="208"/>
                  </a:lnTo>
                  <a:lnTo>
                    <a:pt x="256" y="130"/>
                  </a:lnTo>
                  <a:lnTo>
                    <a:pt x="234" y="130"/>
                  </a:lnTo>
                  <a:lnTo>
                    <a:pt x="234" y="186"/>
                  </a:lnTo>
                  <a:close/>
                  <a:moveTo>
                    <a:pt x="187" y="231"/>
                  </a:moveTo>
                  <a:lnTo>
                    <a:pt x="24" y="231"/>
                  </a:lnTo>
                  <a:lnTo>
                    <a:pt x="24" y="68"/>
                  </a:lnTo>
                  <a:lnTo>
                    <a:pt x="48" y="68"/>
                  </a:lnTo>
                  <a:lnTo>
                    <a:pt x="48" y="208"/>
                  </a:lnTo>
                  <a:lnTo>
                    <a:pt x="187" y="208"/>
                  </a:lnTo>
                  <a:lnTo>
                    <a:pt x="187" y="2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71" name="淘宝店chenying0907 31"/>
            <p:cNvSpPr/>
            <p:nvPr/>
          </p:nvSpPr>
          <p:spPr bwMode="auto">
            <a:xfrm>
              <a:off x="145" y="0"/>
              <a:ext cx="111" cy="111"/>
            </a:xfrm>
            <a:custGeom>
              <a:avLst/>
              <a:gdLst>
                <a:gd name="T0" fmla="*/ 18 w 111"/>
                <a:gd name="T1" fmla="*/ 0 h 111"/>
                <a:gd name="T2" fmla="*/ 18 w 111"/>
                <a:gd name="T3" fmla="*/ 21 h 111"/>
                <a:gd name="T4" fmla="*/ 73 w 111"/>
                <a:gd name="T5" fmla="*/ 21 h 111"/>
                <a:gd name="T6" fmla="*/ 0 w 111"/>
                <a:gd name="T7" fmla="*/ 94 h 111"/>
                <a:gd name="T8" fmla="*/ 14 w 111"/>
                <a:gd name="T9" fmla="*/ 111 h 111"/>
                <a:gd name="T10" fmla="*/ 89 w 111"/>
                <a:gd name="T11" fmla="*/ 37 h 111"/>
                <a:gd name="T12" fmla="*/ 89 w 111"/>
                <a:gd name="T13" fmla="*/ 92 h 111"/>
                <a:gd name="T14" fmla="*/ 111 w 111"/>
                <a:gd name="T15" fmla="*/ 92 h 111"/>
                <a:gd name="T16" fmla="*/ 111 w 111"/>
                <a:gd name="T17" fmla="*/ 0 h 111"/>
                <a:gd name="T18" fmla="*/ 18 w 111"/>
                <a:gd name="T1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11">
                  <a:moveTo>
                    <a:pt x="18" y="0"/>
                  </a:moveTo>
                  <a:lnTo>
                    <a:pt x="18" y="21"/>
                  </a:lnTo>
                  <a:lnTo>
                    <a:pt x="73" y="21"/>
                  </a:lnTo>
                  <a:lnTo>
                    <a:pt x="0" y="94"/>
                  </a:lnTo>
                  <a:lnTo>
                    <a:pt x="14" y="111"/>
                  </a:lnTo>
                  <a:lnTo>
                    <a:pt x="89" y="37"/>
                  </a:lnTo>
                  <a:lnTo>
                    <a:pt x="89" y="92"/>
                  </a:lnTo>
                  <a:lnTo>
                    <a:pt x="111" y="92"/>
                  </a:lnTo>
                  <a:lnTo>
                    <a:pt x="111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5872" name="PA_淘宝店chenying0907 3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72001" y="1682026"/>
            <a:ext cx="1368425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b="1" dirty="0">
                <a:solidFill>
                  <a:schemeClr val="bg1"/>
                </a:solidFill>
              </a:rPr>
              <a:t>TOPIC HEAER ONE</a:t>
            </a:r>
            <a:endParaRPr lang="zh-CN" altLang="en-US" sz="10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800" dirty="0">
                <a:solidFill>
                  <a:schemeClr val="bg1"/>
                </a:solidFill>
              </a:rPr>
              <a:t>We have many PowerPoint </a:t>
            </a:r>
            <a:r>
              <a:rPr lang="zh-CN" altLang="en-US" sz="800" dirty="0">
                <a:solidFill>
                  <a:schemeClr val="bg1"/>
                </a:solidFill>
              </a:rPr>
              <a:t>templates</a:t>
            </a:r>
            <a:r>
              <a:rPr lang="en-US" altLang="zh-CN" sz="800" dirty="0">
                <a:solidFill>
                  <a:schemeClr val="bg1"/>
                </a:solidFill>
              </a:rPr>
              <a:t> that has bee specifically designed</a:t>
            </a:r>
            <a:r>
              <a:rPr lang="zh-CN" altLang="en-US" sz="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5873" name="PA_淘宝店chenying0907 33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55876" y="3698774"/>
            <a:ext cx="1368425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b="1">
                <a:solidFill>
                  <a:schemeClr val="bg1"/>
                </a:solidFill>
              </a:rPr>
              <a:t>TOPIC HEADER TWO</a:t>
            </a:r>
            <a:endParaRPr lang="zh-CN" altLang="en-US" sz="100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800">
                <a:solidFill>
                  <a:schemeClr val="bg1"/>
                </a:solidFill>
              </a:rPr>
              <a:t>We have many PowerPoint </a:t>
            </a:r>
            <a:r>
              <a:rPr lang="zh-CN" altLang="en-US" sz="800">
                <a:solidFill>
                  <a:schemeClr val="bg1"/>
                </a:solidFill>
              </a:rPr>
              <a:t>templates</a:t>
            </a:r>
            <a:r>
              <a:rPr lang="en-US" altLang="zh-CN" sz="800">
                <a:solidFill>
                  <a:schemeClr val="bg1"/>
                </a:solidFill>
              </a:rPr>
              <a:t> that has been specifically designed</a:t>
            </a:r>
            <a:r>
              <a:rPr lang="zh-CN" altLang="en-US" sz="80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45" name="PA_淘宝店chenying0907 44"/>
          <p:cNvGrpSpPr/>
          <p:nvPr>
            <p:custDataLst>
              <p:tags r:id="rId7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46" name="淘宝店chenying0907 37"/>
            <p:cNvSpPr/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淘宝店chenying0907 38"/>
            <p:cNvSpPr/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淘宝店chenying0907 39"/>
            <p:cNvSpPr/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9" name="PA_文本框 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35359" y="184337"/>
            <a:ext cx="86086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i="1" dirty="0"/>
              <a:t>IV.A. Data and Environment</a:t>
            </a:r>
            <a:endParaRPr lang="en-US" altLang="zh-CN" sz="20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0B348EA2-800D-4F92-8FC8-5C7916BF0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083" y="502838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6" name="矩形 7">
            <a:extLst>
              <a:ext uri="{FF2B5EF4-FFF2-40B4-BE49-F238E27FC236}">
                <a16:creationId xmlns:a16="http://schemas.microsoft.com/office/drawing/2014/main" id="{D8ECB340-0E31-4902-9A7F-DDD10EF10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502495"/>
            <a:ext cx="2057400" cy="65087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1732732C-BB5E-4C2A-BEE6-64BF1611C69B}"/>
              </a:ext>
            </a:extLst>
          </p:cNvPr>
          <p:cNvGrpSpPr/>
          <p:nvPr/>
        </p:nvGrpSpPr>
        <p:grpSpPr>
          <a:xfrm>
            <a:off x="312790" y="768026"/>
            <a:ext cx="7996844" cy="707886"/>
            <a:chOff x="5963740" y="2180924"/>
            <a:chExt cx="7996844" cy="707886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29BBBA20-BB53-4CA3-9DC1-AF970A530B1F}"/>
                </a:ext>
              </a:extLst>
            </p:cNvPr>
            <p:cNvSpPr txBox="1"/>
            <p:nvPr/>
          </p:nvSpPr>
          <p:spPr>
            <a:xfrm>
              <a:off x="6111083" y="2180924"/>
              <a:ext cx="78495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Data</a:t>
              </a:r>
              <a:r>
                <a:rPr lang="zh-CN" altLang="en-US" sz="2000" dirty="0"/>
                <a:t>：</a:t>
              </a:r>
              <a:r>
                <a:rPr lang="en-US" altLang="zh-CN" sz="2000" dirty="0"/>
                <a:t>individual-level data from 2004 on the U.S.-based employees (and</a:t>
              </a:r>
            </a:p>
            <a:p>
              <a:r>
                <a:rPr lang="en-US" altLang="zh-CN" sz="2000" dirty="0"/>
                <a:t>their dependents) at Alcoa, Inc(</a:t>
              </a:r>
              <a:r>
                <a:rPr lang="zh-CN" altLang="en-US" sz="2000" dirty="0"/>
                <a:t>美国铝业公司</a:t>
              </a:r>
              <a:r>
                <a:rPr lang="en-US" altLang="zh-CN" sz="2000" dirty="0"/>
                <a:t>).</a:t>
              </a:r>
              <a:endParaRPr lang="zh-CN" altLang="en-US" sz="2000" dirty="0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6A82D6E3-0D5C-4877-A50D-5875203D8FC3}"/>
                </a:ext>
              </a:extLst>
            </p:cNvPr>
            <p:cNvSpPr/>
            <p:nvPr/>
          </p:nvSpPr>
          <p:spPr bwMode="auto">
            <a:xfrm>
              <a:off x="5963740" y="2299668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A480ED7E-C214-44C5-A1C3-D95D7754C289}"/>
              </a:ext>
            </a:extLst>
          </p:cNvPr>
          <p:cNvGrpSpPr/>
          <p:nvPr/>
        </p:nvGrpSpPr>
        <p:grpSpPr>
          <a:xfrm>
            <a:off x="301185" y="1607715"/>
            <a:ext cx="8375271" cy="707886"/>
            <a:chOff x="5963740" y="2180924"/>
            <a:chExt cx="8375271" cy="707886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63EBD1D4-7A1D-4C7E-A886-21D61C1F9651}"/>
                </a:ext>
              </a:extLst>
            </p:cNvPr>
            <p:cNvSpPr txBox="1"/>
            <p:nvPr/>
          </p:nvSpPr>
          <p:spPr>
            <a:xfrm>
              <a:off x="6111083" y="2180924"/>
              <a:ext cx="82279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Purpose of the application: theoretical framework can be mapped into empirical welfare estimates.</a:t>
              </a:r>
              <a:endParaRPr lang="zh-CN" altLang="en-US" sz="2000" dirty="0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860E5645-9239-4361-92A8-2EE373EB2A7A}"/>
                </a:ext>
              </a:extLst>
            </p:cNvPr>
            <p:cNvSpPr/>
            <p:nvPr/>
          </p:nvSpPr>
          <p:spPr bwMode="auto">
            <a:xfrm>
              <a:off x="5963740" y="2299668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8C421981-AB4B-49F9-9032-BE2E91487CF1}"/>
              </a:ext>
            </a:extLst>
          </p:cNvPr>
          <p:cNvGrpSpPr/>
          <p:nvPr/>
        </p:nvGrpSpPr>
        <p:grpSpPr>
          <a:xfrm>
            <a:off x="301185" y="2326113"/>
            <a:ext cx="8663303" cy="2431435"/>
            <a:chOff x="5963740" y="2180924"/>
            <a:chExt cx="8459157" cy="2431435"/>
          </a:xfrm>
        </p:grpSpPr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07656B84-421E-4587-B2DD-E8540ABE3FB8}"/>
                </a:ext>
              </a:extLst>
            </p:cNvPr>
            <p:cNvSpPr txBox="1"/>
            <p:nvPr/>
          </p:nvSpPr>
          <p:spPr>
            <a:xfrm>
              <a:off x="6111083" y="2180924"/>
              <a:ext cx="8311814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Description :2004—— Alcoa</a:t>
              </a:r>
            </a:p>
            <a:p>
              <a:r>
                <a:rPr lang="en-US" altLang="zh-CN" sz="2000" dirty="0"/>
                <a:t>                       Approximately 45,000 active employees in the United States</a:t>
              </a:r>
            </a:p>
            <a:p>
              <a:r>
                <a:rPr lang="en-US" altLang="zh-CN" sz="2000" dirty="0"/>
                <a:t>                       300 different job sites in 39 different states.</a:t>
              </a:r>
            </a:p>
            <a:p>
              <a:r>
                <a:rPr lang="en-US" altLang="zh-CN" sz="2000" dirty="0"/>
                <a:t>                       A </a:t>
              </a:r>
              <a:r>
                <a:rPr lang="en-US" altLang="zh-CN" sz="2000" dirty="0" err="1"/>
                <a:t>a</a:t>
              </a:r>
              <a:r>
                <a:rPr lang="en-US" altLang="zh-CN" sz="2000" dirty="0"/>
                <a:t> new set of health insurance options</a:t>
              </a:r>
            </a:p>
            <a:p>
              <a:r>
                <a:rPr lang="zh-CN" altLang="en-US" sz="2000" dirty="0"/>
                <a:t> </a:t>
              </a:r>
              <a:r>
                <a:rPr lang="en-US" altLang="zh-CN" sz="2000" dirty="0"/>
                <a:t>For </a:t>
              </a:r>
              <a:r>
                <a:rPr lang="en-US" altLang="zh-CN" sz="2000" dirty="0">
                  <a:solidFill>
                    <a:schemeClr val="accent3">
                      <a:lumMod val="75000"/>
                    </a:schemeClr>
                  </a:solidFill>
                </a:rPr>
                <a:t>all its salaried employees </a:t>
              </a:r>
              <a:r>
                <a:rPr lang="en-US" altLang="zh-CN" sz="2000" dirty="0"/>
                <a:t>and about </a:t>
              </a:r>
              <a:r>
                <a:rPr lang="en-US" altLang="zh-CN" sz="2000" dirty="0">
                  <a:solidFill>
                    <a:schemeClr val="accent3">
                      <a:lumMod val="75000"/>
                    </a:schemeClr>
                  </a:solidFill>
                </a:rPr>
                <a:t>one-half of its hourly employees</a:t>
              </a:r>
              <a:r>
                <a:rPr lang="en-US" altLang="zh-CN" sz="2000" dirty="0"/>
                <a:t>.</a:t>
              </a:r>
            </a:p>
            <a:p>
              <a:r>
                <a:rPr lang="en-US" altLang="zh-CN" sz="1600" dirty="0"/>
                <a:t>                            </a:t>
              </a:r>
              <a:r>
                <a:rPr lang="en-US" altLang="zh-CN" sz="2000" dirty="0"/>
                <a:t>Over the subsequent several years——Contracts variation</a:t>
              </a:r>
            </a:p>
            <a:p>
              <a:r>
                <a:rPr lang="en-US" altLang="zh-CN" sz="1600" dirty="0"/>
                <a:t>(most of the remaining hourly employees were transitioned to </a:t>
              </a:r>
              <a:r>
                <a:rPr lang="en-US" altLang="zh-CN" sz="1600" dirty="0">
                  <a:solidFill>
                    <a:schemeClr val="accent3">
                      <a:lumMod val="75000"/>
                    </a:schemeClr>
                  </a:solidFill>
                </a:rPr>
                <a:t>the new health insurance options </a:t>
              </a:r>
              <a:r>
                <a:rPr lang="en-US" altLang="zh-CN" sz="1600" dirty="0"/>
                <a:t>as their union contracts expired. )</a:t>
              </a:r>
              <a:endParaRPr lang="zh-CN" altLang="en-US" sz="1600" dirty="0"/>
            </a:p>
          </p:txBody>
        </p: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4443CBDB-1DB8-4B48-AD54-4685ADB89A38}"/>
                </a:ext>
              </a:extLst>
            </p:cNvPr>
            <p:cNvSpPr/>
            <p:nvPr/>
          </p:nvSpPr>
          <p:spPr bwMode="auto">
            <a:xfrm>
              <a:off x="5963740" y="2299668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6854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0">
        <p:wipe/>
      </p:transition>
    </mc:Choice>
    <mc:Fallback>
      <p:transition spd="slow">
        <p:wip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57" name="PA_淘宝店chenying0907 17"/>
          <p:cNvGrpSpPr/>
          <p:nvPr>
            <p:custDataLst>
              <p:tags r:id="rId1"/>
            </p:custDataLst>
          </p:nvPr>
        </p:nvGrpSpPr>
        <p:grpSpPr bwMode="auto">
          <a:xfrm>
            <a:off x="7385050" y="3088986"/>
            <a:ext cx="357188" cy="460517"/>
            <a:chOff x="0" y="0"/>
            <a:chExt cx="225" cy="290"/>
          </a:xfrm>
        </p:grpSpPr>
        <p:sp>
          <p:nvSpPr>
            <p:cNvPr id="35858" name="淘宝店chenying0907 18"/>
            <p:cNvSpPr/>
            <p:nvPr/>
          </p:nvSpPr>
          <p:spPr bwMode="auto">
            <a:xfrm>
              <a:off x="0" y="0"/>
              <a:ext cx="225" cy="290"/>
            </a:xfrm>
            <a:custGeom>
              <a:avLst/>
              <a:gdLst>
                <a:gd name="T0" fmla="*/ 21 w 95"/>
                <a:gd name="T1" fmla="*/ 112 h 123"/>
                <a:gd name="T2" fmla="*/ 11 w 95"/>
                <a:gd name="T3" fmla="*/ 112 h 123"/>
                <a:gd name="T4" fmla="*/ 11 w 95"/>
                <a:gd name="T5" fmla="*/ 10 h 123"/>
                <a:gd name="T6" fmla="*/ 90 w 95"/>
                <a:gd name="T7" fmla="*/ 10 h 123"/>
                <a:gd name="T8" fmla="*/ 95 w 95"/>
                <a:gd name="T9" fmla="*/ 5 h 123"/>
                <a:gd name="T10" fmla="*/ 90 w 95"/>
                <a:gd name="T11" fmla="*/ 0 h 123"/>
                <a:gd name="T12" fmla="*/ 5 w 95"/>
                <a:gd name="T13" fmla="*/ 0 h 123"/>
                <a:gd name="T14" fmla="*/ 0 w 95"/>
                <a:gd name="T15" fmla="*/ 5 h 123"/>
                <a:gd name="T16" fmla="*/ 0 w 95"/>
                <a:gd name="T17" fmla="*/ 118 h 123"/>
                <a:gd name="T18" fmla="*/ 5 w 95"/>
                <a:gd name="T19" fmla="*/ 123 h 123"/>
                <a:gd name="T20" fmla="*/ 21 w 95"/>
                <a:gd name="T21" fmla="*/ 123 h 123"/>
                <a:gd name="T22" fmla="*/ 26 w 95"/>
                <a:gd name="T23" fmla="*/ 118 h 123"/>
                <a:gd name="T24" fmla="*/ 21 w 95"/>
                <a:gd name="T25" fmla="*/ 11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21" y="112"/>
                  </a:moveTo>
                  <a:cubicBezTo>
                    <a:pt x="11" y="112"/>
                    <a:pt x="11" y="112"/>
                    <a:pt x="11" y="112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3" y="10"/>
                    <a:pt x="95" y="8"/>
                    <a:pt x="95" y="5"/>
                  </a:cubicBezTo>
                  <a:cubicBezTo>
                    <a:pt x="95" y="2"/>
                    <a:pt x="93" y="0"/>
                    <a:pt x="9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1"/>
                    <a:pt x="2" y="123"/>
                    <a:pt x="5" y="123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4" y="123"/>
                    <a:pt x="26" y="121"/>
                    <a:pt x="26" y="118"/>
                  </a:cubicBezTo>
                  <a:cubicBezTo>
                    <a:pt x="26" y="115"/>
                    <a:pt x="24" y="112"/>
                    <a:pt x="21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59" name="淘宝店chenying0907 19"/>
            <p:cNvSpPr/>
            <p:nvPr/>
          </p:nvSpPr>
          <p:spPr bwMode="auto">
            <a:xfrm>
              <a:off x="142" y="170"/>
              <a:ext cx="83" cy="120"/>
            </a:xfrm>
            <a:custGeom>
              <a:avLst/>
              <a:gdLst>
                <a:gd name="T0" fmla="*/ 30 w 35"/>
                <a:gd name="T1" fmla="*/ 0 h 51"/>
                <a:gd name="T2" fmla="*/ 25 w 35"/>
                <a:gd name="T3" fmla="*/ 5 h 51"/>
                <a:gd name="T4" fmla="*/ 25 w 35"/>
                <a:gd name="T5" fmla="*/ 40 h 51"/>
                <a:gd name="T6" fmla="*/ 5 w 35"/>
                <a:gd name="T7" fmla="*/ 40 h 51"/>
                <a:gd name="T8" fmla="*/ 0 w 35"/>
                <a:gd name="T9" fmla="*/ 46 h 51"/>
                <a:gd name="T10" fmla="*/ 5 w 35"/>
                <a:gd name="T11" fmla="*/ 51 h 51"/>
                <a:gd name="T12" fmla="*/ 30 w 35"/>
                <a:gd name="T13" fmla="*/ 51 h 51"/>
                <a:gd name="T14" fmla="*/ 34 w 35"/>
                <a:gd name="T15" fmla="*/ 49 h 51"/>
                <a:gd name="T16" fmla="*/ 35 w 35"/>
                <a:gd name="T17" fmla="*/ 46 h 51"/>
                <a:gd name="T18" fmla="*/ 35 w 35"/>
                <a:gd name="T19" fmla="*/ 5 h 51"/>
                <a:gd name="T20" fmla="*/ 30 w 35"/>
                <a:gd name="T2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51">
                  <a:moveTo>
                    <a:pt x="30" y="0"/>
                  </a:moveTo>
                  <a:cubicBezTo>
                    <a:pt x="27" y="0"/>
                    <a:pt x="25" y="2"/>
                    <a:pt x="25" y="5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2" y="40"/>
                    <a:pt x="0" y="43"/>
                    <a:pt x="0" y="46"/>
                  </a:cubicBezTo>
                  <a:cubicBezTo>
                    <a:pt x="0" y="49"/>
                    <a:pt x="2" y="51"/>
                    <a:pt x="5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2" y="51"/>
                    <a:pt x="33" y="50"/>
                    <a:pt x="34" y="49"/>
                  </a:cubicBezTo>
                  <a:cubicBezTo>
                    <a:pt x="35" y="48"/>
                    <a:pt x="35" y="47"/>
                    <a:pt x="35" y="46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2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0" name="淘宝店chenying0907 20"/>
            <p:cNvSpPr>
              <a:spLocks noEditPoints="1"/>
            </p:cNvSpPr>
            <p:nvPr/>
          </p:nvSpPr>
          <p:spPr bwMode="auto">
            <a:xfrm>
              <a:off x="81" y="59"/>
              <a:ext cx="141" cy="205"/>
            </a:xfrm>
            <a:custGeom>
              <a:avLst/>
              <a:gdLst>
                <a:gd name="T0" fmla="*/ 52 w 60"/>
                <a:gd name="T1" fmla="*/ 2 h 87"/>
                <a:gd name="T2" fmla="*/ 46 w 60"/>
                <a:gd name="T3" fmla="*/ 0 h 87"/>
                <a:gd name="T4" fmla="*/ 35 w 60"/>
                <a:gd name="T5" fmla="*/ 7 h 87"/>
                <a:gd name="T6" fmla="*/ 1 w 60"/>
                <a:gd name="T7" fmla="*/ 66 h 87"/>
                <a:gd name="T8" fmla="*/ 0 w 60"/>
                <a:gd name="T9" fmla="*/ 69 h 87"/>
                <a:gd name="T10" fmla="*/ 0 w 60"/>
                <a:gd name="T11" fmla="*/ 82 h 87"/>
                <a:gd name="T12" fmla="*/ 3 w 60"/>
                <a:gd name="T13" fmla="*/ 87 h 87"/>
                <a:gd name="T14" fmla="*/ 6 w 60"/>
                <a:gd name="T15" fmla="*/ 87 h 87"/>
                <a:gd name="T16" fmla="*/ 8 w 60"/>
                <a:gd name="T17" fmla="*/ 87 h 87"/>
                <a:gd name="T18" fmla="*/ 20 w 60"/>
                <a:gd name="T19" fmla="*/ 80 h 87"/>
                <a:gd name="T20" fmla="*/ 22 w 60"/>
                <a:gd name="T21" fmla="*/ 78 h 87"/>
                <a:gd name="T22" fmla="*/ 56 w 60"/>
                <a:gd name="T23" fmla="*/ 19 h 87"/>
                <a:gd name="T24" fmla="*/ 52 w 60"/>
                <a:gd name="T25" fmla="*/ 2 h 87"/>
                <a:gd name="T26" fmla="*/ 47 w 60"/>
                <a:gd name="T27" fmla="*/ 14 h 87"/>
                <a:gd name="T28" fmla="*/ 14 w 60"/>
                <a:gd name="T29" fmla="*/ 72 h 87"/>
                <a:gd name="T30" fmla="*/ 11 w 60"/>
                <a:gd name="T31" fmla="*/ 73 h 87"/>
                <a:gd name="T32" fmla="*/ 11 w 60"/>
                <a:gd name="T33" fmla="*/ 70 h 87"/>
                <a:gd name="T34" fmla="*/ 44 w 60"/>
                <a:gd name="T35" fmla="*/ 12 h 87"/>
                <a:gd name="T36" fmla="*/ 47 w 60"/>
                <a:gd name="T37" fmla="*/ 11 h 87"/>
                <a:gd name="T38" fmla="*/ 47 w 60"/>
                <a:gd name="T39" fmla="*/ 1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87">
                  <a:moveTo>
                    <a:pt x="52" y="2"/>
                  </a:moveTo>
                  <a:cubicBezTo>
                    <a:pt x="50" y="1"/>
                    <a:pt x="48" y="0"/>
                    <a:pt x="46" y="0"/>
                  </a:cubicBezTo>
                  <a:cubicBezTo>
                    <a:pt x="41" y="0"/>
                    <a:pt x="37" y="3"/>
                    <a:pt x="35" y="7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0" y="67"/>
                    <a:pt x="0" y="68"/>
                    <a:pt x="0" y="69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4"/>
                    <a:pt x="1" y="86"/>
                    <a:pt x="3" y="87"/>
                  </a:cubicBezTo>
                  <a:cubicBezTo>
                    <a:pt x="4" y="87"/>
                    <a:pt x="5" y="87"/>
                    <a:pt x="6" y="87"/>
                  </a:cubicBezTo>
                  <a:cubicBezTo>
                    <a:pt x="7" y="87"/>
                    <a:pt x="7" y="87"/>
                    <a:pt x="8" y="87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1" y="80"/>
                    <a:pt x="22" y="79"/>
                    <a:pt x="22" y="78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60" y="13"/>
                    <a:pt x="58" y="6"/>
                    <a:pt x="52" y="2"/>
                  </a:cubicBezTo>
                  <a:close/>
                  <a:moveTo>
                    <a:pt x="47" y="14"/>
                  </a:moveTo>
                  <a:cubicBezTo>
                    <a:pt x="14" y="72"/>
                    <a:pt x="14" y="72"/>
                    <a:pt x="14" y="72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1"/>
                    <a:pt x="46" y="11"/>
                    <a:pt x="47" y="11"/>
                  </a:cubicBezTo>
                  <a:cubicBezTo>
                    <a:pt x="47" y="12"/>
                    <a:pt x="48" y="13"/>
                    <a:pt x="47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1" name="淘宝店chenying0907 21"/>
            <p:cNvSpPr/>
            <p:nvPr/>
          </p:nvSpPr>
          <p:spPr bwMode="auto">
            <a:xfrm>
              <a:off x="41" y="83"/>
              <a:ext cx="89" cy="23"/>
            </a:xfrm>
            <a:custGeom>
              <a:avLst/>
              <a:gdLst>
                <a:gd name="T0" fmla="*/ 38 w 38"/>
                <a:gd name="T1" fmla="*/ 5 h 10"/>
                <a:gd name="T2" fmla="*/ 32 w 38"/>
                <a:gd name="T3" fmla="*/ 0 h 10"/>
                <a:gd name="T4" fmla="*/ 6 w 38"/>
                <a:gd name="T5" fmla="*/ 0 h 10"/>
                <a:gd name="T6" fmla="*/ 0 w 38"/>
                <a:gd name="T7" fmla="*/ 5 h 10"/>
                <a:gd name="T8" fmla="*/ 6 w 38"/>
                <a:gd name="T9" fmla="*/ 10 h 10"/>
                <a:gd name="T10" fmla="*/ 32 w 38"/>
                <a:gd name="T11" fmla="*/ 10 h 10"/>
                <a:gd name="T12" fmla="*/ 38 w 38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0">
                  <a:moveTo>
                    <a:pt x="38" y="5"/>
                  </a:moveTo>
                  <a:cubicBezTo>
                    <a:pt x="38" y="2"/>
                    <a:pt x="35" y="0"/>
                    <a:pt x="3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5" y="10"/>
                    <a:pt x="38" y="8"/>
                    <a:pt x="38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2" name="淘宝店chenying0907 22"/>
            <p:cNvSpPr/>
            <p:nvPr/>
          </p:nvSpPr>
          <p:spPr bwMode="auto">
            <a:xfrm>
              <a:off x="41" y="132"/>
              <a:ext cx="56" cy="24"/>
            </a:xfrm>
            <a:custGeom>
              <a:avLst/>
              <a:gdLst>
                <a:gd name="T0" fmla="*/ 6 w 24"/>
                <a:gd name="T1" fmla="*/ 0 h 10"/>
                <a:gd name="T2" fmla="*/ 0 w 24"/>
                <a:gd name="T3" fmla="*/ 5 h 10"/>
                <a:gd name="T4" fmla="*/ 6 w 24"/>
                <a:gd name="T5" fmla="*/ 10 h 10"/>
                <a:gd name="T6" fmla="*/ 19 w 24"/>
                <a:gd name="T7" fmla="*/ 10 h 10"/>
                <a:gd name="T8" fmla="*/ 24 w 24"/>
                <a:gd name="T9" fmla="*/ 5 h 10"/>
                <a:gd name="T10" fmla="*/ 19 w 24"/>
                <a:gd name="T11" fmla="*/ 0 h 10"/>
                <a:gd name="T12" fmla="*/ 6 w 2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0"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10"/>
                    <a:pt x="24" y="8"/>
                    <a:pt x="24" y="5"/>
                  </a:cubicBezTo>
                  <a:cubicBezTo>
                    <a:pt x="24" y="2"/>
                    <a:pt x="22" y="0"/>
                    <a:pt x="19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3" name="PA_淘宝店chenying0907 23"/>
          <p:cNvGrpSpPr/>
          <p:nvPr>
            <p:custDataLst>
              <p:tags r:id="rId2"/>
            </p:custDataLst>
          </p:nvPr>
        </p:nvGrpSpPr>
        <p:grpSpPr bwMode="auto">
          <a:xfrm>
            <a:off x="6661151" y="1734430"/>
            <a:ext cx="442913" cy="443049"/>
            <a:chOff x="0" y="0"/>
            <a:chExt cx="279" cy="279"/>
          </a:xfrm>
        </p:grpSpPr>
        <p:sp>
          <p:nvSpPr>
            <p:cNvPr id="35864" name="淘宝店chenying0907 24"/>
            <p:cNvSpPr>
              <a:spLocks noEditPoints="1"/>
            </p:cNvSpPr>
            <p:nvPr/>
          </p:nvSpPr>
          <p:spPr bwMode="auto">
            <a:xfrm>
              <a:off x="0" y="0"/>
              <a:ext cx="279" cy="279"/>
            </a:xfrm>
            <a:custGeom>
              <a:avLst/>
              <a:gdLst>
                <a:gd name="T0" fmla="*/ 114 w 118"/>
                <a:gd name="T1" fmla="*/ 46 h 118"/>
                <a:gd name="T2" fmla="*/ 103 w 118"/>
                <a:gd name="T3" fmla="*/ 38 h 118"/>
                <a:gd name="T4" fmla="*/ 107 w 118"/>
                <a:gd name="T5" fmla="*/ 24 h 118"/>
                <a:gd name="T6" fmla="*/ 89 w 118"/>
                <a:gd name="T7" fmla="*/ 11 h 118"/>
                <a:gd name="T8" fmla="*/ 76 w 118"/>
                <a:gd name="T9" fmla="*/ 13 h 118"/>
                <a:gd name="T10" fmla="*/ 68 w 118"/>
                <a:gd name="T11" fmla="*/ 1 h 118"/>
                <a:gd name="T12" fmla="*/ 46 w 118"/>
                <a:gd name="T13" fmla="*/ 4 h 118"/>
                <a:gd name="T14" fmla="*/ 39 w 118"/>
                <a:gd name="T15" fmla="*/ 15 h 118"/>
                <a:gd name="T16" fmla="*/ 24 w 118"/>
                <a:gd name="T17" fmla="*/ 11 h 118"/>
                <a:gd name="T18" fmla="*/ 11 w 118"/>
                <a:gd name="T19" fmla="*/ 29 h 118"/>
                <a:gd name="T20" fmla="*/ 14 w 118"/>
                <a:gd name="T21" fmla="*/ 43 h 118"/>
                <a:gd name="T22" fmla="*/ 1 w 118"/>
                <a:gd name="T23" fmla="*/ 50 h 118"/>
                <a:gd name="T24" fmla="*/ 1 w 118"/>
                <a:gd name="T25" fmla="*/ 68 h 118"/>
                <a:gd name="T26" fmla="*/ 14 w 118"/>
                <a:gd name="T27" fmla="*/ 75 h 118"/>
                <a:gd name="T28" fmla="*/ 11 w 118"/>
                <a:gd name="T29" fmla="*/ 89 h 118"/>
                <a:gd name="T30" fmla="*/ 24 w 118"/>
                <a:gd name="T31" fmla="*/ 106 h 118"/>
                <a:gd name="T32" fmla="*/ 39 w 118"/>
                <a:gd name="T33" fmla="*/ 103 h 118"/>
                <a:gd name="T34" fmla="*/ 46 w 118"/>
                <a:gd name="T35" fmla="*/ 114 h 118"/>
                <a:gd name="T36" fmla="*/ 59 w 118"/>
                <a:gd name="T37" fmla="*/ 118 h 118"/>
                <a:gd name="T38" fmla="*/ 72 w 118"/>
                <a:gd name="T39" fmla="*/ 114 h 118"/>
                <a:gd name="T40" fmla="*/ 80 w 118"/>
                <a:gd name="T41" fmla="*/ 103 h 118"/>
                <a:gd name="T42" fmla="*/ 94 w 118"/>
                <a:gd name="T43" fmla="*/ 106 h 118"/>
                <a:gd name="T44" fmla="*/ 107 w 118"/>
                <a:gd name="T45" fmla="*/ 89 h 118"/>
                <a:gd name="T46" fmla="*/ 105 w 118"/>
                <a:gd name="T47" fmla="*/ 75 h 118"/>
                <a:gd name="T48" fmla="*/ 118 w 118"/>
                <a:gd name="T49" fmla="*/ 68 h 118"/>
                <a:gd name="T50" fmla="*/ 118 w 118"/>
                <a:gd name="T51" fmla="*/ 50 h 118"/>
                <a:gd name="T52" fmla="*/ 99 w 118"/>
                <a:gd name="T53" fmla="*/ 66 h 118"/>
                <a:gd name="T54" fmla="*/ 93 w 118"/>
                <a:gd name="T55" fmla="*/ 77 h 118"/>
                <a:gd name="T56" fmla="*/ 97 w 118"/>
                <a:gd name="T57" fmla="*/ 90 h 118"/>
                <a:gd name="T58" fmla="*/ 82 w 118"/>
                <a:gd name="T59" fmla="*/ 92 h 118"/>
                <a:gd name="T60" fmla="*/ 70 w 118"/>
                <a:gd name="T61" fmla="*/ 96 h 118"/>
                <a:gd name="T62" fmla="*/ 64 w 118"/>
                <a:gd name="T63" fmla="*/ 107 h 118"/>
                <a:gd name="T64" fmla="*/ 52 w 118"/>
                <a:gd name="T65" fmla="*/ 99 h 118"/>
                <a:gd name="T66" fmla="*/ 41 w 118"/>
                <a:gd name="T67" fmla="*/ 93 h 118"/>
                <a:gd name="T68" fmla="*/ 28 w 118"/>
                <a:gd name="T69" fmla="*/ 96 h 118"/>
                <a:gd name="T70" fmla="*/ 26 w 118"/>
                <a:gd name="T71" fmla="*/ 82 h 118"/>
                <a:gd name="T72" fmla="*/ 23 w 118"/>
                <a:gd name="T73" fmla="*/ 70 h 118"/>
                <a:gd name="T74" fmla="*/ 11 w 118"/>
                <a:gd name="T75" fmla="*/ 63 h 118"/>
                <a:gd name="T76" fmla="*/ 11 w 118"/>
                <a:gd name="T77" fmla="*/ 54 h 118"/>
                <a:gd name="T78" fmla="*/ 23 w 118"/>
                <a:gd name="T79" fmla="*/ 48 h 118"/>
                <a:gd name="T80" fmla="*/ 26 w 118"/>
                <a:gd name="T81" fmla="*/ 36 h 118"/>
                <a:gd name="T82" fmla="*/ 28 w 118"/>
                <a:gd name="T83" fmla="*/ 21 h 118"/>
                <a:gd name="T84" fmla="*/ 41 w 118"/>
                <a:gd name="T85" fmla="*/ 25 h 118"/>
                <a:gd name="T86" fmla="*/ 52 w 118"/>
                <a:gd name="T87" fmla="*/ 19 h 118"/>
                <a:gd name="T88" fmla="*/ 64 w 118"/>
                <a:gd name="T89" fmla="*/ 10 h 118"/>
                <a:gd name="T90" fmla="*/ 70 w 118"/>
                <a:gd name="T91" fmla="*/ 22 h 118"/>
                <a:gd name="T92" fmla="*/ 82 w 118"/>
                <a:gd name="T93" fmla="*/ 25 h 118"/>
                <a:gd name="T94" fmla="*/ 97 w 118"/>
                <a:gd name="T95" fmla="*/ 28 h 118"/>
                <a:gd name="T96" fmla="*/ 93 w 118"/>
                <a:gd name="T97" fmla="*/ 41 h 118"/>
                <a:gd name="T98" fmla="*/ 99 w 118"/>
                <a:gd name="T99" fmla="*/ 51 h 118"/>
                <a:gd name="T100" fmla="*/ 108 w 118"/>
                <a:gd name="T101" fmla="*/ 5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8" h="118">
                  <a:moveTo>
                    <a:pt x="118" y="50"/>
                  </a:moveTo>
                  <a:cubicBezTo>
                    <a:pt x="117" y="48"/>
                    <a:pt x="116" y="46"/>
                    <a:pt x="114" y="46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4" y="41"/>
                    <a:pt x="104" y="39"/>
                    <a:pt x="103" y="38"/>
                  </a:cubicBezTo>
                  <a:cubicBezTo>
                    <a:pt x="107" y="29"/>
                    <a:pt x="107" y="29"/>
                    <a:pt x="107" y="29"/>
                  </a:cubicBezTo>
                  <a:cubicBezTo>
                    <a:pt x="108" y="27"/>
                    <a:pt x="108" y="25"/>
                    <a:pt x="107" y="24"/>
                  </a:cubicBezTo>
                  <a:cubicBezTo>
                    <a:pt x="103" y="19"/>
                    <a:pt x="99" y="15"/>
                    <a:pt x="94" y="11"/>
                  </a:cubicBezTo>
                  <a:cubicBezTo>
                    <a:pt x="93" y="10"/>
                    <a:pt x="91" y="10"/>
                    <a:pt x="89" y="11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79" y="14"/>
                    <a:pt x="77" y="14"/>
                    <a:pt x="76" y="13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2"/>
                    <a:pt x="70" y="1"/>
                    <a:pt x="68" y="1"/>
                  </a:cubicBezTo>
                  <a:cubicBezTo>
                    <a:pt x="62" y="0"/>
                    <a:pt x="57" y="0"/>
                    <a:pt x="50" y="1"/>
                  </a:cubicBezTo>
                  <a:cubicBezTo>
                    <a:pt x="49" y="1"/>
                    <a:pt x="47" y="2"/>
                    <a:pt x="46" y="4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2" y="14"/>
                    <a:pt x="40" y="14"/>
                    <a:pt x="39" y="15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8" y="10"/>
                    <a:pt x="26" y="10"/>
                    <a:pt x="24" y="11"/>
                  </a:cubicBezTo>
                  <a:cubicBezTo>
                    <a:pt x="20" y="15"/>
                    <a:pt x="15" y="19"/>
                    <a:pt x="12" y="24"/>
                  </a:cubicBezTo>
                  <a:cubicBezTo>
                    <a:pt x="11" y="25"/>
                    <a:pt x="11" y="27"/>
                    <a:pt x="11" y="2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5" y="39"/>
                    <a:pt x="14" y="41"/>
                    <a:pt x="14" y="43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3" y="46"/>
                    <a:pt x="1" y="48"/>
                    <a:pt x="1" y="50"/>
                  </a:cubicBezTo>
                  <a:cubicBezTo>
                    <a:pt x="1" y="53"/>
                    <a:pt x="0" y="56"/>
                    <a:pt x="0" y="59"/>
                  </a:cubicBezTo>
                  <a:cubicBezTo>
                    <a:pt x="0" y="62"/>
                    <a:pt x="1" y="64"/>
                    <a:pt x="1" y="68"/>
                  </a:cubicBezTo>
                  <a:cubicBezTo>
                    <a:pt x="1" y="70"/>
                    <a:pt x="3" y="71"/>
                    <a:pt x="4" y="72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7"/>
                    <a:pt x="15" y="78"/>
                    <a:pt x="16" y="80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11" y="90"/>
                    <a:pt x="11" y="92"/>
                    <a:pt x="12" y="94"/>
                  </a:cubicBezTo>
                  <a:cubicBezTo>
                    <a:pt x="15" y="99"/>
                    <a:pt x="20" y="103"/>
                    <a:pt x="24" y="106"/>
                  </a:cubicBezTo>
                  <a:cubicBezTo>
                    <a:pt x="26" y="107"/>
                    <a:pt x="28" y="108"/>
                    <a:pt x="30" y="107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40" y="103"/>
                    <a:pt x="42" y="104"/>
                    <a:pt x="43" y="10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7" y="116"/>
                    <a:pt x="49" y="117"/>
                    <a:pt x="50" y="117"/>
                  </a:cubicBezTo>
                  <a:cubicBezTo>
                    <a:pt x="54" y="118"/>
                    <a:pt x="57" y="118"/>
                    <a:pt x="59" y="118"/>
                  </a:cubicBezTo>
                  <a:cubicBezTo>
                    <a:pt x="62" y="118"/>
                    <a:pt x="65" y="118"/>
                    <a:pt x="68" y="117"/>
                  </a:cubicBezTo>
                  <a:cubicBezTo>
                    <a:pt x="70" y="117"/>
                    <a:pt x="72" y="116"/>
                    <a:pt x="72" y="114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77" y="104"/>
                    <a:pt x="79" y="103"/>
                    <a:pt x="80" y="103"/>
                  </a:cubicBezTo>
                  <a:cubicBezTo>
                    <a:pt x="89" y="107"/>
                    <a:pt x="89" y="107"/>
                    <a:pt x="89" y="107"/>
                  </a:cubicBezTo>
                  <a:cubicBezTo>
                    <a:pt x="91" y="108"/>
                    <a:pt x="93" y="107"/>
                    <a:pt x="94" y="106"/>
                  </a:cubicBezTo>
                  <a:cubicBezTo>
                    <a:pt x="99" y="103"/>
                    <a:pt x="103" y="99"/>
                    <a:pt x="107" y="94"/>
                  </a:cubicBezTo>
                  <a:cubicBezTo>
                    <a:pt x="108" y="92"/>
                    <a:pt x="108" y="90"/>
                    <a:pt x="107" y="8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4" y="78"/>
                    <a:pt x="104" y="77"/>
                    <a:pt x="105" y="75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6" y="71"/>
                    <a:pt x="117" y="70"/>
                    <a:pt x="118" y="68"/>
                  </a:cubicBezTo>
                  <a:cubicBezTo>
                    <a:pt x="118" y="64"/>
                    <a:pt x="118" y="62"/>
                    <a:pt x="118" y="59"/>
                  </a:cubicBezTo>
                  <a:cubicBezTo>
                    <a:pt x="118" y="56"/>
                    <a:pt x="118" y="53"/>
                    <a:pt x="118" y="50"/>
                  </a:cubicBezTo>
                  <a:close/>
                  <a:moveTo>
                    <a:pt x="108" y="63"/>
                  </a:moveTo>
                  <a:cubicBezTo>
                    <a:pt x="99" y="66"/>
                    <a:pt x="99" y="66"/>
                    <a:pt x="99" y="66"/>
                  </a:cubicBezTo>
                  <a:cubicBezTo>
                    <a:pt x="98" y="67"/>
                    <a:pt x="97" y="68"/>
                    <a:pt x="96" y="70"/>
                  </a:cubicBezTo>
                  <a:cubicBezTo>
                    <a:pt x="95" y="72"/>
                    <a:pt x="94" y="75"/>
                    <a:pt x="93" y="77"/>
                  </a:cubicBezTo>
                  <a:cubicBezTo>
                    <a:pt x="92" y="79"/>
                    <a:pt x="92" y="80"/>
                    <a:pt x="93" y="82"/>
                  </a:cubicBezTo>
                  <a:cubicBezTo>
                    <a:pt x="97" y="90"/>
                    <a:pt x="97" y="90"/>
                    <a:pt x="97" y="90"/>
                  </a:cubicBezTo>
                  <a:cubicBezTo>
                    <a:pt x="95" y="92"/>
                    <a:pt x="93" y="94"/>
                    <a:pt x="91" y="96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1" y="92"/>
                    <a:pt x="79" y="92"/>
                    <a:pt x="78" y="93"/>
                  </a:cubicBezTo>
                  <a:cubicBezTo>
                    <a:pt x="75" y="94"/>
                    <a:pt x="73" y="95"/>
                    <a:pt x="70" y="96"/>
                  </a:cubicBezTo>
                  <a:cubicBezTo>
                    <a:pt x="69" y="96"/>
                    <a:pt x="67" y="97"/>
                    <a:pt x="67" y="99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1" y="108"/>
                    <a:pt x="58" y="108"/>
                    <a:pt x="55" y="107"/>
                  </a:cubicBezTo>
                  <a:cubicBezTo>
                    <a:pt x="52" y="99"/>
                    <a:pt x="52" y="99"/>
                    <a:pt x="52" y="99"/>
                  </a:cubicBezTo>
                  <a:cubicBezTo>
                    <a:pt x="51" y="97"/>
                    <a:pt x="50" y="96"/>
                    <a:pt x="48" y="96"/>
                  </a:cubicBezTo>
                  <a:cubicBezTo>
                    <a:pt x="46" y="95"/>
                    <a:pt x="43" y="94"/>
                    <a:pt x="41" y="93"/>
                  </a:cubicBezTo>
                  <a:cubicBezTo>
                    <a:pt x="40" y="92"/>
                    <a:pt x="38" y="92"/>
                    <a:pt x="36" y="92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6" y="94"/>
                    <a:pt x="24" y="92"/>
                    <a:pt x="22" y="90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0"/>
                    <a:pt x="26" y="79"/>
                    <a:pt x="26" y="77"/>
                  </a:cubicBezTo>
                  <a:cubicBezTo>
                    <a:pt x="24" y="75"/>
                    <a:pt x="23" y="72"/>
                    <a:pt x="23" y="70"/>
                  </a:cubicBezTo>
                  <a:cubicBezTo>
                    <a:pt x="22" y="68"/>
                    <a:pt x="21" y="67"/>
                    <a:pt x="19" y="66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1" y="62"/>
                    <a:pt x="10" y="60"/>
                    <a:pt x="10" y="59"/>
                  </a:cubicBezTo>
                  <a:cubicBezTo>
                    <a:pt x="10" y="57"/>
                    <a:pt x="11" y="56"/>
                    <a:pt x="11" y="54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1" y="51"/>
                    <a:pt x="22" y="49"/>
                    <a:pt x="23" y="48"/>
                  </a:cubicBezTo>
                  <a:cubicBezTo>
                    <a:pt x="23" y="45"/>
                    <a:pt x="24" y="43"/>
                    <a:pt x="26" y="41"/>
                  </a:cubicBezTo>
                  <a:cubicBezTo>
                    <a:pt x="26" y="39"/>
                    <a:pt x="26" y="37"/>
                    <a:pt x="26" y="36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5"/>
                    <a:pt x="26" y="23"/>
                    <a:pt x="28" y="21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8" y="26"/>
                    <a:pt x="40" y="26"/>
                    <a:pt x="41" y="25"/>
                  </a:cubicBezTo>
                  <a:cubicBezTo>
                    <a:pt x="43" y="24"/>
                    <a:pt x="46" y="23"/>
                    <a:pt x="48" y="22"/>
                  </a:cubicBezTo>
                  <a:cubicBezTo>
                    <a:pt x="50" y="22"/>
                    <a:pt x="51" y="20"/>
                    <a:pt x="52" y="19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8" y="10"/>
                    <a:pt x="61" y="10"/>
                    <a:pt x="64" y="1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20"/>
                    <a:pt x="69" y="22"/>
                    <a:pt x="70" y="22"/>
                  </a:cubicBezTo>
                  <a:cubicBezTo>
                    <a:pt x="73" y="23"/>
                    <a:pt x="75" y="24"/>
                    <a:pt x="78" y="25"/>
                  </a:cubicBezTo>
                  <a:cubicBezTo>
                    <a:pt x="79" y="26"/>
                    <a:pt x="81" y="26"/>
                    <a:pt x="82" y="25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93" y="23"/>
                    <a:pt x="95" y="25"/>
                    <a:pt x="97" y="28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2" y="37"/>
                    <a:pt x="92" y="39"/>
                    <a:pt x="93" y="41"/>
                  </a:cubicBezTo>
                  <a:cubicBezTo>
                    <a:pt x="94" y="43"/>
                    <a:pt x="95" y="45"/>
                    <a:pt x="96" y="48"/>
                  </a:cubicBezTo>
                  <a:cubicBezTo>
                    <a:pt x="97" y="49"/>
                    <a:pt x="98" y="51"/>
                    <a:pt x="99" y="51"/>
                  </a:cubicBezTo>
                  <a:cubicBezTo>
                    <a:pt x="108" y="54"/>
                    <a:pt x="108" y="54"/>
                    <a:pt x="108" y="54"/>
                  </a:cubicBezTo>
                  <a:cubicBezTo>
                    <a:pt x="108" y="56"/>
                    <a:pt x="108" y="57"/>
                    <a:pt x="108" y="59"/>
                  </a:cubicBezTo>
                  <a:cubicBezTo>
                    <a:pt x="108" y="60"/>
                    <a:pt x="108" y="62"/>
                    <a:pt x="108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5" name="淘宝店chenying0907 25"/>
            <p:cNvSpPr>
              <a:spLocks noEditPoints="1"/>
            </p:cNvSpPr>
            <p:nvPr/>
          </p:nvSpPr>
          <p:spPr bwMode="auto">
            <a:xfrm>
              <a:off x="86" y="80"/>
              <a:ext cx="111" cy="111"/>
            </a:xfrm>
            <a:custGeom>
              <a:avLst/>
              <a:gdLst>
                <a:gd name="T0" fmla="*/ 23 w 47"/>
                <a:gd name="T1" fmla="*/ 0 h 47"/>
                <a:gd name="T2" fmla="*/ 0 w 47"/>
                <a:gd name="T3" fmla="*/ 24 h 47"/>
                <a:gd name="T4" fmla="*/ 23 w 47"/>
                <a:gd name="T5" fmla="*/ 47 h 47"/>
                <a:gd name="T6" fmla="*/ 47 w 47"/>
                <a:gd name="T7" fmla="*/ 24 h 47"/>
                <a:gd name="T8" fmla="*/ 23 w 47"/>
                <a:gd name="T9" fmla="*/ 0 h 47"/>
                <a:gd name="T10" fmla="*/ 23 w 47"/>
                <a:gd name="T11" fmla="*/ 37 h 47"/>
                <a:gd name="T12" fmla="*/ 10 w 47"/>
                <a:gd name="T13" fmla="*/ 24 h 47"/>
                <a:gd name="T14" fmla="*/ 23 w 47"/>
                <a:gd name="T15" fmla="*/ 10 h 47"/>
                <a:gd name="T16" fmla="*/ 37 w 47"/>
                <a:gd name="T17" fmla="*/ 24 h 47"/>
                <a:gd name="T18" fmla="*/ 23 w 47"/>
                <a:gd name="T19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23" y="37"/>
                  </a:moveTo>
                  <a:cubicBezTo>
                    <a:pt x="16" y="37"/>
                    <a:pt x="10" y="31"/>
                    <a:pt x="10" y="24"/>
                  </a:cubicBezTo>
                  <a:cubicBezTo>
                    <a:pt x="10" y="16"/>
                    <a:pt x="16" y="10"/>
                    <a:pt x="23" y="10"/>
                  </a:cubicBezTo>
                  <a:cubicBezTo>
                    <a:pt x="31" y="10"/>
                    <a:pt x="37" y="16"/>
                    <a:pt x="37" y="24"/>
                  </a:cubicBezTo>
                  <a:cubicBezTo>
                    <a:pt x="37" y="31"/>
                    <a:pt x="31" y="37"/>
                    <a:pt x="23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6" name="PA_淘宝店chenying0907 26"/>
          <p:cNvGrpSpPr/>
          <p:nvPr>
            <p:custDataLst>
              <p:tags r:id="rId3"/>
            </p:custDataLst>
          </p:nvPr>
        </p:nvGrpSpPr>
        <p:grpSpPr bwMode="auto">
          <a:xfrm>
            <a:off x="1344614" y="3092161"/>
            <a:ext cx="446087" cy="450989"/>
            <a:chOff x="0" y="0"/>
            <a:chExt cx="281" cy="284"/>
          </a:xfrm>
        </p:grpSpPr>
        <p:sp>
          <p:nvSpPr>
            <p:cNvPr id="35867" name="淘宝店chenying0907 27"/>
            <p:cNvSpPr/>
            <p:nvPr/>
          </p:nvSpPr>
          <p:spPr bwMode="auto">
            <a:xfrm>
              <a:off x="0" y="0"/>
              <a:ext cx="281" cy="206"/>
            </a:xfrm>
            <a:custGeom>
              <a:avLst/>
              <a:gdLst>
                <a:gd name="T0" fmla="*/ 91 w 119"/>
                <a:gd name="T1" fmla="*/ 32 h 87"/>
                <a:gd name="T2" fmla="*/ 86 w 119"/>
                <a:gd name="T3" fmla="*/ 32 h 87"/>
                <a:gd name="T4" fmla="*/ 86 w 119"/>
                <a:gd name="T5" fmla="*/ 30 h 87"/>
                <a:gd name="T6" fmla="*/ 56 w 119"/>
                <a:gd name="T7" fmla="*/ 0 h 87"/>
                <a:gd name="T8" fmla="*/ 27 w 119"/>
                <a:gd name="T9" fmla="*/ 25 h 87"/>
                <a:gd name="T10" fmla="*/ 19 w 119"/>
                <a:gd name="T11" fmla="*/ 26 h 87"/>
                <a:gd name="T12" fmla="*/ 19 w 119"/>
                <a:gd name="T13" fmla="*/ 26 h 87"/>
                <a:gd name="T14" fmla="*/ 7 w 119"/>
                <a:gd name="T15" fmla="*/ 43 h 87"/>
                <a:gd name="T16" fmla="*/ 9 w 119"/>
                <a:gd name="T17" fmla="*/ 52 h 87"/>
                <a:gd name="T18" fmla="*/ 0 w 119"/>
                <a:gd name="T19" fmla="*/ 68 h 87"/>
                <a:gd name="T20" fmla="*/ 19 w 119"/>
                <a:gd name="T21" fmla="*/ 87 h 87"/>
                <a:gd name="T22" fmla="*/ 39 w 119"/>
                <a:gd name="T23" fmla="*/ 87 h 87"/>
                <a:gd name="T24" fmla="*/ 44 w 119"/>
                <a:gd name="T25" fmla="*/ 81 h 87"/>
                <a:gd name="T26" fmla="*/ 39 w 119"/>
                <a:gd name="T27" fmla="*/ 76 h 87"/>
                <a:gd name="T28" fmla="*/ 19 w 119"/>
                <a:gd name="T29" fmla="*/ 76 h 87"/>
                <a:gd name="T30" fmla="*/ 10 w 119"/>
                <a:gd name="T31" fmla="*/ 68 h 87"/>
                <a:gd name="T32" fmla="*/ 18 w 119"/>
                <a:gd name="T33" fmla="*/ 59 h 87"/>
                <a:gd name="T34" fmla="*/ 22 w 119"/>
                <a:gd name="T35" fmla="*/ 55 h 87"/>
                <a:gd name="T36" fmla="*/ 20 w 119"/>
                <a:gd name="T37" fmla="*/ 50 h 87"/>
                <a:gd name="T38" fmla="*/ 17 w 119"/>
                <a:gd name="T39" fmla="*/ 43 h 87"/>
                <a:gd name="T40" fmla="*/ 22 w 119"/>
                <a:gd name="T41" fmla="*/ 35 h 87"/>
                <a:gd name="T42" fmla="*/ 22 w 119"/>
                <a:gd name="T43" fmla="*/ 35 h 87"/>
                <a:gd name="T44" fmla="*/ 30 w 119"/>
                <a:gd name="T45" fmla="*/ 36 h 87"/>
                <a:gd name="T46" fmla="*/ 35 w 119"/>
                <a:gd name="T47" fmla="*/ 36 h 87"/>
                <a:gd name="T48" fmla="*/ 37 w 119"/>
                <a:gd name="T49" fmla="*/ 31 h 87"/>
                <a:gd name="T50" fmla="*/ 37 w 119"/>
                <a:gd name="T51" fmla="*/ 30 h 87"/>
                <a:gd name="T52" fmla="*/ 37 w 119"/>
                <a:gd name="T53" fmla="*/ 30 h 87"/>
                <a:gd name="T54" fmla="*/ 56 w 119"/>
                <a:gd name="T55" fmla="*/ 11 h 87"/>
                <a:gd name="T56" fmla="*/ 75 w 119"/>
                <a:gd name="T57" fmla="*/ 30 h 87"/>
                <a:gd name="T58" fmla="*/ 73 w 119"/>
                <a:gd name="T59" fmla="*/ 40 h 87"/>
                <a:gd name="T60" fmla="*/ 74 w 119"/>
                <a:gd name="T61" fmla="*/ 46 h 87"/>
                <a:gd name="T62" fmla="*/ 80 w 119"/>
                <a:gd name="T63" fmla="*/ 46 h 87"/>
                <a:gd name="T64" fmla="*/ 91 w 119"/>
                <a:gd name="T65" fmla="*/ 42 h 87"/>
                <a:gd name="T66" fmla="*/ 108 w 119"/>
                <a:gd name="T67" fmla="*/ 59 h 87"/>
                <a:gd name="T68" fmla="*/ 91 w 119"/>
                <a:gd name="T69" fmla="*/ 76 h 87"/>
                <a:gd name="T70" fmla="*/ 80 w 119"/>
                <a:gd name="T71" fmla="*/ 76 h 87"/>
                <a:gd name="T72" fmla="*/ 75 w 119"/>
                <a:gd name="T73" fmla="*/ 81 h 87"/>
                <a:gd name="T74" fmla="*/ 80 w 119"/>
                <a:gd name="T75" fmla="*/ 87 h 87"/>
                <a:gd name="T76" fmla="*/ 91 w 119"/>
                <a:gd name="T77" fmla="*/ 87 h 87"/>
                <a:gd name="T78" fmla="*/ 119 w 119"/>
                <a:gd name="T79" fmla="*/ 59 h 87"/>
                <a:gd name="T80" fmla="*/ 91 w 119"/>
                <a:gd name="T81" fmla="*/ 3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9" h="87">
                  <a:moveTo>
                    <a:pt x="91" y="32"/>
                  </a:moveTo>
                  <a:cubicBezTo>
                    <a:pt x="89" y="32"/>
                    <a:pt x="87" y="32"/>
                    <a:pt x="86" y="32"/>
                  </a:cubicBezTo>
                  <a:cubicBezTo>
                    <a:pt x="86" y="31"/>
                    <a:pt x="86" y="31"/>
                    <a:pt x="86" y="30"/>
                  </a:cubicBezTo>
                  <a:cubicBezTo>
                    <a:pt x="86" y="13"/>
                    <a:pt x="72" y="0"/>
                    <a:pt x="56" y="0"/>
                  </a:cubicBezTo>
                  <a:cubicBezTo>
                    <a:pt x="42" y="0"/>
                    <a:pt x="30" y="11"/>
                    <a:pt x="27" y="25"/>
                  </a:cubicBezTo>
                  <a:cubicBezTo>
                    <a:pt x="24" y="24"/>
                    <a:pt x="21" y="25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1" y="29"/>
                    <a:pt x="7" y="36"/>
                    <a:pt x="7" y="43"/>
                  </a:cubicBezTo>
                  <a:cubicBezTo>
                    <a:pt x="7" y="46"/>
                    <a:pt x="7" y="49"/>
                    <a:pt x="9" y="52"/>
                  </a:cubicBezTo>
                  <a:cubicBezTo>
                    <a:pt x="3" y="55"/>
                    <a:pt x="0" y="61"/>
                    <a:pt x="0" y="68"/>
                  </a:cubicBezTo>
                  <a:cubicBezTo>
                    <a:pt x="0" y="78"/>
                    <a:pt x="8" y="87"/>
                    <a:pt x="19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41" y="87"/>
                    <a:pt x="44" y="84"/>
                    <a:pt x="44" y="81"/>
                  </a:cubicBezTo>
                  <a:cubicBezTo>
                    <a:pt x="44" y="79"/>
                    <a:pt x="41" y="76"/>
                    <a:pt x="39" y="76"/>
                  </a:cubicBezTo>
                  <a:cubicBezTo>
                    <a:pt x="19" y="76"/>
                    <a:pt x="19" y="76"/>
                    <a:pt x="19" y="76"/>
                  </a:cubicBezTo>
                  <a:cubicBezTo>
                    <a:pt x="14" y="76"/>
                    <a:pt x="10" y="72"/>
                    <a:pt x="10" y="68"/>
                  </a:cubicBezTo>
                  <a:cubicBezTo>
                    <a:pt x="10" y="63"/>
                    <a:pt x="13" y="60"/>
                    <a:pt x="18" y="59"/>
                  </a:cubicBezTo>
                  <a:cubicBezTo>
                    <a:pt x="20" y="59"/>
                    <a:pt x="21" y="57"/>
                    <a:pt x="22" y="55"/>
                  </a:cubicBezTo>
                  <a:cubicBezTo>
                    <a:pt x="22" y="53"/>
                    <a:pt x="22" y="51"/>
                    <a:pt x="20" y="50"/>
                  </a:cubicBezTo>
                  <a:cubicBezTo>
                    <a:pt x="18" y="48"/>
                    <a:pt x="17" y="46"/>
                    <a:pt x="17" y="43"/>
                  </a:cubicBezTo>
                  <a:cubicBezTo>
                    <a:pt x="17" y="40"/>
                    <a:pt x="19" y="37"/>
                    <a:pt x="22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5" y="34"/>
                    <a:pt x="27" y="35"/>
                    <a:pt x="30" y="36"/>
                  </a:cubicBezTo>
                  <a:cubicBezTo>
                    <a:pt x="31" y="37"/>
                    <a:pt x="33" y="37"/>
                    <a:pt x="35" y="36"/>
                  </a:cubicBezTo>
                  <a:cubicBezTo>
                    <a:pt x="37" y="35"/>
                    <a:pt x="37" y="33"/>
                    <a:pt x="37" y="31"/>
                  </a:cubicBezTo>
                  <a:cubicBezTo>
                    <a:pt x="37" y="31"/>
                    <a:pt x="37" y="30"/>
                    <a:pt x="37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19"/>
                    <a:pt x="46" y="11"/>
                    <a:pt x="56" y="11"/>
                  </a:cubicBezTo>
                  <a:cubicBezTo>
                    <a:pt x="67" y="11"/>
                    <a:pt x="75" y="19"/>
                    <a:pt x="75" y="30"/>
                  </a:cubicBezTo>
                  <a:cubicBezTo>
                    <a:pt x="75" y="33"/>
                    <a:pt x="74" y="36"/>
                    <a:pt x="73" y="40"/>
                  </a:cubicBezTo>
                  <a:cubicBezTo>
                    <a:pt x="71" y="42"/>
                    <a:pt x="72" y="44"/>
                    <a:pt x="74" y="46"/>
                  </a:cubicBezTo>
                  <a:cubicBezTo>
                    <a:pt x="75" y="48"/>
                    <a:pt x="78" y="48"/>
                    <a:pt x="80" y="46"/>
                  </a:cubicBezTo>
                  <a:cubicBezTo>
                    <a:pt x="82" y="44"/>
                    <a:pt x="86" y="42"/>
                    <a:pt x="91" y="42"/>
                  </a:cubicBezTo>
                  <a:cubicBezTo>
                    <a:pt x="101" y="42"/>
                    <a:pt x="108" y="50"/>
                    <a:pt x="108" y="59"/>
                  </a:cubicBezTo>
                  <a:cubicBezTo>
                    <a:pt x="108" y="69"/>
                    <a:pt x="101" y="76"/>
                    <a:pt x="9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77" y="76"/>
                    <a:pt x="75" y="79"/>
                    <a:pt x="75" y="81"/>
                  </a:cubicBezTo>
                  <a:cubicBezTo>
                    <a:pt x="75" y="84"/>
                    <a:pt x="77" y="87"/>
                    <a:pt x="80" y="87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106" y="87"/>
                    <a:pt x="119" y="74"/>
                    <a:pt x="119" y="59"/>
                  </a:cubicBezTo>
                  <a:cubicBezTo>
                    <a:pt x="119" y="44"/>
                    <a:pt x="106" y="32"/>
                    <a:pt x="91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8" name="淘宝店chenying0907 28"/>
            <p:cNvSpPr/>
            <p:nvPr/>
          </p:nvSpPr>
          <p:spPr bwMode="auto">
            <a:xfrm>
              <a:off x="85" y="116"/>
              <a:ext cx="108" cy="168"/>
            </a:xfrm>
            <a:custGeom>
              <a:avLst/>
              <a:gdLst>
                <a:gd name="T0" fmla="*/ 37 w 46"/>
                <a:gd name="T1" fmla="*/ 45 h 71"/>
                <a:gd name="T2" fmla="*/ 28 w 46"/>
                <a:gd name="T3" fmla="*/ 54 h 71"/>
                <a:gd name="T4" fmla="*/ 28 w 46"/>
                <a:gd name="T5" fmla="*/ 5 h 71"/>
                <a:gd name="T6" fmla="*/ 23 w 46"/>
                <a:gd name="T7" fmla="*/ 0 h 71"/>
                <a:gd name="T8" fmla="*/ 18 w 46"/>
                <a:gd name="T9" fmla="*/ 5 h 71"/>
                <a:gd name="T10" fmla="*/ 18 w 46"/>
                <a:gd name="T11" fmla="*/ 54 h 71"/>
                <a:gd name="T12" fmla="*/ 9 w 46"/>
                <a:gd name="T13" fmla="*/ 45 h 71"/>
                <a:gd name="T14" fmla="*/ 2 w 46"/>
                <a:gd name="T15" fmla="*/ 45 h 71"/>
                <a:gd name="T16" fmla="*/ 2 w 46"/>
                <a:gd name="T17" fmla="*/ 52 h 71"/>
                <a:gd name="T18" fmla="*/ 20 w 46"/>
                <a:gd name="T19" fmla="*/ 70 h 71"/>
                <a:gd name="T20" fmla="*/ 23 w 46"/>
                <a:gd name="T21" fmla="*/ 71 h 71"/>
                <a:gd name="T22" fmla="*/ 27 w 46"/>
                <a:gd name="T23" fmla="*/ 70 h 71"/>
                <a:gd name="T24" fmla="*/ 44 w 46"/>
                <a:gd name="T25" fmla="*/ 52 h 71"/>
                <a:gd name="T26" fmla="*/ 44 w 46"/>
                <a:gd name="T27" fmla="*/ 45 h 71"/>
                <a:gd name="T28" fmla="*/ 37 w 46"/>
                <a:gd name="T29" fmla="*/ 4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71">
                  <a:moveTo>
                    <a:pt x="37" y="45"/>
                  </a:moveTo>
                  <a:cubicBezTo>
                    <a:pt x="28" y="54"/>
                    <a:pt x="28" y="54"/>
                    <a:pt x="28" y="5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2"/>
                    <a:pt x="26" y="0"/>
                    <a:pt x="23" y="0"/>
                  </a:cubicBezTo>
                  <a:cubicBezTo>
                    <a:pt x="20" y="0"/>
                    <a:pt x="18" y="2"/>
                    <a:pt x="18" y="5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7" y="43"/>
                    <a:pt x="4" y="43"/>
                    <a:pt x="2" y="45"/>
                  </a:cubicBezTo>
                  <a:cubicBezTo>
                    <a:pt x="0" y="47"/>
                    <a:pt x="0" y="50"/>
                    <a:pt x="2" y="52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20" y="71"/>
                    <a:pt x="22" y="71"/>
                    <a:pt x="23" y="71"/>
                  </a:cubicBezTo>
                  <a:cubicBezTo>
                    <a:pt x="25" y="71"/>
                    <a:pt x="26" y="71"/>
                    <a:pt x="27" y="70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6" y="50"/>
                    <a:pt x="46" y="47"/>
                    <a:pt x="44" y="45"/>
                  </a:cubicBezTo>
                  <a:cubicBezTo>
                    <a:pt x="42" y="43"/>
                    <a:pt x="39" y="43"/>
                    <a:pt x="37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9" name="PA_淘宝店chenying0907 29"/>
          <p:cNvGrpSpPr/>
          <p:nvPr>
            <p:custDataLst>
              <p:tags r:id="rId4"/>
            </p:custDataLst>
          </p:nvPr>
        </p:nvGrpSpPr>
        <p:grpSpPr bwMode="auto">
          <a:xfrm>
            <a:off x="1362075" y="1783658"/>
            <a:ext cx="406400" cy="400173"/>
            <a:chOff x="0" y="0"/>
            <a:chExt cx="256" cy="252"/>
          </a:xfrm>
        </p:grpSpPr>
        <p:sp>
          <p:nvSpPr>
            <p:cNvPr id="35870" name="淘宝店chenying0907 30"/>
            <p:cNvSpPr>
              <a:spLocks noEditPoints="1"/>
            </p:cNvSpPr>
            <p:nvPr/>
          </p:nvSpPr>
          <p:spPr bwMode="auto">
            <a:xfrm>
              <a:off x="0" y="0"/>
              <a:ext cx="256" cy="252"/>
            </a:xfrm>
            <a:custGeom>
              <a:avLst/>
              <a:gdLst>
                <a:gd name="T0" fmla="*/ 234 w 256"/>
                <a:gd name="T1" fmla="*/ 186 h 252"/>
                <a:gd name="T2" fmla="*/ 69 w 256"/>
                <a:gd name="T3" fmla="*/ 186 h 252"/>
                <a:gd name="T4" fmla="*/ 69 w 256"/>
                <a:gd name="T5" fmla="*/ 21 h 252"/>
                <a:gd name="T6" fmla="*/ 126 w 256"/>
                <a:gd name="T7" fmla="*/ 21 h 252"/>
                <a:gd name="T8" fmla="*/ 126 w 256"/>
                <a:gd name="T9" fmla="*/ 0 h 252"/>
                <a:gd name="T10" fmla="*/ 48 w 256"/>
                <a:gd name="T11" fmla="*/ 0 h 252"/>
                <a:gd name="T12" fmla="*/ 48 w 256"/>
                <a:gd name="T13" fmla="*/ 45 h 252"/>
                <a:gd name="T14" fmla="*/ 0 w 256"/>
                <a:gd name="T15" fmla="*/ 45 h 252"/>
                <a:gd name="T16" fmla="*/ 0 w 256"/>
                <a:gd name="T17" fmla="*/ 252 h 252"/>
                <a:gd name="T18" fmla="*/ 208 w 256"/>
                <a:gd name="T19" fmla="*/ 252 h 252"/>
                <a:gd name="T20" fmla="*/ 208 w 256"/>
                <a:gd name="T21" fmla="*/ 208 h 252"/>
                <a:gd name="T22" fmla="*/ 256 w 256"/>
                <a:gd name="T23" fmla="*/ 208 h 252"/>
                <a:gd name="T24" fmla="*/ 256 w 256"/>
                <a:gd name="T25" fmla="*/ 130 h 252"/>
                <a:gd name="T26" fmla="*/ 234 w 256"/>
                <a:gd name="T27" fmla="*/ 130 h 252"/>
                <a:gd name="T28" fmla="*/ 234 w 256"/>
                <a:gd name="T29" fmla="*/ 186 h 252"/>
                <a:gd name="T30" fmla="*/ 187 w 256"/>
                <a:gd name="T31" fmla="*/ 231 h 252"/>
                <a:gd name="T32" fmla="*/ 24 w 256"/>
                <a:gd name="T33" fmla="*/ 231 h 252"/>
                <a:gd name="T34" fmla="*/ 24 w 256"/>
                <a:gd name="T35" fmla="*/ 68 h 252"/>
                <a:gd name="T36" fmla="*/ 48 w 256"/>
                <a:gd name="T37" fmla="*/ 68 h 252"/>
                <a:gd name="T38" fmla="*/ 48 w 256"/>
                <a:gd name="T39" fmla="*/ 208 h 252"/>
                <a:gd name="T40" fmla="*/ 187 w 256"/>
                <a:gd name="T41" fmla="*/ 208 h 252"/>
                <a:gd name="T42" fmla="*/ 187 w 256"/>
                <a:gd name="T43" fmla="*/ 23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6" h="252">
                  <a:moveTo>
                    <a:pt x="234" y="186"/>
                  </a:moveTo>
                  <a:lnTo>
                    <a:pt x="69" y="186"/>
                  </a:lnTo>
                  <a:lnTo>
                    <a:pt x="69" y="21"/>
                  </a:lnTo>
                  <a:lnTo>
                    <a:pt x="126" y="21"/>
                  </a:lnTo>
                  <a:lnTo>
                    <a:pt x="126" y="0"/>
                  </a:lnTo>
                  <a:lnTo>
                    <a:pt x="48" y="0"/>
                  </a:lnTo>
                  <a:lnTo>
                    <a:pt x="48" y="45"/>
                  </a:lnTo>
                  <a:lnTo>
                    <a:pt x="0" y="45"/>
                  </a:lnTo>
                  <a:lnTo>
                    <a:pt x="0" y="252"/>
                  </a:lnTo>
                  <a:lnTo>
                    <a:pt x="208" y="252"/>
                  </a:lnTo>
                  <a:lnTo>
                    <a:pt x="208" y="208"/>
                  </a:lnTo>
                  <a:lnTo>
                    <a:pt x="256" y="208"/>
                  </a:lnTo>
                  <a:lnTo>
                    <a:pt x="256" y="130"/>
                  </a:lnTo>
                  <a:lnTo>
                    <a:pt x="234" y="130"/>
                  </a:lnTo>
                  <a:lnTo>
                    <a:pt x="234" y="186"/>
                  </a:lnTo>
                  <a:close/>
                  <a:moveTo>
                    <a:pt x="187" y="231"/>
                  </a:moveTo>
                  <a:lnTo>
                    <a:pt x="24" y="231"/>
                  </a:lnTo>
                  <a:lnTo>
                    <a:pt x="24" y="68"/>
                  </a:lnTo>
                  <a:lnTo>
                    <a:pt x="48" y="68"/>
                  </a:lnTo>
                  <a:lnTo>
                    <a:pt x="48" y="208"/>
                  </a:lnTo>
                  <a:lnTo>
                    <a:pt x="187" y="208"/>
                  </a:lnTo>
                  <a:lnTo>
                    <a:pt x="187" y="2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71" name="淘宝店chenying0907 31"/>
            <p:cNvSpPr/>
            <p:nvPr/>
          </p:nvSpPr>
          <p:spPr bwMode="auto">
            <a:xfrm>
              <a:off x="145" y="0"/>
              <a:ext cx="111" cy="111"/>
            </a:xfrm>
            <a:custGeom>
              <a:avLst/>
              <a:gdLst>
                <a:gd name="T0" fmla="*/ 18 w 111"/>
                <a:gd name="T1" fmla="*/ 0 h 111"/>
                <a:gd name="T2" fmla="*/ 18 w 111"/>
                <a:gd name="T3" fmla="*/ 21 h 111"/>
                <a:gd name="T4" fmla="*/ 73 w 111"/>
                <a:gd name="T5" fmla="*/ 21 h 111"/>
                <a:gd name="T6" fmla="*/ 0 w 111"/>
                <a:gd name="T7" fmla="*/ 94 h 111"/>
                <a:gd name="T8" fmla="*/ 14 w 111"/>
                <a:gd name="T9" fmla="*/ 111 h 111"/>
                <a:gd name="T10" fmla="*/ 89 w 111"/>
                <a:gd name="T11" fmla="*/ 37 h 111"/>
                <a:gd name="T12" fmla="*/ 89 w 111"/>
                <a:gd name="T13" fmla="*/ 92 h 111"/>
                <a:gd name="T14" fmla="*/ 111 w 111"/>
                <a:gd name="T15" fmla="*/ 92 h 111"/>
                <a:gd name="T16" fmla="*/ 111 w 111"/>
                <a:gd name="T17" fmla="*/ 0 h 111"/>
                <a:gd name="T18" fmla="*/ 18 w 111"/>
                <a:gd name="T1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11">
                  <a:moveTo>
                    <a:pt x="18" y="0"/>
                  </a:moveTo>
                  <a:lnTo>
                    <a:pt x="18" y="21"/>
                  </a:lnTo>
                  <a:lnTo>
                    <a:pt x="73" y="21"/>
                  </a:lnTo>
                  <a:lnTo>
                    <a:pt x="0" y="94"/>
                  </a:lnTo>
                  <a:lnTo>
                    <a:pt x="14" y="111"/>
                  </a:lnTo>
                  <a:lnTo>
                    <a:pt x="89" y="37"/>
                  </a:lnTo>
                  <a:lnTo>
                    <a:pt x="89" y="92"/>
                  </a:lnTo>
                  <a:lnTo>
                    <a:pt x="111" y="92"/>
                  </a:lnTo>
                  <a:lnTo>
                    <a:pt x="111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5872" name="PA_淘宝店chenying0907 3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72001" y="1682026"/>
            <a:ext cx="1368425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b="1" dirty="0">
                <a:solidFill>
                  <a:schemeClr val="bg1"/>
                </a:solidFill>
              </a:rPr>
              <a:t>TOPIC HEAER ONE</a:t>
            </a:r>
            <a:endParaRPr lang="zh-CN" altLang="en-US" sz="10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800" dirty="0">
                <a:solidFill>
                  <a:schemeClr val="bg1"/>
                </a:solidFill>
              </a:rPr>
              <a:t>We have many PowerPoint </a:t>
            </a:r>
            <a:r>
              <a:rPr lang="zh-CN" altLang="en-US" sz="800" dirty="0">
                <a:solidFill>
                  <a:schemeClr val="bg1"/>
                </a:solidFill>
              </a:rPr>
              <a:t>templates</a:t>
            </a:r>
            <a:r>
              <a:rPr lang="en-US" altLang="zh-CN" sz="800" dirty="0">
                <a:solidFill>
                  <a:schemeClr val="bg1"/>
                </a:solidFill>
              </a:rPr>
              <a:t> that has bee specifically designed</a:t>
            </a:r>
            <a:r>
              <a:rPr lang="zh-CN" altLang="en-US" sz="800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45" name="PA_淘宝店chenying0907 44"/>
          <p:cNvGrpSpPr/>
          <p:nvPr>
            <p:custDataLst>
              <p:tags r:id="rId6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46" name="淘宝店chenying0907 37"/>
            <p:cNvSpPr/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淘宝店chenying0907 38"/>
            <p:cNvSpPr/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淘宝店chenying0907 39"/>
            <p:cNvSpPr/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9" name="PA_文本框 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35359" y="184337"/>
            <a:ext cx="86086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i="1" dirty="0"/>
              <a:t>IV.E. Welfare Analyses</a:t>
            </a:r>
            <a:endParaRPr lang="en-US" altLang="zh-CN" sz="20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0B348EA2-800D-4F92-8FC8-5C7916BF0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083" y="502838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02C2049-D3B9-4552-8284-C43D2C8585DE}"/>
              </a:ext>
            </a:extLst>
          </p:cNvPr>
          <p:cNvSpPr/>
          <p:nvPr/>
        </p:nvSpPr>
        <p:spPr>
          <a:xfrm>
            <a:off x="521817" y="525862"/>
            <a:ext cx="76505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/>
              <a:t>Welfare under Other Market Allocations(</a:t>
            </a:r>
            <a:r>
              <a:rPr lang="zh-CN" altLang="zh-CN" dirty="0"/>
              <a:t>其他市场分配下的福利分配</a:t>
            </a:r>
            <a:r>
              <a:rPr lang="en-US" altLang="zh-CN" i="1" dirty="0"/>
              <a:t>)</a:t>
            </a:r>
            <a:endParaRPr lang="zh-CN" altLang="en-US" dirty="0"/>
          </a:p>
        </p:txBody>
      </p:sp>
      <p:sp>
        <p:nvSpPr>
          <p:cNvPr id="26" name="矩形 7">
            <a:extLst>
              <a:ext uri="{FF2B5EF4-FFF2-40B4-BE49-F238E27FC236}">
                <a16:creationId xmlns:a16="http://schemas.microsoft.com/office/drawing/2014/main" id="{D8ECB340-0E31-4902-9A7F-DDD10EF10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502495"/>
            <a:ext cx="2057400" cy="65087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37E310F-B1F1-4823-9E99-15A0675EA022}"/>
              </a:ext>
            </a:extLst>
          </p:cNvPr>
          <p:cNvSpPr/>
          <p:nvPr/>
        </p:nvSpPr>
        <p:spPr>
          <a:xfrm>
            <a:off x="535358" y="1022073"/>
            <a:ext cx="79970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To generate our 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pricing variation we observed a market that is not in equilibrium</a:t>
            </a:r>
            <a:r>
              <a:rPr lang="en-US" altLang="zh-CN" dirty="0"/>
              <a:t>. Our analysis of “equilibrium” pricing, like our analysis of “efficient” pricing, is based on a counterfactual.</a:t>
            </a:r>
            <a:endParaRPr lang="zh-CN" altLang="en-US" dirty="0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64BE3A0D-2D44-40D4-9211-3C680EF52C60}"/>
              </a:ext>
            </a:extLst>
          </p:cNvPr>
          <p:cNvSpPr/>
          <p:nvPr/>
        </p:nvSpPr>
        <p:spPr bwMode="auto">
          <a:xfrm>
            <a:off x="477073" y="1177312"/>
            <a:ext cx="89487" cy="83127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6A2D7CC-B499-4FEA-B135-E715CFE47CB5}"/>
              </a:ext>
            </a:extLst>
          </p:cNvPr>
          <p:cNvSpPr/>
          <p:nvPr/>
        </p:nvSpPr>
        <p:spPr>
          <a:xfrm>
            <a:off x="566560" y="2211823"/>
            <a:ext cx="7965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we could also use the estimated demand and cost curves to estimate welfare under alternative assumptions about the 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market equilibrium</a:t>
            </a:r>
            <a:r>
              <a:rPr lang="en-US" altLang="zh-CN" dirty="0"/>
              <a:t>, including 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monopoly or imperfect competition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4DBF0152-5D99-43CB-943D-5E65D4DF88AB}"/>
              </a:ext>
            </a:extLst>
          </p:cNvPr>
          <p:cNvSpPr/>
          <p:nvPr/>
        </p:nvSpPr>
        <p:spPr bwMode="auto">
          <a:xfrm>
            <a:off x="490614" y="2372243"/>
            <a:ext cx="89487" cy="83127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6D84D21-6833-4744-83F9-C703552FB0F1}"/>
              </a:ext>
            </a:extLst>
          </p:cNvPr>
          <p:cNvSpPr/>
          <p:nvPr/>
        </p:nvSpPr>
        <p:spPr>
          <a:xfrm>
            <a:off x="557600" y="3232193"/>
            <a:ext cx="8550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NewCenturySchlbk-Roman"/>
              </a:rPr>
              <a:t>If competitive prices were set based on 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latin typeface="NewCenturySchlbk-Roman"/>
              </a:rPr>
              <a:t>some observable characteristics </a:t>
            </a:r>
            <a:r>
              <a:rPr lang="en-US" altLang="zh-CN" dirty="0">
                <a:latin typeface="NewCenturySchlbk-Roman"/>
              </a:rPr>
              <a:t>of the employees.</a:t>
            </a:r>
          </a:p>
          <a:p>
            <a:r>
              <a:rPr lang="en-US" altLang="zh-CN" dirty="0"/>
              <a:t>Set prices differently for each market segment(</a:t>
            </a:r>
            <a:r>
              <a:rPr lang="zh-CN" altLang="en-US" dirty="0"/>
              <a:t>对每个细分市场的价格进行不同的设置</a:t>
            </a:r>
            <a:r>
              <a:rPr lang="en-US" altLang="zh-CN" dirty="0"/>
              <a:t>).</a:t>
            </a:r>
            <a:endParaRPr lang="zh-CN" altLang="en-US" dirty="0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401B37F5-6F15-4ACC-B5F8-B2EC11C688DF}"/>
              </a:ext>
            </a:extLst>
          </p:cNvPr>
          <p:cNvSpPr/>
          <p:nvPr/>
        </p:nvSpPr>
        <p:spPr bwMode="auto">
          <a:xfrm>
            <a:off x="446046" y="3362931"/>
            <a:ext cx="89487" cy="83127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5805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0" advClick="0">
        <p:wipe/>
      </p:transition>
    </mc:Choice>
    <mc:Fallback>
      <p:transition spd="slow" advClick="0">
        <p:wip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57" name="PA_淘宝店chenying0907 17"/>
          <p:cNvGrpSpPr/>
          <p:nvPr>
            <p:custDataLst>
              <p:tags r:id="rId1"/>
            </p:custDataLst>
          </p:nvPr>
        </p:nvGrpSpPr>
        <p:grpSpPr bwMode="auto">
          <a:xfrm>
            <a:off x="7385050" y="3088986"/>
            <a:ext cx="357188" cy="460517"/>
            <a:chOff x="0" y="0"/>
            <a:chExt cx="225" cy="290"/>
          </a:xfrm>
        </p:grpSpPr>
        <p:sp>
          <p:nvSpPr>
            <p:cNvPr id="35858" name="淘宝店chenying0907 18"/>
            <p:cNvSpPr/>
            <p:nvPr/>
          </p:nvSpPr>
          <p:spPr bwMode="auto">
            <a:xfrm>
              <a:off x="0" y="0"/>
              <a:ext cx="225" cy="290"/>
            </a:xfrm>
            <a:custGeom>
              <a:avLst/>
              <a:gdLst>
                <a:gd name="T0" fmla="*/ 21 w 95"/>
                <a:gd name="T1" fmla="*/ 112 h 123"/>
                <a:gd name="T2" fmla="*/ 11 w 95"/>
                <a:gd name="T3" fmla="*/ 112 h 123"/>
                <a:gd name="T4" fmla="*/ 11 w 95"/>
                <a:gd name="T5" fmla="*/ 10 h 123"/>
                <a:gd name="T6" fmla="*/ 90 w 95"/>
                <a:gd name="T7" fmla="*/ 10 h 123"/>
                <a:gd name="T8" fmla="*/ 95 w 95"/>
                <a:gd name="T9" fmla="*/ 5 h 123"/>
                <a:gd name="T10" fmla="*/ 90 w 95"/>
                <a:gd name="T11" fmla="*/ 0 h 123"/>
                <a:gd name="T12" fmla="*/ 5 w 95"/>
                <a:gd name="T13" fmla="*/ 0 h 123"/>
                <a:gd name="T14" fmla="*/ 0 w 95"/>
                <a:gd name="T15" fmla="*/ 5 h 123"/>
                <a:gd name="T16" fmla="*/ 0 w 95"/>
                <a:gd name="T17" fmla="*/ 118 h 123"/>
                <a:gd name="T18" fmla="*/ 5 w 95"/>
                <a:gd name="T19" fmla="*/ 123 h 123"/>
                <a:gd name="T20" fmla="*/ 21 w 95"/>
                <a:gd name="T21" fmla="*/ 123 h 123"/>
                <a:gd name="T22" fmla="*/ 26 w 95"/>
                <a:gd name="T23" fmla="*/ 118 h 123"/>
                <a:gd name="T24" fmla="*/ 21 w 95"/>
                <a:gd name="T25" fmla="*/ 11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21" y="112"/>
                  </a:moveTo>
                  <a:cubicBezTo>
                    <a:pt x="11" y="112"/>
                    <a:pt x="11" y="112"/>
                    <a:pt x="11" y="112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3" y="10"/>
                    <a:pt x="95" y="8"/>
                    <a:pt x="95" y="5"/>
                  </a:cubicBezTo>
                  <a:cubicBezTo>
                    <a:pt x="95" y="2"/>
                    <a:pt x="93" y="0"/>
                    <a:pt x="9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1"/>
                    <a:pt x="2" y="123"/>
                    <a:pt x="5" y="123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4" y="123"/>
                    <a:pt x="26" y="121"/>
                    <a:pt x="26" y="118"/>
                  </a:cubicBezTo>
                  <a:cubicBezTo>
                    <a:pt x="26" y="115"/>
                    <a:pt x="24" y="112"/>
                    <a:pt x="21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59" name="淘宝店chenying0907 19"/>
            <p:cNvSpPr/>
            <p:nvPr/>
          </p:nvSpPr>
          <p:spPr bwMode="auto">
            <a:xfrm>
              <a:off x="142" y="170"/>
              <a:ext cx="83" cy="120"/>
            </a:xfrm>
            <a:custGeom>
              <a:avLst/>
              <a:gdLst>
                <a:gd name="T0" fmla="*/ 30 w 35"/>
                <a:gd name="T1" fmla="*/ 0 h 51"/>
                <a:gd name="T2" fmla="*/ 25 w 35"/>
                <a:gd name="T3" fmla="*/ 5 h 51"/>
                <a:gd name="T4" fmla="*/ 25 w 35"/>
                <a:gd name="T5" fmla="*/ 40 h 51"/>
                <a:gd name="T6" fmla="*/ 5 w 35"/>
                <a:gd name="T7" fmla="*/ 40 h 51"/>
                <a:gd name="T8" fmla="*/ 0 w 35"/>
                <a:gd name="T9" fmla="*/ 46 h 51"/>
                <a:gd name="T10" fmla="*/ 5 w 35"/>
                <a:gd name="T11" fmla="*/ 51 h 51"/>
                <a:gd name="T12" fmla="*/ 30 w 35"/>
                <a:gd name="T13" fmla="*/ 51 h 51"/>
                <a:gd name="T14" fmla="*/ 34 w 35"/>
                <a:gd name="T15" fmla="*/ 49 h 51"/>
                <a:gd name="T16" fmla="*/ 35 w 35"/>
                <a:gd name="T17" fmla="*/ 46 h 51"/>
                <a:gd name="T18" fmla="*/ 35 w 35"/>
                <a:gd name="T19" fmla="*/ 5 h 51"/>
                <a:gd name="T20" fmla="*/ 30 w 35"/>
                <a:gd name="T2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51">
                  <a:moveTo>
                    <a:pt x="30" y="0"/>
                  </a:moveTo>
                  <a:cubicBezTo>
                    <a:pt x="27" y="0"/>
                    <a:pt x="25" y="2"/>
                    <a:pt x="25" y="5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2" y="40"/>
                    <a:pt x="0" y="43"/>
                    <a:pt x="0" y="46"/>
                  </a:cubicBezTo>
                  <a:cubicBezTo>
                    <a:pt x="0" y="49"/>
                    <a:pt x="2" y="51"/>
                    <a:pt x="5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2" y="51"/>
                    <a:pt x="33" y="50"/>
                    <a:pt x="34" y="49"/>
                  </a:cubicBezTo>
                  <a:cubicBezTo>
                    <a:pt x="35" y="48"/>
                    <a:pt x="35" y="47"/>
                    <a:pt x="35" y="46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2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0" name="淘宝店chenying0907 20"/>
            <p:cNvSpPr>
              <a:spLocks noEditPoints="1"/>
            </p:cNvSpPr>
            <p:nvPr/>
          </p:nvSpPr>
          <p:spPr bwMode="auto">
            <a:xfrm>
              <a:off x="81" y="59"/>
              <a:ext cx="141" cy="205"/>
            </a:xfrm>
            <a:custGeom>
              <a:avLst/>
              <a:gdLst>
                <a:gd name="T0" fmla="*/ 52 w 60"/>
                <a:gd name="T1" fmla="*/ 2 h 87"/>
                <a:gd name="T2" fmla="*/ 46 w 60"/>
                <a:gd name="T3" fmla="*/ 0 h 87"/>
                <a:gd name="T4" fmla="*/ 35 w 60"/>
                <a:gd name="T5" fmla="*/ 7 h 87"/>
                <a:gd name="T6" fmla="*/ 1 w 60"/>
                <a:gd name="T7" fmla="*/ 66 h 87"/>
                <a:gd name="T8" fmla="*/ 0 w 60"/>
                <a:gd name="T9" fmla="*/ 69 h 87"/>
                <a:gd name="T10" fmla="*/ 0 w 60"/>
                <a:gd name="T11" fmla="*/ 82 h 87"/>
                <a:gd name="T12" fmla="*/ 3 w 60"/>
                <a:gd name="T13" fmla="*/ 87 h 87"/>
                <a:gd name="T14" fmla="*/ 6 w 60"/>
                <a:gd name="T15" fmla="*/ 87 h 87"/>
                <a:gd name="T16" fmla="*/ 8 w 60"/>
                <a:gd name="T17" fmla="*/ 87 h 87"/>
                <a:gd name="T18" fmla="*/ 20 w 60"/>
                <a:gd name="T19" fmla="*/ 80 h 87"/>
                <a:gd name="T20" fmla="*/ 22 w 60"/>
                <a:gd name="T21" fmla="*/ 78 h 87"/>
                <a:gd name="T22" fmla="*/ 56 w 60"/>
                <a:gd name="T23" fmla="*/ 19 h 87"/>
                <a:gd name="T24" fmla="*/ 52 w 60"/>
                <a:gd name="T25" fmla="*/ 2 h 87"/>
                <a:gd name="T26" fmla="*/ 47 w 60"/>
                <a:gd name="T27" fmla="*/ 14 h 87"/>
                <a:gd name="T28" fmla="*/ 14 w 60"/>
                <a:gd name="T29" fmla="*/ 72 h 87"/>
                <a:gd name="T30" fmla="*/ 11 w 60"/>
                <a:gd name="T31" fmla="*/ 73 h 87"/>
                <a:gd name="T32" fmla="*/ 11 w 60"/>
                <a:gd name="T33" fmla="*/ 70 h 87"/>
                <a:gd name="T34" fmla="*/ 44 w 60"/>
                <a:gd name="T35" fmla="*/ 12 h 87"/>
                <a:gd name="T36" fmla="*/ 47 w 60"/>
                <a:gd name="T37" fmla="*/ 11 h 87"/>
                <a:gd name="T38" fmla="*/ 47 w 60"/>
                <a:gd name="T39" fmla="*/ 1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87">
                  <a:moveTo>
                    <a:pt x="52" y="2"/>
                  </a:moveTo>
                  <a:cubicBezTo>
                    <a:pt x="50" y="1"/>
                    <a:pt x="48" y="0"/>
                    <a:pt x="46" y="0"/>
                  </a:cubicBezTo>
                  <a:cubicBezTo>
                    <a:pt x="41" y="0"/>
                    <a:pt x="37" y="3"/>
                    <a:pt x="35" y="7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0" y="67"/>
                    <a:pt x="0" y="68"/>
                    <a:pt x="0" y="69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4"/>
                    <a:pt x="1" y="86"/>
                    <a:pt x="3" y="87"/>
                  </a:cubicBezTo>
                  <a:cubicBezTo>
                    <a:pt x="4" y="87"/>
                    <a:pt x="5" y="87"/>
                    <a:pt x="6" y="87"/>
                  </a:cubicBezTo>
                  <a:cubicBezTo>
                    <a:pt x="7" y="87"/>
                    <a:pt x="7" y="87"/>
                    <a:pt x="8" y="87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1" y="80"/>
                    <a:pt x="22" y="79"/>
                    <a:pt x="22" y="78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60" y="13"/>
                    <a:pt x="58" y="6"/>
                    <a:pt x="52" y="2"/>
                  </a:cubicBezTo>
                  <a:close/>
                  <a:moveTo>
                    <a:pt x="47" y="14"/>
                  </a:moveTo>
                  <a:cubicBezTo>
                    <a:pt x="14" y="72"/>
                    <a:pt x="14" y="72"/>
                    <a:pt x="14" y="72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1"/>
                    <a:pt x="46" y="11"/>
                    <a:pt x="47" y="11"/>
                  </a:cubicBezTo>
                  <a:cubicBezTo>
                    <a:pt x="47" y="12"/>
                    <a:pt x="48" y="13"/>
                    <a:pt x="47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1" name="淘宝店chenying0907 21"/>
            <p:cNvSpPr/>
            <p:nvPr/>
          </p:nvSpPr>
          <p:spPr bwMode="auto">
            <a:xfrm>
              <a:off x="41" y="83"/>
              <a:ext cx="89" cy="23"/>
            </a:xfrm>
            <a:custGeom>
              <a:avLst/>
              <a:gdLst>
                <a:gd name="T0" fmla="*/ 38 w 38"/>
                <a:gd name="T1" fmla="*/ 5 h 10"/>
                <a:gd name="T2" fmla="*/ 32 w 38"/>
                <a:gd name="T3" fmla="*/ 0 h 10"/>
                <a:gd name="T4" fmla="*/ 6 w 38"/>
                <a:gd name="T5" fmla="*/ 0 h 10"/>
                <a:gd name="T6" fmla="*/ 0 w 38"/>
                <a:gd name="T7" fmla="*/ 5 h 10"/>
                <a:gd name="T8" fmla="*/ 6 w 38"/>
                <a:gd name="T9" fmla="*/ 10 h 10"/>
                <a:gd name="T10" fmla="*/ 32 w 38"/>
                <a:gd name="T11" fmla="*/ 10 h 10"/>
                <a:gd name="T12" fmla="*/ 38 w 38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0">
                  <a:moveTo>
                    <a:pt x="38" y="5"/>
                  </a:moveTo>
                  <a:cubicBezTo>
                    <a:pt x="38" y="2"/>
                    <a:pt x="35" y="0"/>
                    <a:pt x="3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5" y="10"/>
                    <a:pt x="38" y="8"/>
                    <a:pt x="38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2" name="淘宝店chenying0907 22"/>
            <p:cNvSpPr/>
            <p:nvPr/>
          </p:nvSpPr>
          <p:spPr bwMode="auto">
            <a:xfrm>
              <a:off x="41" y="132"/>
              <a:ext cx="56" cy="24"/>
            </a:xfrm>
            <a:custGeom>
              <a:avLst/>
              <a:gdLst>
                <a:gd name="T0" fmla="*/ 6 w 24"/>
                <a:gd name="T1" fmla="*/ 0 h 10"/>
                <a:gd name="T2" fmla="*/ 0 w 24"/>
                <a:gd name="T3" fmla="*/ 5 h 10"/>
                <a:gd name="T4" fmla="*/ 6 w 24"/>
                <a:gd name="T5" fmla="*/ 10 h 10"/>
                <a:gd name="T6" fmla="*/ 19 w 24"/>
                <a:gd name="T7" fmla="*/ 10 h 10"/>
                <a:gd name="T8" fmla="*/ 24 w 24"/>
                <a:gd name="T9" fmla="*/ 5 h 10"/>
                <a:gd name="T10" fmla="*/ 19 w 24"/>
                <a:gd name="T11" fmla="*/ 0 h 10"/>
                <a:gd name="T12" fmla="*/ 6 w 2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0"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10"/>
                    <a:pt x="24" y="8"/>
                    <a:pt x="24" y="5"/>
                  </a:cubicBezTo>
                  <a:cubicBezTo>
                    <a:pt x="24" y="2"/>
                    <a:pt x="22" y="0"/>
                    <a:pt x="19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3" name="PA_淘宝店chenying0907 23"/>
          <p:cNvGrpSpPr/>
          <p:nvPr>
            <p:custDataLst>
              <p:tags r:id="rId2"/>
            </p:custDataLst>
          </p:nvPr>
        </p:nvGrpSpPr>
        <p:grpSpPr bwMode="auto">
          <a:xfrm>
            <a:off x="6661151" y="1734430"/>
            <a:ext cx="442913" cy="443049"/>
            <a:chOff x="0" y="0"/>
            <a:chExt cx="279" cy="279"/>
          </a:xfrm>
        </p:grpSpPr>
        <p:sp>
          <p:nvSpPr>
            <p:cNvPr id="35864" name="淘宝店chenying0907 24"/>
            <p:cNvSpPr>
              <a:spLocks noEditPoints="1"/>
            </p:cNvSpPr>
            <p:nvPr/>
          </p:nvSpPr>
          <p:spPr bwMode="auto">
            <a:xfrm>
              <a:off x="0" y="0"/>
              <a:ext cx="279" cy="279"/>
            </a:xfrm>
            <a:custGeom>
              <a:avLst/>
              <a:gdLst>
                <a:gd name="T0" fmla="*/ 114 w 118"/>
                <a:gd name="T1" fmla="*/ 46 h 118"/>
                <a:gd name="T2" fmla="*/ 103 w 118"/>
                <a:gd name="T3" fmla="*/ 38 h 118"/>
                <a:gd name="T4" fmla="*/ 107 w 118"/>
                <a:gd name="T5" fmla="*/ 24 h 118"/>
                <a:gd name="T6" fmla="*/ 89 w 118"/>
                <a:gd name="T7" fmla="*/ 11 h 118"/>
                <a:gd name="T8" fmla="*/ 76 w 118"/>
                <a:gd name="T9" fmla="*/ 13 h 118"/>
                <a:gd name="T10" fmla="*/ 68 w 118"/>
                <a:gd name="T11" fmla="*/ 1 h 118"/>
                <a:gd name="T12" fmla="*/ 46 w 118"/>
                <a:gd name="T13" fmla="*/ 4 h 118"/>
                <a:gd name="T14" fmla="*/ 39 w 118"/>
                <a:gd name="T15" fmla="*/ 15 h 118"/>
                <a:gd name="T16" fmla="*/ 24 w 118"/>
                <a:gd name="T17" fmla="*/ 11 h 118"/>
                <a:gd name="T18" fmla="*/ 11 w 118"/>
                <a:gd name="T19" fmla="*/ 29 h 118"/>
                <a:gd name="T20" fmla="*/ 14 w 118"/>
                <a:gd name="T21" fmla="*/ 43 h 118"/>
                <a:gd name="T22" fmla="*/ 1 w 118"/>
                <a:gd name="T23" fmla="*/ 50 h 118"/>
                <a:gd name="T24" fmla="*/ 1 w 118"/>
                <a:gd name="T25" fmla="*/ 68 h 118"/>
                <a:gd name="T26" fmla="*/ 14 w 118"/>
                <a:gd name="T27" fmla="*/ 75 h 118"/>
                <a:gd name="T28" fmla="*/ 11 w 118"/>
                <a:gd name="T29" fmla="*/ 89 h 118"/>
                <a:gd name="T30" fmla="*/ 24 w 118"/>
                <a:gd name="T31" fmla="*/ 106 h 118"/>
                <a:gd name="T32" fmla="*/ 39 w 118"/>
                <a:gd name="T33" fmla="*/ 103 h 118"/>
                <a:gd name="T34" fmla="*/ 46 w 118"/>
                <a:gd name="T35" fmla="*/ 114 h 118"/>
                <a:gd name="T36" fmla="*/ 59 w 118"/>
                <a:gd name="T37" fmla="*/ 118 h 118"/>
                <a:gd name="T38" fmla="*/ 72 w 118"/>
                <a:gd name="T39" fmla="*/ 114 h 118"/>
                <a:gd name="T40" fmla="*/ 80 w 118"/>
                <a:gd name="T41" fmla="*/ 103 h 118"/>
                <a:gd name="T42" fmla="*/ 94 w 118"/>
                <a:gd name="T43" fmla="*/ 106 h 118"/>
                <a:gd name="T44" fmla="*/ 107 w 118"/>
                <a:gd name="T45" fmla="*/ 89 h 118"/>
                <a:gd name="T46" fmla="*/ 105 w 118"/>
                <a:gd name="T47" fmla="*/ 75 h 118"/>
                <a:gd name="T48" fmla="*/ 118 w 118"/>
                <a:gd name="T49" fmla="*/ 68 h 118"/>
                <a:gd name="T50" fmla="*/ 118 w 118"/>
                <a:gd name="T51" fmla="*/ 50 h 118"/>
                <a:gd name="T52" fmla="*/ 99 w 118"/>
                <a:gd name="T53" fmla="*/ 66 h 118"/>
                <a:gd name="T54" fmla="*/ 93 w 118"/>
                <a:gd name="T55" fmla="*/ 77 h 118"/>
                <a:gd name="T56" fmla="*/ 97 w 118"/>
                <a:gd name="T57" fmla="*/ 90 h 118"/>
                <a:gd name="T58" fmla="*/ 82 w 118"/>
                <a:gd name="T59" fmla="*/ 92 h 118"/>
                <a:gd name="T60" fmla="*/ 70 w 118"/>
                <a:gd name="T61" fmla="*/ 96 h 118"/>
                <a:gd name="T62" fmla="*/ 64 w 118"/>
                <a:gd name="T63" fmla="*/ 107 h 118"/>
                <a:gd name="T64" fmla="*/ 52 w 118"/>
                <a:gd name="T65" fmla="*/ 99 h 118"/>
                <a:gd name="T66" fmla="*/ 41 w 118"/>
                <a:gd name="T67" fmla="*/ 93 h 118"/>
                <a:gd name="T68" fmla="*/ 28 w 118"/>
                <a:gd name="T69" fmla="*/ 96 h 118"/>
                <a:gd name="T70" fmla="*/ 26 w 118"/>
                <a:gd name="T71" fmla="*/ 82 h 118"/>
                <a:gd name="T72" fmla="*/ 23 w 118"/>
                <a:gd name="T73" fmla="*/ 70 h 118"/>
                <a:gd name="T74" fmla="*/ 11 w 118"/>
                <a:gd name="T75" fmla="*/ 63 h 118"/>
                <a:gd name="T76" fmla="*/ 11 w 118"/>
                <a:gd name="T77" fmla="*/ 54 h 118"/>
                <a:gd name="T78" fmla="*/ 23 w 118"/>
                <a:gd name="T79" fmla="*/ 48 h 118"/>
                <a:gd name="T80" fmla="*/ 26 w 118"/>
                <a:gd name="T81" fmla="*/ 36 h 118"/>
                <a:gd name="T82" fmla="*/ 28 w 118"/>
                <a:gd name="T83" fmla="*/ 21 h 118"/>
                <a:gd name="T84" fmla="*/ 41 w 118"/>
                <a:gd name="T85" fmla="*/ 25 h 118"/>
                <a:gd name="T86" fmla="*/ 52 w 118"/>
                <a:gd name="T87" fmla="*/ 19 h 118"/>
                <a:gd name="T88" fmla="*/ 64 w 118"/>
                <a:gd name="T89" fmla="*/ 10 h 118"/>
                <a:gd name="T90" fmla="*/ 70 w 118"/>
                <a:gd name="T91" fmla="*/ 22 h 118"/>
                <a:gd name="T92" fmla="*/ 82 w 118"/>
                <a:gd name="T93" fmla="*/ 25 h 118"/>
                <a:gd name="T94" fmla="*/ 97 w 118"/>
                <a:gd name="T95" fmla="*/ 28 h 118"/>
                <a:gd name="T96" fmla="*/ 93 w 118"/>
                <a:gd name="T97" fmla="*/ 41 h 118"/>
                <a:gd name="T98" fmla="*/ 99 w 118"/>
                <a:gd name="T99" fmla="*/ 51 h 118"/>
                <a:gd name="T100" fmla="*/ 108 w 118"/>
                <a:gd name="T101" fmla="*/ 5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8" h="118">
                  <a:moveTo>
                    <a:pt x="118" y="50"/>
                  </a:moveTo>
                  <a:cubicBezTo>
                    <a:pt x="117" y="48"/>
                    <a:pt x="116" y="46"/>
                    <a:pt x="114" y="46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4" y="41"/>
                    <a:pt x="104" y="39"/>
                    <a:pt x="103" y="38"/>
                  </a:cubicBezTo>
                  <a:cubicBezTo>
                    <a:pt x="107" y="29"/>
                    <a:pt x="107" y="29"/>
                    <a:pt x="107" y="29"/>
                  </a:cubicBezTo>
                  <a:cubicBezTo>
                    <a:pt x="108" y="27"/>
                    <a:pt x="108" y="25"/>
                    <a:pt x="107" y="24"/>
                  </a:cubicBezTo>
                  <a:cubicBezTo>
                    <a:pt x="103" y="19"/>
                    <a:pt x="99" y="15"/>
                    <a:pt x="94" y="11"/>
                  </a:cubicBezTo>
                  <a:cubicBezTo>
                    <a:pt x="93" y="10"/>
                    <a:pt x="91" y="10"/>
                    <a:pt x="89" y="11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79" y="14"/>
                    <a:pt x="77" y="14"/>
                    <a:pt x="76" y="13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2"/>
                    <a:pt x="70" y="1"/>
                    <a:pt x="68" y="1"/>
                  </a:cubicBezTo>
                  <a:cubicBezTo>
                    <a:pt x="62" y="0"/>
                    <a:pt x="57" y="0"/>
                    <a:pt x="50" y="1"/>
                  </a:cubicBezTo>
                  <a:cubicBezTo>
                    <a:pt x="49" y="1"/>
                    <a:pt x="47" y="2"/>
                    <a:pt x="46" y="4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2" y="14"/>
                    <a:pt x="40" y="14"/>
                    <a:pt x="39" y="15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8" y="10"/>
                    <a:pt x="26" y="10"/>
                    <a:pt x="24" y="11"/>
                  </a:cubicBezTo>
                  <a:cubicBezTo>
                    <a:pt x="20" y="15"/>
                    <a:pt x="15" y="19"/>
                    <a:pt x="12" y="24"/>
                  </a:cubicBezTo>
                  <a:cubicBezTo>
                    <a:pt x="11" y="25"/>
                    <a:pt x="11" y="27"/>
                    <a:pt x="11" y="2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5" y="39"/>
                    <a:pt x="14" y="41"/>
                    <a:pt x="14" y="43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3" y="46"/>
                    <a:pt x="1" y="48"/>
                    <a:pt x="1" y="50"/>
                  </a:cubicBezTo>
                  <a:cubicBezTo>
                    <a:pt x="1" y="53"/>
                    <a:pt x="0" y="56"/>
                    <a:pt x="0" y="59"/>
                  </a:cubicBezTo>
                  <a:cubicBezTo>
                    <a:pt x="0" y="62"/>
                    <a:pt x="1" y="64"/>
                    <a:pt x="1" y="68"/>
                  </a:cubicBezTo>
                  <a:cubicBezTo>
                    <a:pt x="1" y="70"/>
                    <a:pt x="3" y="71"/>
                    <a:pt x="4" y="72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7"/>
                    <a:pt x="15" y="78"/>
                    <a:pt x="16" y="80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11" y="90"/>
                    <a:pt x="11" y="92"/>
                    <a:pt x="12" y="94"/>
                  </a:cubicBezTo>
                  <a:cubicBezTo>
                    <a:pt x="15" y="99"/>
                    <a:pt x="20" y="103"/>
                    <a:pt x="24" y="106"/>
                  </a:cubicBezTo>
                  <a:cubicBezTo>
                    <a:pt x="26" y="107"/>
                    <a:pt x="28" y="108"/>
                    <a:pt x="30" y="107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40" y="103"/>
                    <a:pt x="42" y="104"/>
                    <a:pt x="43" y="10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7" y="116"/>
                    <a:pt x="49" y="117"/>
                    <a:pt x="50" y="117"/>
                  </a:cubicBezTo>
                  <a:cubicBezTo>
                    <a:pt x="54" y="118"/>
                    <a:pt x="57" y="118"/>
                    <a:pt x="59" y="118"/>
                  </a:cubicBezTo>
                  <a:cubicBezTo>
                    <a:pt x="62" y="118"/>
                    <a:pt x="65" y="118"/>
                    <a:pt x="68" y="117"/>
                  </a:cubicBezTo>
                  <a:cubicBezTo>
                    <a:pt x="70" y="117"/>
                    <a:pt x="72" y="116"/>
                    <a:pt x="72" y="114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77" y="104"/>
                    <a:pt x="79" y="103"/>
                    <a:pt x="80" y="103"/>
                  </a:cubicBezTo>
                  <a:cubicBezTo>
                    <a:pt x="89" y="107"/>
                    <a:pt x="89" y="107"/>
                    <a:pt x="89" y="107"/>
                  </a:cubicBezTo>
                  <a:cubicBezTo>
                    <a:pt x="91" y="108"/>
                    <a:pt x="93" y="107"/>
                    <a:pt x="94" y="106"/>
                  </a:cubicBezTo>
                  <a:cubicBezTo>
                    <a:pt x="99" y="103"/>
                    <a:pt x="103" y="99"/>
                    <a:pt x="107" y="94"/>
                  </a:cubicBezTo>
                  <a:cubicBezTo>
                    <a:pt x="108" y="92"/>
                    <a:pt x="108" y="90"/>
                    <a:pt x="107" y="8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4" y="78"/>
                    <a:pt x="104" y="77"/>
                    <a:pt x="105" y="75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6" y="71"/>
                    <a:pt x="117" y="70"/>
                    <a:pt x="118" y="68"/>
                  </a:cubicBezTo>
                  <a:cubicBezTo>
                    <a:pt x="118" y="64"/>
                    <a:pt x="118" y="62"/>
                    <a:pt x="118" y="59"/>
                  </a:cubicBezTo>
                  <a:cubicBezTo>
                    <a:pt x="118" y="56"/>
                    <a:pt x="118" y="53"/>
                    <a:pt x="118" y="50"/>
                  </a:cubicBezTo>
                  <a:close/>
                  <a:moveTo>
                    <a:pt x="108" y="63"/>
                  </a:moveTo>
                  <a:cubicBezTo>
                    <a:pt x="99" y="66"/>
                    <a:pt x="99" y="66"/>
                    <a:pt x="99" y="66"/>
                  </a:cubicBezTo>
                  <a:cubicBezTo>
                    <a:pt x="98" y="67"/>
                    <a:pt x="97" y="68"/>
                    <a:pt x="96" y="70"/>
                  </a:cubicBezTo>
                  <a:cubicBezTo>
                    <a:pt x="95" y="72"/>
                    <a:pt x="94" y="75"/>
                    <a:pt x="93" y="77"/>
                  </a:cubicBezTo>
                  <a:cubicBezTo>
                    <a:pt x="92" y="79"/>
                    <a:pt x="92" y="80"/>
                    <a:pt x="93" y="82"/>
                  </a:cubicBezTo>
                  <a:cubicBezTo>
                    <a:pt x="97" y="90"/>
                    <a:pt x="97" y="90"/>
                    <a:pt x="97" y="90"/>
                  </a:cubicBezTo>
                  <a:cubicBezTo>
                    <a:pt x="95" y="92"/>
                    <a:pt x="93" y="94"/>
                    <a:pt x="91" y="96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1" y="92"/>
                    <a:pt x="79" y="92"/>
                    <a:pt x="78" y="93"/>
                  </a:cubicBezTo>
                  <a:cubicBezTo>
                    <a:pt x="75" y="94"/>
                    <a:pt x="73" y="95"/>
                    <a:pt x="70" y="96"/>
                  </a:cubicBezTo>
                  <a:cubicBezTo>
                    <a:pt x="69" y="96"/>
                    <a:pt x="67" y="97"/>
                    <a:pt x="67" y="99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1" y="108"/>
                    <a:pt x="58" y="108"/>
                    <a:pt x="55" y="107"/>
                  </a:cubicBezTo>
                  <a:cubicBezTo>
                    <a:pt x="52" y="99"/>
                    <a:pt x="52" y="99"/>
                    <a:pt x="52" y="99"/>
                  </a:cubicBezTo>
                  <a:cubicBezTo>
                    <a:pt x="51" y="97"/>
                    <a:pt x="50" y="96"/>
                    <a:pt x="48" y="96"/>
                  </a:cubicBezTo>
                  <a:cubicBezTo>
                    <a:pt x="46" y="95"/>
                    <a:pt x="43" y="94"/>
                    <a:pt x="41" y="93"/>
                  </a:cubicBezTo>
                  <a:cubicBezTo>
                    <a:pt x="40" y="92"/>
                    <a:pt x="38" y="92"/>
                    <a:pt x="36" y="92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6" y="94"/>
                    <a:pt x="24" y="92"/>
                    <a:pt x="22" y="90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0"/>
                    <a:pt x="26" y="79"/>
                    <a:pt x="26" y="77"/>
                  </a:cubicBezTo>
                  <a:cubicBezTo>
                    <a:pt x="24" y="75"/>
                    <a:pt x="23" y="72"/>
                    <a:pt x="23" y="70"/>
                  </a:cubicBezTo>
                  <a:cubicBezTo>
                    <a:pt x="22" y="68"/>
                    <a:pt x="21" y="67"/>
                    <a:pt x="19" y="66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1" y="62"/>
                    <a:pt x="10" y="60"/>
                    <a:pt x="10" y="59"/>
                  </a:cubicBezTo>
                  <a:cubicBezTo>
                    <a:pt x="10" y="57"/>
                    <a:pt x="11" y="56"/>
                    <a:pt x="11" y="54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1" y="51"/>
                    <a:pt x="22" y="49"/>
                    <a:pt x="23" y="48"/>
                  </a:cubicBezTo>
                  <a:cubicBezTo>
                    <a:pt x="23" y="45"/>
                    <a:pt x="24" y="43"/>
                    <a:pt x="26" y="41"/>
                  </a:cubicBezTo>
                  <a:cubicBezTo>
                    <a:pt x="26" y="39"/>
                    <a:pt x="26" y="37"/>
                    <a:pt x="26" y="36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5"/>
                    <a:pt x="26" y="23"/>
                    <a:pt x="28" y="21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8" y="26"/>
                    <a:pt x="40" y="26"/>
                    <a:pt x="41" y="25"/>
                  </a:cubicBezTo>
                  <a:cubicBezTo>
                    <a:pt x="43" y="24"/>
                    <a:pt x="46" y="23"/>
                    <a:pt x="48" y="22"/>
                  </a:cubicBezTo>
                  <a:cubicBezTo>
                    <a:pt x="50" y="22"/>
                    <a:pt x="51" y="20"/>
                    <a:pt x="52" y="19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8" y="10"/>
                    <a:pt x="61" y="10"/>
                    <a:pt x="64" y="1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20"/>
                    <a:pt x="69" y="22"/>
                    <a:pt x="70" y="22"/>
                  </a:cubicBezTo>
                  <a:cubicBezTo>
                    <a:pt x="73" y="23"/>
                    <a:pt x="75" y="24"/>
                    <a:pt x="78" y="25"/>
                  </a:cubicBezTo>
                  <a:cubicBezTo>
                    <a:pt x="79" y="26"/>
                    <a:pt x="81" y="26"/>
                    <a:pt x="82" y="25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93" y="23"/>
                    <a:pt x="95" y="25"/>
                    <a:pt x="97" y="28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2" y="37"/>
                    <a:pt x="92" y="39"/>
                    <a:pt x="93" y="41"/>
                  </a:cubicBezTo>
                  <a:cubicBezTo>
                    <a:pt x="94" y="43"/>
                    <a:pt x="95" y="45"/>
                    <a:pt x="96" y="48"/>
                  </a:cubicBezTo>
                  <a:cubicBezTo>
                    <a:pt x="97" y="49"/>
                    <a:pt x="98" y="51"/>
                    <a:pt x="99" y="51"/>
                  </a:cubicBezTo>
                  <a:cubicBezTo>
                    <a:pt x="108" y="54"/>
                    <a:pt x="108" y="54"/>
                    <a:pt x="108" y="54"/>
                  </a:cubicBezTo>
                  <a:cubicBezTo>
                    <a:pt x="108" y="56"/>
                    <a:pt x="108" y="57"/>
                    <a:pt x="108" y="59"/>
                  </a:cubicBezTo>
                  <a:cubicBezTo>
                    <a:pt x="108" y="60"/>
                    <a:pt x="108" y="62"/>
                    <a:pt x="108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5" name="淘宝店chenying0907 25"/>
            <p:cNvSpPr>
              <a:spLocks noEditPoints="1"/>
            </p:cNvSpPr>
            <p:nvPr/>
          </p:nvSpPr>
          <p:spPr bwMode="auto">
            <a:xfrm>
              <a:off x="86" y="80"/>
              <a:ext cx="111" cy="111"/>
            </a:xfrm>
            <a:custGeom>
              <a:avLst/>
              <a:gdLst>
                <a:gd name="T0" fmla="*/ 23 w 47"/>
                <a:gd name="T1" fmla="*/ 0 h 47"/>
                <a:gd name="T2" fmla="*/ 0 w 47"/>
                <a:gd name="T3" fmla="*/ 24 h 47"/>
                <a:gd name="T4" fmla="*/ 23 w 47"/>
                <a:gd name="T5" fmla="*/ 47 h 47"/>
                <a:gd name="T6" fmla="*/ 47 w 47"/>
                <a:gd name="T7" fmla="*/ 24 h 47"/>
                <a:gd name="T8" fmla="*/ 23 w 47"/>
                <a:gd name="T9" fmla="*/ 0 h 47"/>
                <a:gd name="T10" fmla="*/ 23 w 47"/>
                <a:gd name="T11" fmla="*/ 37 h 47"/>
                <a:gd name="T12" fmla="*/ 10 w 47"/>
                <a:gd name="T13" fmla="*/ 24 h 47"/>
                <a:gd name="T14" fmla="*/ 23 w 47"/>
                <a:gd name="T15" fmla="*/ 10 h 47"/>
                <a:gd name="T16" fmla="*/ 37 w 47"/>
                <a:gd name="T17" fmla="*/ 24 h 47"/>
                <a:gd name="T18" fmla="*/ 23 w 47"/>
                <a:gd name="T19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23" y="37"/>
                  </a:moveTo>
                  <a:cubicBezTo>
                    <a:pt x="16" y="37"/>
                    <a:pt x="10" y="31"/>
                    <a:pt x="10" y="24"/>
                  </a:cubicBezTo>
                  <a:cubicBezTo>
                    <a:pt x="10" y="16"/>
                    <a:pt x="16" y="10"/>
                    <a:pt x="23" y="10"/>
                  </a:cubicBezTo>
                  <a:cubicBezTo>
                    <a:pt x="31" y="10"/>
                    <a:pt x="37" y="16"/>
                    <a:pt x="37" y="24"/>
                  </a:cubicBezTo>
                  <a:cubicBezTo>
                    <a:pt x="37" y="31"/>
                    <a:pt x="31" y="37"/>
                    <a:pt x="23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6" name="PA_淘宝店chenying0907 26"/>
          <p:cNvGrpSpPr/>
          <p:nvPr>
            <p:custDataLst>
              <p:tags r:id="rId3"/>
            </p:custDataLst>
          </p:nvPr>
        </p:nvGrpSpPr>
        <p:grpSpPr bwMode="auto">
          <a:xfrm>
            <a:off x="1344614" y="3092161"/>
            <a:ext cx="446087" cy="450989"/>
            <a:chOff x="0" y="0"/>
            <a:chExt cx="281" cy="284"/>
          </a:xfrm>
        </p:grpSpPr>
        <p:sp>
          <p:nvSpPr>
            <p:cNvPr id="35867" name="淘宝店chenying0907 27"/>
            <p:cNvSpPr/>
            <p:nvPr/>
          </p:nvSpPr>
          <p:spPr bwMode="auto">
            <a:xfrm>
              <a:off x="0" y="0"/>
              <a:ext cx="281" cy="206"/>
            </a:xfrm>
            <a:custGeom>
              <a:avLst/>
              <a:gdLst>
                <a:gd name="T0" fmla="*/ 91 w 119"/>
                <a:gd name="T1" fmla="*/ 32 h 87"/>
                <a:gd name="T2" fmla="*/ 86 w 119"/>
                <a:gd name="T3" fmla="*/ 32 h 87"/>
                <a:gd name="T4" fmla="*/ 86 w 119"/>
                <a:gd name="T5" fmla="*/ 30 h 87"/>
                <a:gd name="T6" fmla="*/ 56 w 119"/>
                <a:gd name="T7" fmla="*/ 0 h 87"/>
                <a:gd name="T8" fmla="*/ 27 w 119"/>
                <a:gd name="T9" fmla="*/ 25 h 87"/>
                <a:gd name="T10" fmla="*/ 19 w 119"/>
                <a:gd name="T11" fmla="*/ 26 h 87"/>
                <a:gd name="T12" fmla="*/ 19 w 119"/>
                <a:gd name="T13" fmla="*/ 26 h 87"/>
                <a:gd name="T14" fmla="*/ 7 w 119"/>
                <a:gd name="T15" fmla="*/ 43 h 87"/>
                <a:gd name="T16" fmla="*/ 9 w 119"/>
                <a:gd name="T17" fmla="*/ 52 h 87"/>
                <a:gd name="T18" fmla="*/ 0 w 119"/>
                <a:gd name="T19" fmla="*/ 68 h 87"/>
                <a:gd name="T20" fmla="*/ 19 w 119"/>
                <a:gd name="T21" fmla="*/ 87 h 87"/>
                <a:gd name="T22" fmla="*/ 39 w 119"/>
                <a:gd name="T23" fmla="*/ 87 h 87"/>
                <a:gd name="T24" fmla="*/ 44 w 119"/>
                <a:gd name="T25" fmla="*/ 81 h 87"/>
                <a:gd name="T26" fmla="*/ 39 w 119"/>
                <a:gd name="T27" fmla="*/ 76 h 87"/>
                <a:gd name="T28" fmla="*/ 19 w 119"/>
                <a:gd name="T29" fmla="*/ 76 h 87"/>
                <a:gd name="T30" fmla="*/ 10 w 119"/>
                <a:gd name="T31" fmla="*/ 68 h 87"/>
                <a:gd name="T32" fmla="*/ 18 w 119"/>
                <a:gd name="T33" fmla="*/ 59 h 87"/>
                <a:gd name="T34" fmla="*/ 22 w 119"/>
                <a:gd name="T35" fmla="*/ 55 h 87"/>
                <a:gd name="T36" fmla="*/ 20 w 119"/>
                <a:gd name="T37" fmla="*/ 50 h 87"/>
                <a:gd name="T38" fmla="*/ 17 w 119"/>
                <a:gd name="T39" fmla="*/ 43 h 87"/>
                <a:gd name="T40" fmla="*/ 22 w 119"/>
                <a:gd name="T41" fmla="*/ 35 h 87"/>
                <a:gd name="T42" fmla="*/ 22 w 119"/>
                <a:gd name="T43" fmla="*/ 35 h 87"/>
                <a:gd name="T44" fmla="*/ 30 w 119"/>
                <a:gd name="T45" fmla="*/ 36 h 87"/>
                <a:gd name="T46" fmla="*/ 35 w 119"/>
                <a:gd name="T47" fmla="*/ 36 h 87"/>
                <a:gd name="T48" fmla="*/ 37 w 119"/>
                <a:gd name="T49" fmla="*/ 31 h 87"/>
                <a:gd name="T50" fmla="*/ 37 w 119"/>
                <a:gd name="T51" fmla="*/ 30 h 87"/>
                <a:gd name="T52" fmla="*/ 37 w 119"/>
                <a:gd name="T53" fmla="*/ 30 h 87"/>
                <a:gd name="T54" fmla="*/ 56 w 119"/>
                <a:gd name="T55" fmla="*/ 11 h 87"/>
                <a:gd name="T56" fmla="*/ 75 w 119"/>
                <a:gd name="T57" fmla="*/ 30 h 87"/>
                <a:gd name="T58" fmla="*/ 73 w 119"/>
                <a:gd name="T59" fmla="*/ 40 h 87"/>
                <a:gd name="T60" fmla="*/ 74 w 119"/>
                <a:gd name="T61" fmla="*/ 46 h 87"/>
                <a:gd name="T62" fmla="*/ 80 w 119"/>
                <a:gd name="T63" fmla="*/ 46 h 87"/>
                <a:gd name="T64" fmla="*/ 91 w 119"/>
                <a:gd name="T65" fmla="*/ 42 h 87"/>
                <a:gd name="T66" fmla="*/ 108 w 119"/>
                <a:gd name="T67" fmla="*/ 59 h 87"/>
                <a:gd name="T68" fmla="*/ 91 w 119"/>
                <a:gd name="T69" fmla="*/ 76 h 87"/>
                <a:gd name="T70" fmla="*/ 80 w 119"/>
                <a:gd name="T71" fmla="*/ 76 h 87"/>
                <a:gd name="T72" fmla="*/ 75 w 119"/>
                <a:gd name="T73" fmla="*/ 81 h 87"/>
                <a:gd name="T74" fmla="*/ 80 w 119"/>
                <a:gd name="T75" fmla="*/ 87 h 87"/>
                <a:gd name="T76" fmla="*/ 91 w 119"/>
                <a:gd name="T77" fmla="*/ 87 h 87"/>
                <a:gd name="T78" fmla="*/ 119 w 119"/>
                <a:gd name="T79" fmla="*/ 59 h 87"/>
                <a:gd name="T80" fmla="*/ 91 w 119"/>
                <a:gd name="T81" fmla="*/ 3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9" h="87">
                  <a:moveTo>
                    <a:pt x="91" y="32"/>
                  </a:moveTo>
                  <a:cubicBezTo>
                    <a:pt x="89" y="32"/>
                    <a:pt x="87" y="32"/>
                    <a:pt x="86" y="32"/>
                  </a:cubicBezTo>
                  <a:cubicBezTo>
                    <a:pt x="86" y="31"/>
                    <a:pt x="86" y="31"/>
                    <a:pt x="86" y="30"/>
                  </a:cubicBezTo>
                  <a:cubicBezTo>
                    <a:pt x="86" y="13"/>
                    <a:pt x="72" y="0"/>
                    <a:pt x="56" y="0"/>
                  </a:cubicBezTo>
                  <a:cubicBezTo>
                    <a:pt x="42" y="0"/>
                    <a:pt x="30" y="11"/>
                    <a:pt x="27" y="25"/>
                  </a:cubicBezTo>
                  <a:cubicBezTo>
                    <a:pt x="24" y="24"/>
                    <a:pt x="21" y="25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1" y="29"/>
                    <a:pt x="7" y="36"/>
                    <a:pt x="7" y="43"/>
                  </a:cubicBezTo>
                  <a:cubicBezTo>
                    <a:pt x="7" y="46"/>
                    <a:pt x="7" y="49"/>
                    <a:pt x="9" y="52"/>
                  </a:cubicBezTo>
                  <a:cubicBezTo>
                    <a:pt x="3" y="55"/>
                    <a:pt x="0" y="61"/>
                    <a:pt x="0" y="68"/>
                  </a:cubicBezTo>
                  <a:cubicBezTo>
                    <a:pt x="0" y="78"/>
                    <a:pt x="8" y="87"/>
                    <a:pt x="19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41" y="87"/>
                    <a:pt x="44" y="84"/>
                    <a:pt x="44" y="81"/>
                  </a:cubicBezTo>
                  <a:cubicBezTo>
                    <a:pt x="44" y="79"/>
                    <a:pt x="41" y="76"/>
                    <a:pt x="39" y="76"/>
                  </a:cubicBezTo>
                  <a:cubicBezTo>
                    <a:pt x="19" y="76"/>
                    <a:pt x="19" y="76"/>
                    <a:pt x="19" y="76"/>
                  </a:cubicBezTo>
                  <a:cubicBezTo>
                    <a:pt x="14" y="76"/>
                    <a:pt x="10" y="72"/>
                    <a:pt x="10" y="68"/>
                  </a:cubicBezTo>
                  <a:cubicBezTo>
                    <a:pt x="10" y="63"/>
                    <a:pt x="13" y="60"/>
                    <a:pt x="18" y="59"/>
                  </a:cubicBezTo>
                  <a:cubicBezTo>
                    <a:pt x="20" y="59"/>
                    <a:pt x="21" y="57"/>
                    <a:pt x="22" y="55"/>
                  </a:cubicBezTo>
                  <a:cubicBezTo>
                    <a:pt x="22" y="53"/>
                    <a:pt x="22" y="51"/>
                    <a:pt x="20" y="50"/>
                  </a:cubicBezTo>
                  <a:cubicBezTo>
                    <a:pt x="18" y="48"/>
                    <a:pt x="17" y="46"/>
                    <a:pt x="17" y="43"/>
                  </a:cubicBezTo>
                  <a:cubicBezTo>
                    <a:pt x="17" y="40"/>
                    <a:pt x="19" y="37"/>
                    <a:pt x="22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5" y="34"/>
                    <a:pt x="27" y="35"/>
                    <a:pt x="30" y="36"/>
                  </a:cubicBezTo>
                  <a:cubicBezTo>
                    <a:pt x="31" y="37"/>
                    <a:pt x="33" y="37"/>
                    <a:pt x="35" y="36"/>
                  </a:cubicBezTo>
                  <a:cubicBezTo>
                    <a:pt x="37" y="35"/>
                    <a:pt x="37" y="33"/>
                    <a:pt x="37" y="31"/>
                  </a:cubicBezTo>
                  <a:cubicBezTo>
                    <a:pt x="37" y="31"/>
                    <a:pt x="37" y="30"/>
                    <a:pt x="37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19"/>
                    <a:pt x="46" y="11"/>
                    <a:pt x="56" y="11"/>
                  </a:cubicBezTo>
                  <a:cubicBezTo>
                    <a:pt x="67" y="11"/>
                    <a:pt x="75" y="19"/>
                    <a:pt x="75" y="30"/>
                  </a:cubicBezTo>
                  <a:cubicBezTo>
                    <a:pt x="75" y="33"/>
                    <a:pt x="74" y="36"/>
                    <a:pt x="73" y="40"/>
                  </a:cubicBezTo>
                  <a:cubicBezTo>
                    <a:pt x="71" y="42"/>
                    <a:pt x="72" y="44"/>
                    <a:pt x="74" y="46"/>
                  </a:cubicBezTo>
                  <a:cubicBezTo>
                    <a:pt x="75" y="48"/>
                    <a:pt x="78" y="48"/>
                    <a:pt x="80" y="46"/>
                  </a:cubicBezTo>
                  <a:cubicBezTo>
                    <a:pt x="82" y="44"/>
                    <a:pt x="86" y="42"/>
                    <a:pt x="91" y="42"/>
                  </a:cubicBezTo>
                  <a:cubicBezTo>
                    <a:pt x="101" y="42"/>
                    <a:pt x="108" y="50"/>
                    <a:pt x="108" y="59"/>
                  </a:cubicBezTo>
                  <a:cubicBezTo>
                    <a:pt x="108" y="69"/>
                    <a:pt x="101" y="76"/>
                    <a:pt x="9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77" y="76"/>
                    <a:pt x="75" y="79"/>
                    <a:pt x="75" y="81"/>
                  </a:cubicBezTo>
                  <a:cubicBezTo>
                    <a:pt x="75" y="84"/>
                    <a:pt x="77" y="87"/>
                    <a:pt x="80" y="87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106" y="87"/>
                    <a:pt x="119" y="74"/>
                    <a:pt x="119" y="59"/>
                  </a:cubicBezTo>
                  <a:cubicBezTo>
                    <a:pt x="119" y="44"/>
                    <a:pt x="106" y="32"/>
                    <a:pt x="91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8" name="淘宝店chenying0907 28"/>
            <p:cNvSpPr/>
            <p:nvPr/>
          </p:nvSpPr>
          <p:spPr bwMode="auto">
            <a:xfrm>
              <a:off x="85" y="116"/>
              <a:ext cx="108" cy="168"/>
            </a:xfrm>
            <a:custGeom>
              <a:avLst/>
              <a:gdLst>
                <a:gd name="T0" fmla="*/ 37 w 46"/>
                <a:gd name="T1" fmla="*/ 45 h 71"/>
                <a:gd name="T2" fmla="*/ 28 w 46"/>
                <a:gd name="T3" fmla="*/ 54 h 71"/>
                <a:gd name="T4" fmla="*/ 28 w 46"/>
                <a:gd name="T5" fmla="*/ 5 h 71"/>
                <a:gd name="T6" fmla="*/ 23 w 46"/>
                <a:gd name="T7" fmla="*/ 0 h 71"/>
                <a:gd name="T8" fmla="*/ 18 w 46"/>
                <a:gd name="T9" fmla="*/ 5 h 71"/>
                <a:gd name="T10" fmla="*/ 18 w 46"/>
                <a:gd name="T11" fmla="*/ 54 h 71"/>
                <a:gd name="T12" fmla="*/ 9 w 46"/>
                <a:gd name="T13" fmla="*/ 45 h 71"/>
                <a:gd name="T14" fmla="*/ 2 w 46"/>
                <a:gd name="T15" fmla="*/ 45 h 71"/>
                <a:gd name="T16" fmla="*/ 2 w 46"/>
                <a:gd name="T17" fmla="*/ 52 h 71"/>
                <a:gd name="T18" fmla="*/ 20 w 46"/>
                <a:gd name="T19" fmla="*/ 70 h 71"/>
                <a:gd name="T20" fmla="*/ 23 w 46"/>
                <a:gd name="T21" fmla="*/ 71 h 71"/>
                <a:gd name="T22" fmla="*/ 27 w 46"/>
                <a:gd name="T23" fmla="*/ 70 h 71"/>
                <a:gd name="T24" fmla="*/ 44 w 46"/>
                <a:gd name="T25" fmla="*/ 52 h 71"/>
                <a:gd name="T26" fmla="*/ 44 w 46"/>
                <a:gd name="T27" fmla="*/ 45 h 71"/>
                <a:gd name="T28" fmla="*/ 37 w 46"/>
                <a:gd name="T29" fmla="*/ 4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71">
                  <a:moveTo>
                    <a:pt x="37" y="45"/>
                  </a:moveTo>
                  <a:cubicBezTo>
                    <a:pt x="28" y="54"/>
                    <a:pt x="28" y="54"/>
                    <a:pt x="28" y="5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2"/>
                    <a:pt x="26" y="0"/>
                    <a:pt x="23" y="0"/>
                  </a:cubicBezTo>
                  <a:cubicBezTo>
                    <a:pt x="20" y="0"/>
                    <a:pt x="18" y="2"/>
                    <a:pt x="18" y="5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7" y="43"/>
                    <a:pt x="4" y="43"/>
                    <a:pt x="2" y="45"/>
                  </a:cubicBezTo>
                  <a:cubicBezTo>
                    <a:pt x="0" y="47"/>
                    <a:pt x="0" y="50"/>
                    <a:pt x="2" y="52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20" y="71"/>
                    <a:pt x="22" y="71"/>
                    <a:pt x="23" y="71"/>
                  </a:cubicBezTo>
                  <a:cubicBezTo>
                    <a:pt x="25" y="71"/>
                    <a:pt x="26" y="71"/>
                    <a:pt x="27" y="70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6" y="50"/>
                    <a:pt x="46" y="47"/>
                    <a:pt x="44" y="45"/>
                  </a:cubicBezTo>
                  <a:cubicBezTo>
                    <a:pt x="42" y="43"/>
                    <a:pt x="39" y="43"/>
                    <a:pt x="37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9" name="PA_淘宝店chenying0907 29"/>
          <p:cNvGrpSpPr/>
          <p:nvPr>
            <p:custDataLst>
              <p:tags r:id="rId4"/>
            </p:custDataLst>
          </p:nvPr>
        </p:nvGrpSpPr>
        <p:grpSpPr bwMode="auto">
          <a:xfrm>
            <a:off x="1362075" y="1783658"/>
            <a:ext cx="406400" cy="400173"/>
            <a:chOff x="0" y="0"/>
            <a:chExt cx="256" cy="252"/>
          </a:xfrm>
        </p:grpSpPr>
        <p:sp>
          <p:nvSpPr>
            <p:cNvPr id="35870" name="淘宝店chenying0907 30"/>
            <p:cNvSpPr>
              <a:spLocks noEditPoints="1"/>
            </p:cNvSpPr>
            <p:nvPr/>
          </p:nvSpPr>
          <p:spPr bwMode="auto">
            <a:xfrm>
              <a:off x="0" y="0"/>
              <a:ext cx="256" cy="252"/>
            </a:xfrm>
            <a:custGeom>
              <a:avLst/>
              <a:gdLst>
                <a:gd name="T0" fmla="*/ 234 w 256"/>
                <a:gd name="T1" fmla="*/ 186 h 252"/>
                <a:gd name="T2" fmla="*/ 69 w 256"/>
                <a:gd name="T3" fmla="*/ 186 h 252"/>
                <a:gd name="T4" fmla="*/ 69 w 256"/>
                <a:gd name="T5" fmla="*/ 21 h 252"/>
                <a:gd name="T6" fmla="*/ 126 w 256"/>
                <a:gd name="T7" fmla="*/ 21 h 252"/>
                <a:gd name="T8" fmla="*/ 126 w 256"/>
                <a:gd name="T9" fmla="*/ 0 h 252"/>
                <a:gd name="T10" fmla="*/ 48 w 256"/>
                <a:gd name="T11" fmla="*/ 0 h 252"/>
                <a:gd name="T12" fmla="*/ 48 w 256"/>
                <a:gd name="T13" fmla="*/ 45 h 252"/>
                <a:gd name="T14" fmla="*/ 0 w 256"/>
                <a:gd name="T15" fmla="*/ 45 h 252"/>
                <a:gd name="T16" fmla="*/ 0 w 256"/>
                <a:gd name="T17" fmla="*/ 252 h 252"/>
                <a:gd name="T18" fmla="*/ 208 w 256"/>
                <a:gd name="T19" fmla="*/ 252 h 252"/>
                <a:gd name="T20" fmla="*/ 208 w 256"/>
                <a:gd name="T21" fmla="*/ 208 h 252"/>
                <a:gd name="T22" fmla="*/ 256 w 256"/>
                <a:gd name="T23" fmla="*/ 208 h 252"/>
                <a:gd name="T24" fmla="*/ 256 w 256"/>
                <a:gd name="T25" fmla="*/ 130 h 252"/>
                <a:gd name="T26" fmla="*/ 234 w 256"/>
                <a:gd name="T27" fmla="*/ 130 h 252"/>
                <a:gd name="T28" fmla="*/ 234 w 256"/>
                <a:gd name="T29" fmla="*/ 186 h 252"/>
                <a:gd name="T30" fmla="*/ 187 w 256"/>
                <a:gd name="T31" fmla="*/ 231 h 252"/>
                <a:gd name="T32" fmla="*/ 24 w 256"/>
                <a:gd name="T33" fmla="*/ 231 h 252"/>
                <a:gd name="T34" fmla="*/ 24 w 256"/>
                <a:gd name="T35" fmla="*/ 68 h 252"/>
                <a:gd name="T36" fmla="*/ 48 w 256"/>
                <a:gd name="T37" fmla="*/ 68 h 252"/>
                <a:gd name="T38" fmla="*/ 48 w 256"/>
                <a:gd name="T39" fmla="*/ 208 h 252"/>
                <a:gd name="T40" fmla="*/ 187 w 256"/>
                <a:gd name="T41" fmla="*/ 208 h 252"/>
                <a:gd name="T42" fmla="*/ 187 w 256"/>
                <a:gd name="T43" fmla="*/ 23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6" h="252">
                  <a:moveTo>
                    <a:pt x="234" y="186"/>
                  </a:moveTo>
                  <a:lnTo>
                    <a:pt x="69" y="186"/>
                  </a:lnTo>
                  <a:lnTo>
                    <a:pt x="69" y="21"/>
                  </a:lnTo>
                  <a:lnTo>
                    <a:pt x="126" y="21"/>
                  </a:lnTo>
                  <a:lnTo>
                    <a:pt x="126" y="0"/>
                  </a:lnTo>
                  <a:lnTo>
                    <a:pt x="48" y="0"/>
                  </a:lnTo>
                  <a:lnTo>
                    <a:pt x="48" y="45"/>
                  </a:lnTo>
                  <a:lnTo>
                    <a:pt x="0" y="45"/>
                  </a:lnTo>
                  <a:lnTo>
                    <a:pt x="0" y="252"/>
                  </a:lnTo>
                  <a:lnTo>
                    <a:pt x="208" y="252"/>
                  </a:lnTo>
                  <a:lnTo>
                    <a:pt x="208" y="208"/>
                  </a:lnTo>
                  <a:lnTo>
                    <a:pt x="256" y="208"/>
                  </a:lnTo>
                  <a:lnTo>
                    <a:pt x="256" y="130"/>
                  </a:lnTo>
                  <a:lnTo>
                    <a:pt x="234" y="130"/>
                  </a:lnTo>
                  <a:lnTo>
                    <a:pt x="234" y="186"/>
                  </a:lnTo>
                  <a:close/>
                  <a:moveTo>
                    <a:pt x="187" y="231"/>
                  </a:moveTo>
                  <a:lnTo>
                    <a:pt x="24" y="231"/>
                  </a:lnTo>
                  <a:lnTo>
                    <a:pt x="24" y="68"/>
                  </a:lnTo>
                  <a:lnTo>
                    <a:pt x="48" y="68"/>
                  </a:lnTo>
                  <a:lnTo>
                    <a:pt x="48" y="208"/>
                  </a:lnTo>
                  <a:lnTo>
                    <a:pt x="187" y="208"/>
                  </a:lnTo>
                  <a:lnTo>
                    <a:pt x="187" y="2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71" name="淘宝店chenying0907 31"/>
            <p:cNvSpPr/>
            <p:nvPr/>
          </p:nvSpPr>
          <p:spPr bwMode="auto">
            <a:xfrm>
              <a:off x="145" y="0"/>
              <a:ext cx="111" cy="111"/>
            </a:xfrm>
            <a:custGeom>
              <a:avLst/>
              <a:gdLst>
                <a:gd name="T0" fmla="*/ 18 w 111"/>
                <a:gd name="T1" fmla="*/ 0 h 111"/>
                <a:gd name="T2" fmla="*/ 18 w 111"/>
                <a:gd name="T3" fmla="*/ 21 h 111"/>
                <a:gd name="T4" fmla="*/ 73 w 111"/>
                <a:gd name="T5" fmla="*/ 21 h 111"/>
                <a:gd name="T6" fmla="*/ 0 w 111"/>
                <a:gd name="T7" fmla="*/ 94 h 111"/>
                <a:gd name="T8" fmla="*/ 14 w 111"/>
                <a:gd name="T9" fmla="*/ 111 h 111"/>
                <a:gd name="T10" fmla="*/ 89 w 111"/>
                <a:gd name="T11" fmla="*/ 37 h 111"/>
                <a:gd name="T12" fmla="*/ 89 w 111"/>
                <a:gd name="T13" fmla="*/ 92 h 111"/>
                <a:gd name="T14" fmla="*/ 111 w 111"/>
                <a:gd name="T15" fmla="*/ 92 h 111"/>
                <a:gd name="T16" fmla="*/ 111 w 111"/>
                <a:gd name="T17" fmla="*/ 0 h 111"/>
                <a:gd name="T18" fmla="*/ 18 w 111"/>
                <a:gd name="T1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11">
                  <a:moveTo>
                    <a:pt x="18" y="0"/>
                  </a:moveTo>
                  <a:lnTo>
                    <a:pt x="18" y="21"/>
                  </a:lnTo>
                  <a:lnTo>
                    <a:pt x="73" y="21"/>
                  </a:lnTo>
                  <a:lnTo>
                    <a:pt x="0" y="94"/>
                  </a:lnTo>
                  <a:lnTo>
                    <a:pt x="14" y="111"/>
                  </a:lnTo>
                  <a:lnTo>
                    <a:pt x="89" y="37"/>
                  </a:lnTo>
                  <a:lnTo>
                    <a:pt x="89" y="92"/>
                  </a:lnTo>
                  <a:lnTo>
                    <a:pt x="111" y="92"/>
                  </a:lnTo>
                  <a:lnTo>
                    <a:pt x="111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5" name="PA_淘宝店chenying0907 44"/>
          <p:cNvGrpSpPr/>
          <p:nvPr>
            <p:custDataLst>
              <p:tags r:id="rId5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46" name="淘宝店chenying0907 37"/>
            <p:cNvSpPr/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淘宝店chenying0907 38"/>
            <p:cNvSpPr/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淘宝店chenying0907 39"/>
            <p:cNvSpPr/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9" name="PA_文本框 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35359" y="184337"/>
            <a:ext cx="86086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i="1" dirty="0"/>
              <a:t>IV.E. Welfare Analyses</a:t>
            </a:r>
            <a:endParaRPr lang="en-US" altLang="zh-CN" sz="20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0B348EA2-800D-4F92-8FC8-5C7916BF0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083" y="502838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02C2049-D3B9-4552-8284-C43D2C8585DE}"/>
              </a:ext>
            </a:extLst>
          </p:cNvPr>
          <p:cNvSpPr/>
          <p:nvPr/>
        </p:nvSpPr>
        <p:spPr>
          <a:xfrm>
            <a:off x="521817" y="525862"/>
            <a:ext cx="74345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/>
              <a:t>Welfare Consequences of Government Intervention(</a:t>
            </a:r>
            <a:r>
              <a:rPr lang="zh-CN" altLang="zh-CN" dirty="0"/>
              <a:t>政府介入的福利结果</a:t>
            </a:r>
            <a:r>
              <a:rPr lang="en-US" altLang="zh-CN" dirty="0"/>
              <a:t> </a:t>
            </a:r>
            <a:r>
              <a:rPr lang="en-US" altLang="zh-CN" i="1" dirty="0"/>
              <a:t>)</a:t>
            </a:r>
            <a:endParaRPr lang="zh-CN" altLang="en-US" dirty="0"/>
          </a:p>
        </p:txBody>
      </p:sp>
      <p:sp>
        <p:nvSpPr>
          <p:cNvPr id="26" name="矩形 7">
            <a:extLst>
              <a:ext uri="{FF2B5EF4-FFF2-40B4-BE49-F238E27FC236}">
                <a16:creationId xmlns:a16="http://schemas.microsoft.com/office/drawing/2014/main" id="{D8ECB340-0E31-4902-9A7F-DDD10EF10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502495"/>
            <a:ext cx="2057400" cy="65087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9EF57331-C04C-423D-A2D7-98D08A5CFC2C}"/>
              </a:ext>
            </a:extLst>
          </p:cNvPr>
          <p:cNvGrpSpPr/>
          <p:nvPr/>
        </p:nvGrpSpPr>
        <p:grpSpPr>
          <a:xfrm>
            <a:off x="465189" y="920426"/>
            <a:ext cx="8767258" cy="369332"/>
            <a:chOff x="5963740" y="2180924"/>
            <a:chExt cx="8144187" cy="369332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C86BE5F9-F581-490E-B93E-6CA1340A88AF}"/>
                </a:ext>
              </a:extLst>
            </p:cNvPr>
            <p:cNvSpPr txBox="1"/>
            <p:nvPr/>
          </p:nvSpPr>
          <p:spPr>
            <a:xfrm>
              <a:off x="6111084" y="2180924"/>
              <a:ext cx="79968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Estimate the welfare cost of </a:t>
              </a:r>
              <a:r>
                <a:rPr lang="en-US" altLang="zh-CN" dirty="0">
                  <a:solidFill>
                    <a:schemeClr val="accent1">
                      <a:lumMod val="50000"/>
                    </a:schemeClr>
                  </a:solidFill>
                </a:rPr>
                <a:t>standard public policy interventions </a:t>
              </a:r>
              <a:r>
                <a:rPr lang="en-US" altLang="zh-CN" dirty="0"/>
                <a:t>in insurance markets.</a:t>
              </a:r>
              <a:endParaRPr lang="en-US" altLang="zh-CN" sz="2000" dirty="0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F5C2EEFD-90E3-437A-9BCC-1A5CF000CE3E}"/>
                </a:ext>
              </a:extLst>
            </p:cNvPr>
            <p:cNvSpPr/>
            <p:nvPr/>
          </p:nvSpPr>
          <p:spPr bwMode="auto">
            <a:xfrm>
              <a:off x="5963740" y="2299668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61C6B58B-A27A-4138-B7B2-CDA5FDB8232F}"/>
              </a:ext>
            </a:extLst>
          </p:cNvPr>
          <p:cNvSpPr/>
          <p:nvPr/>
        </p:nvSpPr>
        <p:spPr>
          <a:xfrm>
            <a:off x="1368426" y="1379988"/>
            <a:ext cx="622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NewCenturySchlbk-Roman"/>
              </a:rPr>
              <a:t>price subsidies(</a:t>
            </a:r>
            <a:r>
              <a:rPr lang="zh-CN" altLang="en-US" dirty="0">
                <a:latin typeface="NewCenturySchlbk-Roman"/>
              </a:rPr>
              <a:t>价格补贴</a:t>
            </a:r>
            <a:r>
              <a:rPr lang="en-US" altLang="zh-CN" dirty="0">
                <a:latin typeface="NewCenturySchlbk-Roman"/>
              </a:rPr>
              <a:t>)</a:t>
            </a:r>
          </a:p>
          <a:p>
            <a:r>
              <a:rPr lang="en-US" altLang="zh-CN" dirty="0">
                <a:latin typeface="NewCenturySchlbk-Roman"/>
              </a:rPr>
              <a:t>coverage mandates(</a:t>
            </a:r>
            <a:r>
              <a:rPr lang="zh-CN" altLang="en-US" dirty="0">
                <a:latin typeface="NewCenturySchlbk-Roman"/>
              </a:rPr>
              <a:t>强制保险</a:t>
            </a:r>
            <a:r>
              <a:rPr lang="en-US" altLang="zh-CN" dirty="0">
                <a:latin typeface="NewCenturySchlbk-Roman"/>
              </a:rPr>
              <a:t>)</a:t>
            </a:r>
          </a:p>
          <a:p>
            <a:r>
              <a:rPr lang="en-US" altLang="zh-CN" dirty="0">
                <a:latin typeface="NewCenturySchlbk-Roman"/>
              </a:rPr>
              <a:t>regulation of the characteristics of individuals(</a:t>
            </a:r>
            <a:r>
              <a:rPr lang="zh-CN" altLang="en-US" dirty="0">
                <a:latin typeface="NewCenturySchlbk-Roman"/>
              </a:rPr>
              <a:t>个人特征监管</a:t>
            </a:r>
            <a:r>
              <a:rPr lang="en-US" altLang="zh-CN" dirty="0">
                <a:latin typeface="NewCenturySchlbk-Roman"/>
              </a:rPr>
              <a:t>)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0A9A837C-B471-4BC5-943A-8FDD4A56A95E}"/>
                  </a:ext>
                </a:extLst>
              </p:cNvPr>
              <p:cNvSpPr/>
              <p:nvPr/>
            </p:nvSpPr>
            <p:spPr>
              <a:xfrm>
                <a:off x="568874" y="2238113"/>
                <a:ext cx="4164858" cy="411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zh-CN" b="1" dirty="0">
                    <a:ea typeface="等线" panose="02010600030101010101" pitchFamily="2" charset="-122"/>
                    <a:cs typeface="Times New Roman" panose="02020603050405020304" pitchFamily="18" charset="0"/>
                  </a:rPr>
                  <a:t>补贴的社会成本</a:t>
                </a:r>
                <a:r>
                  <a:rPr lang="en-US" altLang="zh-CN" dirty="0">
                    <a:ea typeface="等线" panose="02010600030101010101" pitchFamily="2" charset="-122"/>
                    <a:cs typeface="Times New Roman" panose="02020603050405020304" pitchFamily="18" charset="0"/>
                  </a:rPr>
                  <a:t>——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𝜆</m:t>
                    </m:r>
                    <m:d>
                      <m:dPr>
                        <m:ctrlPr>
                          <a:rPr lang="zh-CN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zh-CN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𝑒𝑞𝑚</m:t>
                            </m:r>
                          </m:sub>
                        </m:sSub>
                        <m:r>
                          <a:rPr lang="zh-CN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微软雅黑" panose="020B0503020204020204" pitchFamily="34" charset="-122"/>
                          </a:rPr>
                          <m:t>−</m:t>
                        </m:r>
                        <m:sSub>
                          <m:sSubPr>
                            <m:ctrlPr>
                              <a:rPr lang="zh-CN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𝑒𝑓𝑓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zh-CN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0A9A837C-B471-4BC5-943A-8FDD4A56A9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874" y="2238113"/>
                <a:ext cx="4164858" cy="411331"/>
              </a:xfrm>
              <a:prstGeom prst="rect">
                <a:avLst/>
              </a:prstGeom>
              <a:blipFill>
                <a:blip r:embed="rId9"/>
                <a:stretch>
                  <a:fillRect l="-1170" t="-1471" b="-176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CC7EDB03-3D0B-451A-B98B-9EDB4E923985}"/>
                  </a:ext>
                </a:extLst>
              </p:cNvPr>
              <p:cNvSpPr/>
              <p:nvPr/>
            </p:nvSpPr>
            <p:spPr>
              <a:xfrm>
                <a:off x="623806" y="2712444"/>
                <a:ext cx="278634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𝜆</m:t>
                    </m:r>
                  </m:oMath>
                </a14:m>
                <a:r>
                  <a:rPr lang="en-US" altLang="zh-CN" dirty="0">
                    <a:ea typeface="等线" panose="02010600030101010101" pitchFamily="2" charset="-122"/>
                    <a:cs typeface="Times New Roman" panose="02020603050405020304" pitchFamily="18" charset="0"/>
                  </a:rPr>
                  <a:t>——</a:t>
                </a:r>
                <a:r>
                  <a:rPr lang="zh-CN" altLang="zh-CN" dirty="0">
                    <a:ea typeface="等线" panose="02010600030101010101" pitchFamily="2" charset="-122"/>
                    <a:cs typeface="Times New Roman" panose="02020603050405020304" pitchFamily="18" charset="0"/>
                  </a:rPr>
                  <a:t>公共资金的边际成本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CC7EDB03-3D0B-451A-B98B-9EDB4E9239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06" y="2712444"/>
                <a:ext cx="2786340" cy="369332"/>
              </a:xfrm>
              <a:prstGeom prst="rect">
                <a:avLst/>
              </a:prstGeom>
              <a:blipFill>
                <a:blip r:embed="rId10"/>
                <a:stretch>
                  <a:fillRect t="-9836" r="-2188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6280E943-0A3A-44C3-8458-9812EEE8F6A7}"/>
                  </a:ext>
                </a:extLst>
              </p:cNvPr>
              <p:cNvSpPr/>
              <p:nvPr/>
            </p:nvSpPr>
            <p:spPr>
              <a:xfrm>
                <a:off x="611560" y="3096810"/>
                <a:ext cx="8280920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latin typeface="NewCenturySchlbk-Roman"/>
                  </a:rPr>
                  <a:t>our estimates</a:t>
                </a:r>
                <a:r>
                  <a:rPr lang="zh-CN" altLang="en-US" dirty="0">
                    <a:latin typeface="NewCenturySchlbk-Roman"/>
                  </a:rPr>
                  <a:t>：</a:t>
                </a:r>
                <a:r>
                  <a:rPr lang="en-US" altLang="zh-CN" dirty="0">
                    <a:solidFill>
                      <a:srgbClr val="FF0000"/>
                    </a:solidFill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𝜆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 =</m:t>
                    </m:r>
                  </m:oMath>
                </a14:m>
                <a:r>
                  <a:rPr lang="en-US" altLang="zh-CN" dirty="0">
                    <a:latin typeface="NewCenturySchlbk-Roman"/>
                  </a:rPr>
                  <a:t>0.3</a:t>
                </a:r>
              </a:p>
              <a:p>
                <a:r>
                  <a:rPr lang="en-US" altLang="zh-CN" dirty="0"/>
                  <a:t>$45=(463.5-263.9)*0.756*0.3</a:t>
                </a:r>
                <a:r>
                  <a:rPr lang="zh-CN" altLang="en-US" dirty="0"/>
                  <a:t>：</a:t>
                </a:r>
                <a:r>
                  <a:rPr lang="en-US" altLang="zh-CN" dirty="0"/>
                  <a:t>the social cost of the price subsidy needed to achieve the efficient allocation(</a:t>
                </a:r>
                <a:r>
                  <a:rPr lang="zh-CN" altLang="zh-CN" b="1" dirty="0"/>
                  <a:t>实现有效分配所需的价格补贴的社会成本</a:t>
                </a:r>
                <a:r>
                  <a:rPr lang="en-US" altLang="zh-CN" dirty="0"/>
                  <a:t>).</a:t>
                </a:r>
              </a:p>
              <a:p>
                <a:r>
                  <a:rPr lang="en-US" altLang="zh-CN" dirty="0"/>
                  <a:t>five time larger than the social welfare (of $9.55).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6280E943-0A3A-44C3-8458-9812EEE8F6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3096810"/>
                <a:ext cx="8280920" cy="1200329"/>
              </a:xfrm>
              <a:prstGeom prst="rect">
                <a:avLst/>
              </a:prstGeom>
              <a:blipFill>
                <a:blip r:embed="rId11"/>
                <a:stretch>
                  <a:fillRect l="-589" t="-4061" b="-71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>
            <a:extLst>
              <a:ext uri="{FF2B5EF4-FFF2-40B4-BE49-F238E27FC236}">
                <a16:creationId xmlns:a16="http://schemas.microsoft.com/office/drawing/2014/main" id="{AB907E22-C7C7-42C9-B3B2-A1F85FA0F768}"/>
              </a:ext>
            </a:extLst>
          </p:cNvPr>
          <p:cNvSpPr/>
          <p:nvPr/>
        </p:nvSpPr>
        <p:spPr>
          <a:xfrm>
            <a:off x="577355" y="4223074"/>
            <a:ext cx="8146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Welfare maximizing (additional) price subsidy by the government is 0.</a:t>
            </a:r>
            <a:endParaRPr lang="zh-CN" altLang="en-US" dirty="0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8D40DF95-5668-4779-8291-A496D6A1C257}"/>
              </a:ext>
            </a:extLst>
          </p:cNvPr>
          <p:cNvSpPr/>
          <p:nvPr/>
        </p:nvSpPr>
        <p:spPr bwMode="auto">
          <a:xfrm>
            <a:off x="477073" y="2386931"/>
            <a:ext cx="89487" cy="83127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4F171804-E975-4AF7-AF78-DCAF41C96886}"/>
              </a:ext>
            </a:extLst>
          </p:cNvPr>
          <p:cNvSpPr/>
          <p:nvPr/>
        </p:nvSpPr>
        <p:spPr bwMode="auto">
          <a:xfrm>
            <a:off x="420445" y="4371950"/>
            <a:ext cx="89487" cy="83127"/>
          </a:xfrm>
          <a:prstGeom prst="ellipse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6740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0" advClick="0">
        <p:wipe/>
      </p:transition>
    </mc:Choice>
    <mc:Fallback>
      <p:transition spd="slow" advClick="0">
        <p:wip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A_淘宝店chenying0907 1"/>
          <p:cNvGrpSpPr/>
          <p:nvPr>
            <p:custDataLst>
              <p:tags r:id="rId1"/>
            </p:custDataLst>
          </p:nvPr>
        </p:nvGrpSpPr>
        <p:grpSpPr>
          <a:xfrm>
            <a:off x="-4763" y="1841500"/>
            <a:ext cx="9153526" cy="3311526"/>
            <a:chOff x="-4763" y="1841500"/>
            <a:chExt cx="9153526" cy="3311526"/>
          </a:xfrm>
        </p:grpSpPr>
        <p:sp>
          <p:nvSpPr>
            <p:cNvPr id="1024" name="淘宝店chenying0907 36"/>
            <p:cNvSpPr/>
            <p:nvPr/>
          </p:nvSpPr>
          <p:spPr bwMode="auto">
            <a:xfrm>
              <a:off x="3036887" y="3662363"/>
              <a:ext cx="4049713" cy="1490663"/>
            </a:xfrm>
            <a:custGeom>
              <a:avLst/>
              <a:gdLst>
                <a:gd name="T0" fmla="*/ 1369 w 2551"/>
                <a:gd name="T1" fmla="*/ 939 h 939"/>
                <a:gd name="T2" fmla="*/ 2551 w 2551"/>
                <a:gd name="T3" fmla="*/ 442 h 939"/>
                <a:gd name="T4" fmla="*/ 2485 w 2551"/>
                <a:gd name="T5" fmla="*/ 0 h 939"/>
                <a:gd name="T6" fmla="*/ 0 w 2551"/>
                <a:gd name="T7" fmla="*/ 295 h 939"/>
                <a:gd name="T8" fmla="*/ 745 w 2551"/>
                <a:gd name="T9" fmla="*/ 939 h 939"/>
                <a:gd name="T10" fmla="*/ 1369 w 2551"/>
                <a:gd name="T11" fmla="*/ 939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1" h="939">
                  <a:moveTo>
                    <a:pt x="1369" y="939"/>
                  </a:moveTo>
                  <a:lnTo>
                    <a:pt x="2551" y="442"/>
                  </a:lnTo>
                  <a:lnTo>
                    <a:pt x="2485" y="0"/>
                  </a:lnTo>
                  <a:lnTo>
                    <a:pt x="0" y="295"/>
                  </a:lnTo>
                  <a:lnTo>
                    <a:pt x="745" y="939"/>
                  </a:lnTo>
                  <a:lnTo>
                    <a:pt x="1369" y="93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5" name="淘宝店chenying0907 37"/>
            <p:cNvSpPr/>
            <p:nvPr/>
          </p:nvSpPr>
          <p:spPr bwMode="auto">
            <a:xfrm>
              <a:off x="379412" y="1841500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7" name="淘宝店chenying0907 38"/>
            <p:cNvSpPr/>
            <p:nvPr/>
          </p:nvSpPr>
          <p:spPr bwMode="auto">
            <a:xfrm>
              <a:off x="-4763" y="1841500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8" name="淘宝店chenying0907 39"/>
            <p:cNvSpPr/>
            <p:nvPr/>
          </p:nvSpPr>
          <p:spPr bwMode="auto">
            <a:xfrm>
              <a:off x="-4763" y="4770438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9" name="淘宝店chenying0907 40"/>
            <p:cNvSpPr/>
            <p:nvPr/>
          </p:nvSpPr>
          <p:spPr bwMode="auto">
            <a:xfrm>
              <a:off x="5210175" y="3490913"/>
              <a:ext cx="3938588" cy="1662113"/>
            </a:xfrm>
            <a:custGeom>
              <a:avLst/>
              <a:gdLst>
                <a:gd name="T0" fmla="*/ 0 w 2481"/>
                <a:gd name="T1" fmla="*/ 1047 h 1047"/>
                <a:gd name="T2" fmla="*/ 1254 w 2481"/>
                <a:gd name="T3" fmla="*/ 1047 h 1047"/>
                <a:gd name="T4" fmla="*/ 1868 w 2481"/>
                <a:gd name="T5" fmla="*/ 1047 h 1047"/>
                <a:gd name="T6" fmla="*/ 2481 w 2481"/>
                <a:gd name="T7" fmla="*/ 263 h 1047"/>
                <a:gd name="T8" fmla="*/ 2481 w 2481"/>
                <a:gd name="T9" fmla="*/ 0 h 1047"/>
                <a:gd name="T10" fmla="*/ 0 w 2481"/>
                <a:gd name="T11" fmla="*/ 1047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1" h="1047">
                  <a:moveTo>
                    <a:pt x="0" y="1047"/>
                  </a:moveTo>
                  <a:lnTo>
                    <a:pt x="1254" y="1047"/>
                  </a:lnTo>
                  <a:lnTo>
                    <a:pt x="1868" y="1047"/>
                  </a:lnTo>
                  <a:lnTo>
                    <a:pt x="2481" y="263"/>
                  </a:lnTo>
                  <a:lnTo>
                    <a:pt x="2481" y="0"/>
                  </a:lnTo>
                  <a:lnTo>
                    <a:pt x="0" y="104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0" name="淘宝店chenying0907 41"/>
            <p:cNvSpPr/>
            <p:nvPr/>
          </p:nvSpPr>
          <p:spPr bwMode="auto">
            <a:xfrm>
              <a:off x="6965950" y="3357563"/>
              <a:ext cx="2182813" cy="1006475"/>
            </a:xfrm>
            <a:custGeom>
              <a:avLst/>
              <a:gdLst>
                <a:gd name="T0" fmla="*/ 0 w 1375"/>
                <a:gd name="T1" fmla="*/ 126 h 634"/>
                <a:gd name="T2" fmla="*/ 76 w 1375"/>
                <a:gd name="T3" fmla="*/ 634 h 634"/>
                <a:gd name="T4" fmla="*/ 1375 w 1375"/>
                <a:gd name="T5" fmla="*/ 84 h 634"/>
                <a:gd name="T6" fmla="*/ 1375 w 1375"/>
                <a:gd name="T7" fmla="*/ 36 h 634"/>
                <a:gd name="T8" fmla="*/ 1375 w 1375"/>
                <a:gd name="T9" fmla="*/ 0 h 634"/>
                <a:gd name="T10" fmla="*/ 0 w 1375"/>
                <a:gd name="T11" fmla="*/ 126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5" h="634">
                  <a:moveTo>
                    <a:pt x="0" y="126"/>
                  </a:moveTo>
                  <a:lnTo>
                    <a:pt x="76" y="634"/>
                  </a:lnTo>
                  <a:lnTo>
                    <a:pt x="1375" y="84"/>
                  </a:lnTo>
                  <a:lnTo>
                    <a:pt x="1375" y="36"/>
                  </a:lnTo>
                  <a:lnTo>
                    <a:pt x="1375" y="0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" name="DJ OKAWARI - Flower Danc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12160" y="-1924390"/>
            <a:ext cx="609600" cy="609600"/>
          </a:xfrm>
          <a:prstGeom prst="rect">
            <a:avLst/>
          </a:prstGeom>
        </p:spPr>
      </p:pic>
      <p:sp>
        <p:nvSpPr>
          <p:cNvPr id="23" name="标题 1">
            <a:extLst>
              <a:ext uri="{FF2B5EF4-FFF2-40B4-BE49-F238E27FC236}">
                <a16:creationId xmlns:a16="http://schemas.microsoft.com/office/drawing/2014/main" id="{62ADE3D3-365F-47DA-9EA5-1C61F8669000}"/>
              </a:ext>
            </a:extLst>
          </p:cNvPr>
          <p:cNvSpPr txBox="1">
            <a:spLocks noChangeArrowheads="1"/>
          </p:cNvSpPr>
          <p:nvPr/>
        </p:nvSpPr>
        <p:spPr>
          <a:xfrm>
            <a:off x="2267744" y="1779661"/>
            <a:ext cx="5128692" cy="89527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 b="1" dirty="0">
                <a:ln/>
                <a:solidFill>
                  <a:schemeClr val="accent3"/>
                </a:solidFill>
              </a:rPr>
              <a:t>V. CONCLUSIONS</a:t>
            </a: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5E3AD60C-9D3C-4862-A396-F1FEB9CFA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626" y="2609849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5" name="矩形 7">
            <a:extLst>
              <a:ext uri="{FF2B5EF4-FFF2-40B4-BE49-F238E27FC236}">
                <a16:creationId xmlns:a16="http://schemas.microsoft.com/office/drawing/2014/main" id="{D1949393-14E1-4A28-949D-454DAF5D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5103" y="2609506"/>
            <a:ext cx="2057400" cy="65087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0" advClick="0">
        <p:wipe/>
      </p:transition>
    </mc:Choice>
    <mc:Fallback>
      <p:transition spd="slow" advClick="0">
        <p:wip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63" name="PA_淘宝店chenying0907 23"/>
          <p:cNvGrpSpPr/>
          <p:nvPr>
            <p:custDataLst>
              <p:tags r:id="rId1"/>
            </p:custDataLst>
          </p:nvPr>
        </p:nvGrpSpPr>
        <p:grpSpPr bwMode="auto">
          <a:xfrm>
            <a:off x="6661151" y="1734430"/>
            <a:ext cx="442913" cy="443049"/>
            <a:chOff x="0" y="0"/>
            <a:chExt cx="279" cy="279"/>
          </a:xfrm>
        </p:grpSpPr>
        <p:sp>
          <p:nvSpPr>
            <p:cNvPr id="35864" name="淘宝店chenying0907 24"/>
            <p:cNvSpPr>
              <a:spLocks noEditPoints="1"/>
            </p:cNvSpPr>
            <p:nvPr/>
          </p:nvSpPr>
          <p:spPr bwMode="auto">
            <a:xfrm>
              <a:off x="0" y="0"/>
              <a:ext cx="279" cy="279"/>
            </a:xfrm>
            <a:custGeom>
              <a:avLst/>
              <a:gdLst>
                <a:gd name="T0" fmla="*/ 114 w 118"/>
                <a:gd name="T1" fmla="*/ 46 h 118"/>
                <a:gd name="T2" fmla="*/ 103 w 118"/>
                <a:gd name="T3" fmla="*/ 38 h 118"/>
                <a:gd name="T4" fmla="*/ 107 w 118"/>
                <a:gd name="T5" fmla="*/ 24 h 118"/>
                <a:gd name="T6" fmla="*/ 89 w 118"/>
                <a:gd name="T7" fmla="*/ 11 h 118"/>
                <a:gd name="T8" fmla="*/ 76 w 118"/>
                <a:gd name="T9" fmla="*/ 13 h 118"/>
                <a:gd name="T10" fmla="*/ 68 w 118"/>
                <a:gd name="T11" fmla="*/ 1 h 118"/>
                <a:gd name="T12" fmla="*/ 46 w 118"/>
                <a:gd name="T13" fmla="*/ 4 h 118"/>
                <a:gd name="T14" fmla="*/ 39 w 118"/>
                <a:gd name="T15" fmla="*/ 15 h 118"/>
                <a:gd name="T16" fmla="*/ 24 w 118"/>
                <a:gd name="T17" fmla="*/ 11 h 118"/>
                <a:gd name="T18" fmla="*/ 11 w 118"/>
                <a:gd name="T19" fmla="*/ 29 h 118"/>
                <a:gd name="T20" fmla="*/ 14 w 118"/>
                <a:gd name="T21" fmla="*/ 43 h 118"/>
                <a:gd name="T22" fmla="*/ 1 w 118"/>
                <a:gd name="T23" fmla="*/ 50 h 118"/>
                <a:gd name="T24" fmla="*/ 1 w 118"/>
                <a:gd name="T25" fmla="*/ 68 h 118"/>
                <a:gd name="T26" fmla="*/ 14 w 118"/>
                <a:gd name="T27" fmla="*/ 75 h 118"/>
                <a:gd name="T28" fmla="*/ 11 w 118"/>
                <a:gd name="T29" fmla="*/ 89 h 118"/>
                <a:gd name="T30" fmla="*/ 24 w 118"/>
                <a:gd name="T31" fmla="*/ 106 h 118"/>
                <a:gd name="T32" fmla="*/ 39 w 118"/>
                <a:gd name="T33" fmla="*/ 103 h 118"/>
                <a:gd name="T34" fmla="*/ 46 w 118"/>
                <a:gd name="T35" fmla="*/ 114 h 118"/>
                <a:gd name="T36" fmla="*/ 59 w 118"/>
                <a:gd name="T37" fmla="*/ 118 h 118"/>
                <a:gd name="T38" fmla="*/ 72 w 118"/>
                <a:gd name="T39" fmla="*/ 114 h 118"/>
                <a:gd name="T40" fmla="*/ 80 w 118"/>
                <a:gd name="T41" fmla="*/ 103 h 118"/>
                <a:gd name="T42" fmla="*/ 94 w 118"/>
                <a:gd name="T43" fmla="*/ 106 h 118"/>
                <a:gd name="T44" fmla="*/ 107 w 118"/>
                <a:gd name="T45" fmla="*/ 89 h 118"/>
                <a:gd name="T46" fmla="*/ 105 w 118"/>
                <a:gd name="T47" fmla="*/ 75 h 118"/>
                <a:gd name="T48" fmla="*/ 118 w 118"/>
                <a:gd name="T49" fmla="*/ 68 h 118"/>
                <a:gd name="T50" fmla="*/ 118 w 118"/>
                <a:gd name="T51" fmla="*/ 50 h 118"/>
                <a:gd name="T52" fmla="*/ 99 w 118"/>
                <a:gd name="T53" fmla="*/ 66 h 118"/>
                <a:gd name="T54" fmla="*/ 93 w 118"/>
                <a:gd name="T55" fmla="*/ 77 h 118"/>
                <a:gd name="T56" fmla="*/ 97 w 118"/>
                <a:gd name="T57" fmla="*/ 90 h 118"/>
                <a:gd name="T58" fmla="*/ 82 w 118"/>
                <a:gd name="T59" fmla="*/ 92 h 118"/>
                <a:gd name="T60" fmla="*/ 70 w 118"/>
                <a:gd name="T61" fmla="*/ 96 h 118"/>
                <a:gd name="T62" fmla="*/ 64 w 118"/>
                <a:gd name="T63" fmla="*/ 107 h 118"/>
                <a:gd name="T64" fmla="*/ 52 w 118"/>
                <a:gd name="T65" fmla="*/ 99 h 118"/>
                <a:gd name="T66" fmla="*/ 41 w 118"/>
                <a:gd name="T67" fmla="*/ 93 h 118"/>
                <a:gd name="T68" fmla="*/ 28 w 118"/>
                <a:gd name="T69" fmla="*/ 96 h 118"/>
                <a:gd name="T70" fmla="*/ 26 w 118"/>
                <a:gd name="T71" fmla="*/ 82 h 118"/>
                <a:gd name="T72" fmla="*/ 23 w 118"/>
                <a:gd name="T73" fmla="*/ 70 h 118"/>
                <a:gd name="T74" fmla="*/ 11 w 118"/>
                <a:gd name="T75" fmla="*/ 63 h 118"/>
                <a:gd name="T76" fmla="*/ 11 w 118"/>
                <a:gd name="T77" fmla="*/ 54 h 118"/>
                <a:gd name="T78" fmla="*/ 23 w 118"/>
                <a:gd name="T79" fmla="*/ 48 h 118"/>
                <a:gd name="T80" fmla="*/ 26 w 118"/>
                <a:gd name="T81" fmla="*/ 36 h 118"/>
                <a:gd name="T82" fmla="*/ 28 w 118"/>
                <a:gd name="T83" fmla="*/ 21 h 118"/>
                <a:gd name="T84" fmla="*/ 41 w 118"/>
                <a:gd name="T85" fmla="*/ 25 h 118"/>
                <a:gd name="T86" fmla="*/ 52 w 118"/>
                <a:gd name="T87" fmla="*/ 19 h 118"/>
                <a:gd name="T88" fmla="*/ 64 w 118"/>
                <a:gd name="T89" fmla="*/ 10 h 118"/>
                <a:gd name="T90" fmla="*/ 70 w 118"/>
                <a:gd name="T91" fmla="*/ 22 h 118"/>
                <a:gd name="T92" fmla="*/ 82 w 118"/>
                <a:gd name="T93" fmla="*/ 25 h 118"/>
                <a:gd name="T94" fmla="*/ 97 w 118"/>
                <a:gd name="T95" fmla="*/ 28 h 118"/>
                <a:gd name="T96" fmla="*/ 93 w 118"/>
                <a:gd name="T97" fmla="*/ 41 h 118"/>
                <a:gd name="T98" fmla="*/ 99 w 118"/>
                <a:gd name="T99" fmla="*/ 51 h 118"/>
                <a:gd name="T100" fmla="*/ 108 w 118"/>
                <a:gd name="T101" fmla="*/ 5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8" h="118">
                  <a:moveTo>
                    <a:pt x="118" y="50"/>
                  </a:moveTo>
                  <a:cubicBezTo>
                    <a:pt x="117" y="48"/>
                    <a:pt x="116" y="46"/>
                    <a:pt x="114" y="46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4" y="41"/>
                    <a:pt x="104" y="39"/>
                    <a:pt x="103" y="38"/>
                  </a:cubicBezTo>
                  <a:cubicBezTo>
                    <a:pt x="107" y="29"/>
                    <a:pt x="107" y="29"/>
                    <a:pt x="107" y="29"/>
                  </a:cubicBezTo>
                  <a:cubicBezTo>
                    <a:pt x="108" y="27"/>
                    <a:pt x="108" y="25"/>
                    <a:pt x="107" y="24"/>
                  </a:cubicBezTo>
                  <a:cubicBezTo>
                    <a:pt x="103" y="19"/>
                    <a:pt x="99" y="15"/>
                    <a:pt x="94" y="11"/>
                  </a:cubicBezTo>
                  <a:cubicBezTo>
                    <a:pt x="93" y="10"/>
                    <a:pt x="91" y="10"/>
                    <a:pt x="89" y="11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79" y="14"/>
                    <a:pt x="77" y="14"/>
                    <a:pt x="76" y="13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2"/>
                    <a:pt x="70" y="1"/>
                    <a:pt x="68" y="1"/>
                  </a:cubicBezTo>
                  <a:cubicBezTo>
                    <a:pt x="62" y="0"/>
                    <a:pt x="57" y="0"/>
                    <a:pt x="50" y="1"/>
                  </a:cubicBezTo>
                  <a:cubicBezTo>
                    <a:pt x="49" y="1"/>
                    <a:pt x="47" y="2"/>
                    <a:pt x="46" y="4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2" y="14"/>
                    <a:pt x="40" y="14"/>
                    <a:pt x="39" y="15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8" y="10"/>
                    <a:pt x="26" y="10"/>
                    <a:pt x="24" y="11"/>
                  </a:cubicBezTo>
                  <a:cubicBezTo>
                    <a:pt x="20" y="15"/>
                    <a:pt x="15" y="19"/>
                    <a:pt x="12" y="24"/>
                  </a:cubicBezTo>
                  <a:cubicBezTo>
                    <a:pt x="11" y="25"/>
                    <a:pt x="11" y="27"/>
                    <a:pt x="11" y="2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5" y="39"/>
                    <a:pt x="14" y="41"/>
                    <a:pt x="14" y="43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3" y="46"/>
                    <a:pt x="1" y="48"/>
                    <a:pt x="1" y="50"/>
                  </a:cubicBezTo>
                  <a:cubicBezTo>
                    <a:pt x="1" y="53"/>
                    <a:pt x="0" y="56"/>
                    <a:pt x="0" y="59"/>
                  </a:cubicBezTo>
                  <a:cubicBezTo>
                    <a:pt x="0" y="62"/>
                    <a:pt x="1" y="64"/>
                    <a:pt x="1" y="68"/>
                  </a:cubicBezTo>
                  <a:cubicBezTo>
                    <a:pt x="1" y="70"/>
                    <a:pt x="3" y="71"/>
                    <a:pt x="4" y="72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7"/>
                    <a:pt x="15" y="78"/>
                    <a:pt x="16" y="80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11" y="90"/>
                    <a:pt x="11" y="92"/>
                    <a:pt x="12" y="94"/>
                  </a:cubicBezTo>
                  <a:cubicBezTo>
                    <a:pt x="15" y="99"/>
                    <a:pt x="20" y="103"/>
                    <a:pt x="24" y="106"/>
                  </a:cubicBezTo>
                  <a:cubicBezTo>
                    <a:pt x="26" y="107"/>
                    <a:pt x="28" y="108"/>
                    <a:pt x="30" y="107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40" y="103"/>
                    <a:pt x="42" y="104"/>
                    <a:pt x="43" y="10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7" y="116"/>
                    <a:pt x="49" y="117"/>
                    <a:pt x="50" y="117"/>
                  </a:cubicBezTo>
                  <a:cubicBezTo>
                    <a:pt x="54" y="118"/>
                    <a:pt x="57" y="118"/>
                    <a:pt x="59" y="118"/>
                  </a:cubicBezTo>
                  <a:cubicBezTo>
                    <a:pt x="62" y="118"/>
                    <a:pt x="65" y="118"/>
                    <a:pt x="68" y="117"/>
                  </a:cubicBezTo>
                  <a:cubicBezTo>
                    <a:pt x="70" y="117"/>
                    <a:pt x="72" y="116"/>
                    <a:pt x="72" y="114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77" y="104"/>
                    <a:pt x="79" y="103"/>
                    <a:pt x="80" y="103"/>
                  </a:cubicBezTo>
                  <a:cubicBezTo>
                    <a:pt x="89" y="107"/>
                    <a:pt x="89" y="107"/>
                    <a:pt x="89" y="107"/>
                  </a:cubicBezTo>
                  <a:cubicBezTo>
                    <a:pt x="91" y="108"/>
                    <a:pt x="93" y="107"/>
                    <a:pt x="94" y="106"/>
                  </a:cubicBezTo>
                  <a:cubicBezTo>
                    <a:pt x="99" y="103"/>
                    <a:pt x="103" y="99"/>
                    <a:pt x="107" y="94"/>
                  </a:cubicBezTo>
                  <a:cubicBezTo>
                    <a:pt x="108" y="92"/>
                    <a:pt x="108" y="90"/>
                    <a:pt x="107" y="8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4" y="78"/>
                    <a:pt x="104" y="77"/>
                    <a:pt x="105" y="75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6" y="71"/>
                    <a:pt x="117" y="70"/>
                    <a:pt x="118" y="68"/>
                  </a:cubicBezTo>
                  <a:cubicBezTo>
                    <a:pt x="118" y="64"/>
                    <a:pt x="118" y="62"/>
                    <a:pt x="118" y="59"/>
                  </a:cubicBezTo>
                  <a:cubicBezTo>
                    <a:pt x="118" y="56"/>
                    <a:pt x="118" y="53"/>
                    <a:pt x="118" y="50"/>
                  </a:cubicBezTo>
                  <a:close/>
                  <a:moveTo>
                    <a:pt x="108" y="63"/>
                  </a:moveTo>
                  <a:cubicBezTo>
                    <a:pt x="99" y="66"/>
                    <a:pt x="99" y="66"/>
                    <a:pt x="99" y="66"/>
                  </a:cubicBezTo>
                  <a:cubicBezTo>
                    <a:pt x="98" y="67"/>
                    <a:pt x="97" y="68"/>
                    <a:pt x="96" y="70"/>
                  </a:cubicBezTo>
                  <a:cubicBezTo>
                    <a:pt x="95" y="72"/>
                    <a:pt x="94" y="75"/>
                    <a:pt x="93" y="77"/>
                  </a:cubicBezTo>
                  <a:cubicBezTo>
                    <a:pt x="92" y="79"/>
                    <a:pt x="92" y="80"/>
                    <a:pt x="93" y="82"/>
                  </a:cubicBezTo>
                  <a:cubicBezTo>
                    <a:pt x="97" y="90"/>
                    <a:pt x="97" y="90"/>
                    <a:pt x="97" y="90"/>
                  </a:cubicBezTo>
                  <a:cubicBezTo>
                    <a:pt x="95" y="92"/>
                    <a:pt x="93" y="94"/>
                    <a:pt x="91" y="96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1" y="92"/>
                    <a:pt x="79" y="92"/>
                    <a:pt x="78" y="93"/>
                  </a:cubicBezTo>
                  <a:cubicBezTo>
                    <a:pt x="75" y="94"/>
                    <a:pt x="73" y="95"/>
                    <a:pt x="70" y="96"/>
                  </a:cubicBezTo>
                  <a:cubicBezTo>
                    <a:pt x="69" y="96"/>
                    <a:pt x="67" y="97"/>
                    <a:pt x="67" y="99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1" y="108"/>
                    <a:pt x="58" y="108"/>
                    <a:pt x="55" y="107"/>
                  </a:cubicBezTo>
                  <a:cubicBezTo>
                    <a:pt x="52" y="99"/>
                    <a:pt x="52" y="99"/>
                    <a:pt x="52" y="99"/>
                  </a:cubicBezTo>
                  <a:cubicBezTo>
                    <a:pt x="51" y="97"/>
                    <a:pt x="50" y="96"/>
                    <a:pt x="48" y="96"/>
                  </a:cubicBezTo>
                  <a:cubicBezTo>
                    <a:pt x="46" y="95"/>
                    <a:pt x="43" y="94"/>
                    <a:pt x="41" y="93"/>
                  </a:cubicBezTo>
                  <a:cubicBezTo>
                    <a:pt x="40" y="92"/>
                    <a:pt x="38" y="92"/>
                    <a:pt x="36" y="92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6" y="94"/>
                    <a:pt x="24" y="92"/>
                    <a:pt x="22" y="90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0"/>
                    <a:pt x="26" y="79"/>
                    <a:pt x="26" y="77"/>
                  </a:cubicBezTo>
                  <a:cubicBezTo>
                    <a:pt x="24" y="75"/>
                    <a:pt x="23" y="72"/>
                    <a:pt x="23" y="70"/>
                  </a:cubicBezTo>
                  <a:cubicBezTo>
                    <a:pt x="22" y="68"/>
                    <a:pt x="21" y="67"/>
                    <a:pt x="19" y="66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1" y="62"/>
                    <a:pt x="10" y="60"/>
                    <a:pt x="10" y="59"/>
                  </a:cubicBezTo>
                  <a:cubicBezTo>
                    <a:pt x="10" y="57"/>
                    <a:pt x="11" y="56"/>
                    <a:pt x="11" y="54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1" y="51"/>
                    <a:pt x="22" y="49"/>
                    <a:pt x="23" y="48"/>
                  </a:cubicBezTo>
                  <a:cubicBezTo>
                    <a:pt x="23" y="45"/>
                    <a:pt x="24" y="43"/>
                    <a:pt x="26" y="41"/>
                  </a:cubicBezTo>
                  <a:cubicBezTo>
                    <a:pt x="26" y="39"/>
                    <a:pt x="26" y="37"/>
                    <a:pt x="26" y="36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5"/>
                    <a:pt x="26" y="23"/>
                    <a:pt x="28" y="21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8" y="26"/>
                    <a:pt x="40" y="26"/>
                    <a:pt x="41" y="25"/>
                  </a:cubicBezTo>
                  <a:cubicBezTo>
                    <a:pt x="43" y="24"/>
                    <a:pt x="46" y="23"/>
                    <a:pt x="48" y="22"/>
                  </a:cubicBezTo>
                  <a:cubicBezTo>
                    <a:pt x="50" y="22"/>
                    <a:pt x="51" y="20"/>
                    <a:pt x="52" y="19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8" y="10"/>
                    <a:pt x="61" y="10"/>
                    <a:pt x="64" y="1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20"/>
                    <a:pt x="69" y="22"/>
                    <a:pt x="70" y="22"/>
                  </a:cubicBezTo>
                  <a:cubicBezTo>
                    <a:pt x="73" y="23"/>
                    <a:pt x="75" y="24"/>
                    <a:pt x="78" y="25"/>
                  </a:cubicBezTo>
                  <a:cubicBezTo>
                    <a:pt x="79" y="26"/>
                    <a:pt x="81" y="26"/>
                    <a:pt x="82" y="25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93" y="23"/>
                    <a:pt x="95" y="25"/>
                    <a:pt x="97" y="28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2" y="37"/>
                    <a:pt x="92" y="39"/>
                    <a:pt x="93" y="41"/>
                  </a:cubicBezTo>
                  <a:cubicBezTo>
                    <a:pt x="94" y="43"/>
                    <a:pt x="95" y="45"/>
                    <a:pt x="96" y="48"/>
                  </a:cubicBezTo>
                  <a:cubicBezTo>
                    <a:pt x="97" y="49"/>
                    <a:pt x="98" y="51"/>
                    <a:pt x="99" y="51"/>
                  </a:cubicBezTo>
                  <a:cubicBezTo>
                    <a:pt x="108" y="54"/>
                    <a:pt x="108" y="54"/>
                    <a:pt x="108" y="54"/>
                  </a:cubicBezTo>
                  <a:cubicBezTo>
                    <a:pt x="108" y="56"/>
                    <a:pt x="108" y="57"/>
                    <a:pt x="108" y="59"/>
                  </a:cubicBezTo>
                  <a:cubicBezTo>
                    <a:pt x="108" y="60"/>
                    <a:pt x="108" y="62"/>
                    <a:pt x="108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5" name="淘宝店chenying0907 25"/>
            <p:cNvSpPr>
              <a:spLocks noEditPoints="1"/>
            </p:cNvSpPr>
            <p:nvPr/>
          </p:nvSpPr>
          <p:spPr bwMode="auto">
            <a:xfrm>
              <a:off x="86" y="80"/>
              <a:ext cx="111" cy="111"/>
            </a:xfrm>
            <a:custGeom>
              <a:avLst/>
              <a:gdLst>
                <a:gd name="T0" fmla="*/ 23 w 47"/>
                <a:gd name="T1" fmla="*/ 0 h 47"/>
                <a:gd name="T2" fmla="*/ 0 w 47"/>
                <a:gd name="T3" fmla="*/ 24 h 47"/>
                <a:gd name="T4" fmla="*/ 23 w 47"/>
                <a:gd name="T5" fmla="*/ 47 h 47"/>
                <a:gd name="T6" fmla="*/ 47 w 47"/>
                <a:gd name="T7" fmla="*/ 24 h 47"/>
                <a:gd name="T8" fmla="*/ 23 w 47"/>
                <a:gd name="T9" fmla="*/ 0 h 47"/>
                <a:gd name="T10" fmla="*/ 23 w 47"/>
                <a:gd name="T11" fmla="*/ 37 h 47"/>
                <a:gd name="T12" fmla="*/ 10 w 47"/>
                <a:gd name="T13" fmla="*/ 24 h 47"/>
                <a:gd name="T14" fmla="*/ 23 w 47"/>
                <a:gd name="T15" fmla="*/ 10 h 47"/>
                <a:gd name="T16" fmla="*/ 37 w 47"/>
                <a:gd name="T17" fmla="*/ 24 h 47"/>
                <a:gd name="T18" fmla="*/ 23 w 47"/>
                <a:gd name="T19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23" y="37"/>
                  </a:moveTo>
                  <a:cubicBezTo>
                    <a:pt x="16" y="37"/>
                    <a:pt x="10" y="31"/>
                    <a:pt x="10" y="24"/>
                  </a:cubicBezTo>
                  <a:cubicBezTo>
                    <a:pt x="10" y="16"/>
                    <a:pt x="16" y="10"/>
                    <a:pt x="23" y="10"/>
                  </a:cubicBezTo>
                  <a:cubicBezTo>
                    <a:pt x="31" y="10"/>
                    <a:pt x="37" y="16"/>
                    <a:pt x="37" y="24"/>
                  </a:cubicBezTo>
                  <a:cubicBezTo>
                    <a:pt x="37" y="31"/>
                    <a:pt x="31" y="37"/>
                    <a:pt x="23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5" name="PA_淘宝店chenying0907 44"/>
          <p:cNvGrpSpPr/>
          <p:nvPr>
            <p:custDataLst>
              <p:tags r:id="rId2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46" name="淘宝店chenying0907 37"/>
            <p:cNvSpPr/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淘宝店chenying0907 38"/>
            <p:cNvSpPr/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淘宝店chenying0907 39"/>
            <p:cNvSpPr/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9" name="PA_文本框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5359" y="184337"/>
            <a:ext cx="86086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i="1" dirty="0"/>
              <a:t>V. </a:t>
            </a:r>
            <a:r>
              <a:rPr lang="en-US" altLang="zh-CN" i="1"/>
              <a:t>CONCLUSIONS : Review</a:t>
            </a:r>
            <a:endParaRPr lang="en-US" altLang="zh-CN" i="1" dirty="0"/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0B348EA2-800D-4F92-8FC8-5C7916BF0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083" y="502838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6" name="矩形 7">
            <a:extLst>
              <a:ext uri="{FF2B5EF4-FFF2-40B4-BE49-F238E27FC236}">
                <a16:creationId xmlns:a16="http://schemas.microsoft.com/office/drawing/2014/main" id="{D8ECB340-0E31-4902-9A7F-DDD10EF10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502495"/>
            <a:ext cx="2057400" cy="65087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22A0209A-23E3-430A-BA75-C2A36F92A6C5}"/>
              </a:ext>
            </a:extLst>
          </p:cNvPr>
          <p:cNvSpPr/>
          <p:nvPr/>
        </p:nvSpPr>
        <p:spPr>
          <a:xfrm>
            <a:off x="107504" y="597040"/>
            <a:ext cx="3736279" cy="4832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</a:rPr>
              <a:t>I. Introduction</a:t>
            </a:r>
            <a:endParaRPr lang="zh-CN" altLang="en-US" sz="16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</a:rPr>
              <a:t>II. Theoretical Framework</a:t>
            </a:r>
          </a:p>
          <a:p>
            <a:r>
              <a:rPr lang="en-US" altLang="zh-CN" sz="1600" dirty="0"/>
              <a:t>II.A. Model</a:t>
            </a:r>
          </a:p>
          <a:p>
            <a:r>
              <a:rPr lang="en-US" altLang="zh-CN" sz="1600" dirty="0"/>
              <a:t>        Setup and Notation</a:t>
            </a:r>
          </a:p>
          <a:p>
            <a:r>
              <a:rPr lang="en-US" altLang="zh-CN" sz="1600" dirty="0"/>
              <a:t>        Demand for Insurance</a:t>
            </a:r>
          </a:p>
          <a:p>
            <a:r>
              <a:rPr lang="en-US" altLang="zh-CN" sz="1600" dirty="0"/>
              <a:t>II.B. Measuring Welfare   </a:t>
            </a:r>
          </a:p>
          <a:p>
            <a:r>
              <a:rPr lang="en-US" altLang="zh-CN" sz="1600" dirty="0"/>
              <a:t>II.C. Graphical Representation</a:t>
            </a:r>
          </a:p>
          <a:p>
            <a:r>
              <a:rPr lang="en-US" altLang="zh-CN" sz="1600" dirty="0"/>
              <a:t>        Adverse Selection</a:t>
            </a:r>
          </a:p>
          <a:p>
            <a:r>
              <a:rPr lang="en-US" altLang="zh-CN" sz="1600" dirty="0"/>
              <a:t>        Advantageous Selection</a:t>
            </a:r>
          </a:p>
          <a:p>
            <a:r>
              <a:rPr lang="en-US" altLang="zh-CN" sz="1600" dirty="0"/>
              <a:t>        Sufficient Statistic for Welfare Analysis</a:t>
            </a:r>
          </a:p>
          <a:p>
            <a:r>
              <a:rPr lang="en-US" altLang="zh-CN" sz="1600" dirty="0"/>
              <a:t>II.D. Incorporating Moral Hazard</a:t>
            </a:r>
          </a:p>
          <a:p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</a:rPr>
              <a:t>III. Estimation</a:t>
            </a:r>
          </a:p>
          <a:p>
            <a:r>
              <a:rPr lang="en-US" altLang="zh-CN" sz="1600" dirty="0"/>
              <a:t>III.A. The Basic Framework</a:t>
            </a:r>
          </a:p>
          <a:p>
            <a:r>
              <a:rPr lang="en-US" altLang="zh-CN" sz="1600" dirty="0"/>
              <a:t>III.B. Extensions</a:t>
            </a:r>
          </a:p>
          <a:p>
            <a:r>
              <a:rPr lang="en-US" altLang="zh-CN" sz="1600" dirty="0"/>
              <a:t>III.C. A Direct Test of Selection  </a:t>
            </a:r>
          </a:p>
          <a:p>
            <a:r>
              <a:rPr lang="en-US" altLang="zh-CN" sz="1600" dirty="0"/>
              <a:t>III.D. Estimating Moral Hazard</a:t>
            </a:r>
          </a:p>
          <a:p>
            <a:r>
              <a:rPr lang="en-US" altLang="zh-CN" sz="1600" dirty="0"/>
              <a:t>III.E. Applicability</a:t>
            </a:r>
          </a:p>
          <a:p>
            <a:r>
              <a:rPr lang="en-US" altLang="zh-CN" dirty="0"/>
              <a:t> </a:t>
            </a:r>
          </a:p>
          <a:p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2EAEEA5-37DF-4360-9A48-F1A28B6C8EFD}"/>
              </a:ext>
            </a:extLst>
          </p:cNvPr>
          <p:cNvSpPr/>
          <p:nvPr/>
        </p:nvSpPr>
        <p:spPr>
          <a:xfrm>
            <a:off x="3203848" y="738007"/>
            <a:ext cx="6241902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</a:rPr>
              <a:t>IV. Empirical </a:t>
            </a:r>
            <a:r>
              <a:rPr lang="en-US" altLang="zh-CN" sz="1600" dirty="0" err="1">
                <a:solidFill>
                  <a:schemeClr val="accent1">
                    <a:lumMod val="50000"/>
                  </a:schemeClr>
                </a:solidFill>
              </a:rPr>
              <a:t>Illustration:Employer-Provided</a:t>
            </a:r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</a:rPr>
              <a:t> Health Insurance</a:t>
            </a:r>
          </a:p>
          <a:p>
            <a:r>
              <a:rPr lang="en-US" altLang="zh-CN" sz="1600" dirty="0"/>
              <a:t>IV.A. Data and Environment</a:t>
            </a:r>
          </a:p>
          <a:p>
            <a:r>
              <a:rPr lang="en-US" altLang="zh-CN" sz="1600" dirty="0"/>
              <a:t>IV.B. Variation in Prices </a:t>
            </a:r>
          </a:p>
          <a:p>
            <a:r>
              <a:rPr lang="en-US" altLang="zh-CN" sz="1600" dirty="0"/>
              <a:t>IV.C. </a:t>
            </a:r>
            <a:r>
              <a:rPr lang="en-US" altLang="zh-CN" sz="1600" dirty="0" err="1"/>
              <a:t>Empircal</a:t>
            </a:r>
            <a:r>
              <a:rPr lang="en-US" altLang="zh-CN" sz="1600" dirty="0"/>
              <a:t> Strategy and Relationship with the Theoretical Framework</a:t>
            </a:r>
          </a:p>
          <a:p>
            <a:r>
              <a:rPr lang="en-US" altLang="zh-CN" sz="1600" dirty="0"/>
              <a:t>        Coverage Characteristics and Construction of the Cost Variable</a:t>
            </a:r>
          </a:p>
          <a:p>
            <a:r>
              <a:rPr lang="en-US" altLang="zh-CN" sz="1600" dirty="0"/>
              <a:t>        Baseline Estimating Equations</a:t>
            </a:r>
          </a:p>
          <a:p>
            <a:r>
              <a:rPr lang="en-US" altLang="zh-CN" sz="1600" dirty="0"/>
              <a:t>IV.D. Baseline Results</a:t>
            </a:r>
          </a:p>
          <a:p>
            <a:r>
              <a:rPr lang="en-US" altLang="zh-CN" sz="1600" dirty="0"/>
              <a:t>IV.E. Welfare Analyses</a:t>
            </a:r>
          </a:p>
          <a:p>
            <a:r>
              <a:rPr lang="en-US" altLang="zh-CN" sz="1600" dirty="0"/>
              <a:t>        Benchmarks for Our Welfare Cost Estimates</a:t>
            </a:r>
          </a:p>
          <a:p>
            <a:r>
              <a:rPr lang="en-US" altLang="zh-CN" sz="1600" dirty="0"/>
              <a:t>        Welfare under Other Market Allocations</a:t>
            </a:r>
          </a:p>
          <a:p>
            <a:r>
              <a:rPr lang="en-US" altLang="zh-CN" sz="1600" dirty="0"/>
              <a:t>        Welfare Consequences of Government Intervention </a:t>
            </a:r>
          </a:p>
          <a:p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</a:rPr>
              <a:t>V. Conclusion</a:t>
            </a:r>
            <a:endParaRPr lang="zh-CN" alt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088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0" advClick="0">
        <p:wipe/>
      </p:transition>
    </mc:Choice>
    <mc:Fallback>
      <p:transition spd="slow" advClick="0">
        <p:wip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63" name="PA_淘宝店chenying0907 23"/>
          <p:cNvGrpSpPr/>
          <p:nvPr>
            <p:custDataLst>
              <p:tags r:id="rId1"/>
            </p:custDataLst>
          </p:nvPr>
        </p:nvGrpSpPr>
        <p:grpSpPr bwMode="auto">
          <a:xfrm>
            <a:off x="6661151" y="1734430"/>
            <a:ext cx="442913" cy="443049"/>
            <a:chOff x="0" y="0"/>
            <a:chExt cx="279" cy="279"/>
          </a:xfrm>
        </p:grpSpPr>
        <p:sp>
          <p:nvSpPr>
            <p:cNvPr id="35864" name="淘宝店chenying0907 24"/>
            <p:cNvSpPr>
              <a:spLocks noEditPoints="1"/>
            </p:cNvSpPr>
            <p:nvPr/>
          </p:nvSpPr>
          <p:spPr bwMode="auto">
            <a:xfrm>
              <a:off x="0" y="0"/>
              <a:ext cx="279" cy="279"/>
            </a:xfrm>
            <a:custGeom>
              <a:avLst/>
              <a:gdLst>
                <a:gd name="T0" fmla="*/ 114 w 118"/>
                <a:gd name="T1" fmla="*/ 46 h 118"/>
                <a:gd name="T2" fmla="*/ 103 w 118"/>
                <a:gd name="T3" fmla="*/ 38 h 118"/>
                <a:gd name="T4" fmla="*/ 107 w 118"/>
                <a:gd name="T5" fmla="*/ 24 h 118"/>
                <a:gd name="T6" fmla="*/ 89 w 118"/>
                <a:gd name="T7" fmla="*/ 11 h 118"/>
                <a:gd name="T8" fmla="*/ 76 w 118"/>
                <a:gd name="T9" fmla="*/ 13 h 118"/>
                <a:gd name="T10" fmla="*/ 68 w 118"/>
                <a:gd name="T11" fmla="*/ 1 h 118"/>
                <a:gd name="T12" fmla="*/ 46 w 118"/>
                <a:gd name="T13" fmla="*/ 4 h 118"/>
                <a:gd name="T14" fmla="*/ 39 w 118"/>
                <a:gd name="T15" fmla="*/ 15 h 118"/>
                <a:gd name="T16" fmla="*/ 24 w 118"/>
                <a:gd name="T17" fmla="*/ 11 h 118"/>
                <a:gd name="T18" fmla="*/ 11 w 118"/>
                <a:gd name="T19" fmla="*/ 29 h 118"/>
                <a:gd name="T20" fmla="*/ 14 w 118"/>
                <a:gd name="T21" fmla="*/ 43 h 118"/>
                <a:gd name="T22" fmla="*/ 1 w 118"/>
                <a:gd name="T23" fmla="*/ 50 h 118"/>
                <a:gd name="T24" fmla="*/ 1 w 118"/>
                <a:gd name="T25" fmla="*/ 68 h 118"/>
                <a:gd name="T26" fmla="*/ 14 w 118"/>
                <a:gd name="T27" fmla="*/ 75 h 118"/>
                <a:gd name="T28" fmla="*/ 11 w 118"/>
                <a:gd name="T29" fmla="*/ 89 h 118"/>
                <a:gd name="T30" fmla="*/ 24 w 118"/>
                <a:gd name="T31" fmla="*/ 106 h 118"/>
                <a:gd name="T32" fmla="*/ 39 w 118"/>
                <a:gd name="T33" fmla="*/ 103 h 118"/>
                <a:gd name="T34" fmla="*/ 46 w 118"/>
                <a:gd name="T35" fmla="*/ 114 h 118"/>
                <a:gd name="T36" fmla="*/ 59 w 118"/>
                <a:gd name="T37" fmla="*/ 118 h 118"/>
                <a:gd name="T38" fmla="*/ 72 w 118"/>
                <a:gd name="T39" fmla="*/ 114 h 118"/>
                <a:gd name="T40" fmla="*/ 80 w 118"/>
                <a:gd name="T41" fmla="*/ 103 h 118"/>
                <a:gd name="T42" fmla="*/ 94 w 118"/>
                <a:gd name="T43" fmla="*/ 106 h 118"/>
                <a:gd name="T44" fmla="*/ 107 w 118"/>
                <a:gd name="T45" fmla="*/ 89 h 118"/>
                <a:gd name="T46" fmla="*/ 105 w 118"/>
                <a:gd name="T47" fmla="*/ 75 h 118"/>
                <a:gd name="T48" fmla="*/ 118 w 118"/>
                <a:gd name="T49" fmla="*/ 68 h 118"/>
                <a:gd name="T50" fmla="*/ 118 w 118"/>
                <a:gd name="T51" fmla="*/ 50 h 118"/>
                <a:gd name="T52" fmla="*/ 99 w 118"/>
                <a:gd name="T53" fmla="*/ 66 h 118"/>
                <a:gd name="T54" fmla="*/ 93 w 118"/>
                <a:gd name="T55" fmla="*/ 77 h 118"/>
                <a:gd name="T56" fmla="*/ 97 w 118"/>
                <a:gd name="T57" fmla="*/ 90 h 118"/>
                <a:gd name="T58" fmla="*/ 82 w 118"/>
                <a:gd name="T59" fmla="*/ 92 h 118"/>
                <a:gd name="T60" fmla="*/ 70 w 118"/>
                <a:gd name="T61" fmla="*/ 96 h 118"/>
                <a:gd name="T62" fmla="*/ 64 w 118"/>
                <a:gd name="T63" fmla="*/ 107 h 118"/>
                <a:gd name="T64" fmla="*/ 52 w 118"/>
                <a:gd name="T65" fmla="*/ 99 h 118"/>
                <a:gd name="T66" fmla="*/ 41 w 118"/>
                <a:gd name="T67" fmla="*/ 93 h 118"/>
                <a:gd name="T68" fmla="*/ 28 w 118"/>
                <a:gd name="T69" fmla="*/ 96 h 118"/>
                <a:gd name="T70" fmla="*/ 26 w 118"/>
                <a:gd name="T71" fmla="*/ 82 h 118"/>
                <a:gd name="T72" fmla="*/ 23 w 118"/>
                <a:gd name="T73" fmla="*/ 70 h 118"/>
                <a:gd name="T74" fmla="*/ 11 w 118"/>
                <a:gd name="T75" fmla="*/ 63 h 118"/>
                <a:gd name="T76" fmla="*/ 11 w 118"/>
                <a:gd name="T77" fmla="*/ 54 h 118"/>
                <a:gd name="T78" fmla="*/ 23 w 118"/>
                <a:gd name="T79" fmla="*/ 48 h 118"/>
                <a:gd name="T80" fmla="*/ 26 w 118"/>
                <a:gd name="T81" fmla="*/ 36 h 118"/>
                <a:gd name="T82" fmla="*/ 28 w 118"/>
                <a:gd name="T83" fmla="*/ 21 h 118"/>
                <a:gd name="T84" fmla="*/ 41 w 118"/>
                <a:gd name="T85" fmla="*/ 25 h 118"/>
                <a:gd name="T86" fmla="*/ 52 w 118"/>
                <a:gd name="T87" fmla="*/ 19 h 118"/>
                <a:gd name="T88" fmla="*/ 64 w 118"/>
                <a:gd name="T89" fmla="*/ 10 h 118"/>
                <a:gd name="T90" fmla="*/ 70 w 118"/>
                <a:gd name="T91" fmla="*/ 22 h 118"/>
                <a:gd name="T92" fmla="*/ 82 w 118"/>
                <a:gd name="T93" fmla="*/ 25 h 118"/>
                <a:gd name="T94" fmla="*/ 97 w 118"/>
                <a:gd name="T95" fmla="*/ 28 h 118"/>
                <a:gd name="T96" fmla="*/ 93 w 118"/>
                <a:gd name="T97" fmla="*/ 41 h 118"/>
                <a:gd name="T98" fmla="*/ 99 w 118"/>
                <a:gd name="T99" fmla="*/ 51 h 118"/>
                <a:gd name="T100" fmla="*/ 108 w 118"/>
                <a:gd name="T101" fmla="*/ 5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8" h="118">
                  <a:moveTo>
                    <a:pt x="118" y="50"/>
                  </a:moveTo>
                  <a:cubicBezTo>
                    <a:pt x="117" y="48"/>
                    <a:pt x="116" y="46"/>
                    <a:pt x="114" y="46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4" y="41"/>
                    <a:pt x="104" y="39"/>
                    <a:pt x="103" y="38"/>
                  </a:cubicBezTo>
                  <a:cubicBezTo>
                    <a:pt x="107" y="29"/>
                    <a:pt x="107" y="29"/>
                    <a:pt x="107" y="29"/>
                  </a:cubicBezTo>
                  <a:cubicBezTo>
                    <a:pt x="108" y="27"/>
                    <a:pt x="108" y="25"/>
                    <a:pt x="107" y="24"/>
                  </a:cubicBezTo>
                  <a:cubicBezTo>
                    <a:pt x="103" y="19"/>
                    <a:pt x="99" y="15"/>
                    <a:pt x="94" y="11"/>
                  </a:cubicBezTo>
                  <a:cubicBezTo>
                    <a:pt x="93" y="10"/>
                    <a:pt x="91" y="10"/>
                    <a:pt x="89" y="11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79" y="14"/>
                    <a:pt x="77" y="14"/>
                    <a:pt x="76" y="13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2"/>
                    <a:pt x="70" y="1"/>
                    <a:pt x="68" y="1"/>
                  </a:cubicBezTo>
                  <a:cubicBezTo>
                    <a:pt x="62" y="0"/>
                    <a:pt x="57" y="0"/>
                    <a:pt x="50" y="1"/>
                  </a:cubicBezTo>
                  <a:cubicBezTo>
                    <a:pt x="49" y="1"/>
                    <a:pt x="47" y="2"/>
                    <a:pt x="46" y="4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2" y="14"/>
                    <a:pt x="40" y="14"/>
                    <a:pt x="39" y="15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8" y="10"/>
                    <a:pt x="26" y="10"/>
                    <a:pt x="24" y="11"/>
                  </a:cubicBezTo>
                  <a:cubicBezTo>
                    <a:pt x="20" y="15"/>
                    <a:pt x="15" y="19"/>
                    <a:pt x="12" y="24"/>
                  </a:cubicBezTo>
                  <a:cubicBezTo>
                    <a:pt x="11" y="25"/>
                    <a:pt x="11" y="27"/>
                    <a:pt x="11" y="2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5" y="39"/>
                    <a:pt x="14" y="41"/>
                    <a:pt x="14" y="43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3" y="46"/>
                    <a:pt x="1" y="48"/>
                    <a:pt x="1" y="50"/>
                  </a:cubicBezTo>
                  <a:cubicBezTo>
                    <a:pt x="1" y="53"/>
                    <a:pt x="0" y="56"/>
                    <a:pt x="0" y="59"/>
                  </a:cubicBezTo>
                  <a:cubicBezTo>
                    <a:pt x="0" y="62"/>
                    <a:pt x="1" y="64"/>
                    <a:pt x="1" y="68"/>
                  </a:cubicBezTo>
                  <a:cubicBezTo>
                    <a:pt x="1" y="70"/>
                    <a:pt x="3" y="71"/>
                    <a:pt x="4" y="72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7"/>
                    <a:pt x="15" y="78"/>
                    <a:pt x="16" y="80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11" y="90"/>
                    <a:pt x="11" y="92"/>
                    <a:pt x="12" y="94"/>
                  </a:cubicBezTo>
                  <a:cubicBezTo>
                    <a:pt x="15" y="99"/>
                    <a:pt x="20" y="103"/>
                    <a:pt x="24" y="106"/>
                  </a:cubicBezTo>
                  <a:cubicBezTo>
                    <a:pt x="26" y="107"/>
                    <a:pt x="28" y="108"/>
                    <a:pt x="30" y="107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40" y="103"/>
                    <a:pt x="42" y="104"/>
                    <a:pt x="43" y="10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7" y="116"/>
                    <a:pt x="49" y="117"/>
                    <a:pt x="50" y="117"/>
                  </a:cubicBezTo>
                  <a:cubicBezTo>
                    <a:pt x="54" y="118"/>
                    <a:pt x="57" y="118"/>
                    <a:pt x="59" y="118"/>
                  </a:cubicBezTo>
                  <a:cubicBezTo>
                    <a:pt x="62" y="118"/>
                    <a:pt x="65" y="118"/>
                    <a:pt x="68" y="117"/>
                  </a:cubicBezTo>
                  <a:cubicBezTo>
                    <a:pt x="70" y="117"/>
                    <a:pt x="72" y="116"/>
                    <a:pt x="72" y="114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77" y="104"/>
                    <a:pt x="79" y="103"/>
                    <a:pt x="80" y="103"/>
                  </a:cubicBezTo>
                  <a:cubicBezTo>
                    <a:pt x="89" y="107"/>
                    <a:pt x="89" y="107"/>
                    <a:pt x="89" y="107"/>
                  </a:cubicBezTo>
                  <a:cubicBezTo>
                    <a:pt x="91" y="108"/>
                    <a:pt x="93" y="107"/>
                    <a:pt x="94" y="106"/>
                  </a:cubicBezTo>
                  <a:cubicBezTo>
                    <a:pt x="99" y="103"/>
                    <a:pt x="103" y="99"/>
                    <a:pt x="107" y="94"/>
                  </a:cubicBezTo>
                  <a:cubicBezTo>
                    <a:pt x="108" y="92"/>
                    <a:pt x="108" y="90"/>
                    <a:pt x="107" y="8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4" y="78"/>
                    <a:pt x="104" y="77"/>
                    <a:pt x="105" y="75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6" y="71"/>
                    <a:pt x="117" y="70"/>
                    <a:pt x="118" y="68"/>
                  </a:cubicBezTo>
                  <a:cubicBezTo>
                    <a:pt x="118" y="64"/>
                    <a:pt x="118" y="62"/>
                    <a:pt x="118" y="59"/>
                  </a:cubicBezTo>
                  <a:cubicBezTo>
                    <a:pt x="118" y="56"/>
                    <a:pt x="118" y="53"/>
                    <a:pt x="118" y="50"/>
                  </a:cubicBezTo>
                  <a:close/>
                  <a:moveTo>
                    <a:pt x="108" y="63"/>
                  </a:moveTo>
                  <a:cubicBezTo>
                    <a:pt x="99" y="66"/>
                    <a:pt x="99" y="66"/>
                    <a:pt x="99" y="66"/>
                  </a:cubicBezTo>
                  <a:cubicBezTo>
                    <a:pt x="98" y="67"/>
                    <a:pt x="97" y="68"/>
                    <a:pt x="96" y="70"/>
                  </a:cubicBezTo>
                  <a:cubicBezTo>
                    <a:pt x="95" y="72"/>
                    <a:pt x="94" y="75"/>
                    <a:pt x="93" y="77"/>
                  </a:cubicBezTo>
                  <a:cubicBezTo>
                    <a:pt x="92" y="79"/>
                    <a:pt x="92" y="80"/>
                    <a:pt x="93" y="82"/>
                  </a:cubicBezTo>
                  <a:cubicBezTo>
                    <a:pt x="97" y="90"/>
                    <a:pt x="97" y="90"/>
                    <a:pt x="97" y="90"/>
                  </a:cubicBezTo>
                  <a:cubicBezTo>
                    <a:pt x="95" y="92"/>
                    <a:pt x="93" y="94"/>
                    <a:pt x="91" y="96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1" y="92"/>
                    <a:pt x="79" y="92"/>
                    <a:pt x="78" y="93"/>
                  </a:cubicBezTo>
                  <a:cubicBezTo>
                    <a:pt x="75" y="94"/>
                    <a:pt x="73" y="95"/>
                    <a:pt x="70" y="96"/>
                  </a:cubicBezTo>
                  <a:cubicBezTo>
                    <a:pt x="69" y="96"/>
                    <a:pt x="67" y="97"/>
                    <a:pt x="67" y="99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1" y="108"/>
                    <a:pt x="58" y="108"/>
                    <a:pt x="55" y="107"/>
                  </a:cubicBezTo>
                  <a:cubicBezTo>
                    <a:pt x="52" y="99"/>
                    <a:pt x="52" y="99"/>
                    <a:pt x="52" y="99"/>
                  </a:cubicBezTo>
                  <a:cubicBezTo>
                    <a:pt x="51" y="97"/>
                    <a:pt x="50" y="96"/>
                    <a:pt x="48" y="96"/>
                  </a:cubicBezTo>
                  <a:cubicBezTo>
                    <a:pt x="46" y="95"/>
                    <a:pt x="43" y="94"/>
                    <a:pt x="41" y="93"/>
                  </a:cubicBezTo>
                  <a:cubicBezTo>
                    <a:pt x="40" y="92"/>
                    <a:pt x="38" y="92"/>
                    <a:pt x="36" y="92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6" y="94"/>
                    <a:pt x="24" y="92"/>
                    <a:pt x="22" y="90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0"/>
                    <a:pt x="26" y="79"/>
                    <a:pt x="26" y="77"/>
                  </a:cubicBezTo>
                  <a:cubicBezTo>
                    <a:pt x="24" y="75"/>
                    <a:pt x="23" y="72"/>
                    <a:pt x="23" y="70"/>
                  </a:cubicBezTo>
                  <a:cubicBezTo>
                    <a:pt x="22" y="68"/>
                    <a:pt x="21" y="67"/>
                    <a:pt x="19" y="66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1" y="62"/>
                    <a:pt x="10" y="60"/>
                    <a:pt x="10" y="59"/>
                  </a:cubicBezTo>
                  <a:cubicBezTo>
                    <a:pt x="10" y="57"/>
                    <a:pt x="11" y="56"/>
                    <a:pt x="11" y="54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1" y="51"/>
                    <a:pt x="22" y="49"/>
                    <a:pt x="23" y="48"/>
                  </a:cubicBezTo>
                  <a:cubicBezTo>
                    <a:pt x="23" y="45"/>
                    <a:pt x="24" y="43"/>
                    <a:pt x="26" y="41"/>
                  </a:cubicBezTo>
                  <a:cubicBezTo>
                    <a:pt x="26" y="39"/>
                    <a:pt x="26" y="37"/>
                    <a:pt x="26" y="36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5"/>
                    <a:pt x="26" y="23"/>
                    <a:pt x="28" y="21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8" y="26"/>
                    <a:pt x="40" y="26"/>
                    <a:pt x="41" y="25"/>
                  </a:cubicBezTo>
                  <a:cubicBezTo>
                    <a:pt x="43" y="24"/>
                    <a:pt x="46" y="23"/>
                    <a:pt x="48" y="22"/>
                  </a:cubicBezTo>
                  <a:cubicBezTo>
                    <a:pt x="50" y="22"/>
                    <a:pt x="51" y="20"/>
                    <a:pt x="52" y="19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8" y="10"/>
                    <a:pt x="61" y="10"/>
                    <a:pt x="64" y="1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20"/>
                    <a:pt x="69" y="22"/>
                    <a:pt x="70" y="22"/>
                  </a:cubicBezTo>
                  <a:cubicBezTo>
                    <a:pt x="73" y="23"/>
                    <a:pt x="75" y="24"/>
                    <a:pt x="78" y="25"/>
                  </a:cubicBezTo>
                  <a:cubicBezTo>
                    <a:pt x="79" y="26"/>
                    <a:pt x="81" y="26"/>
                    <a:pt x="82" y="25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93" y="23"/>
                    <a:pt x="95" y="25"/>
                    <a:pt x="97" y="28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2" y="37"/>
                    <a:pt x="92" y="39"/>
                    <a:pt x="93" y="41"/>
                  </a:cubicBezTo>
                  <a:cubicBezTo>
                    <a:pt x="94" y="43"/>
                    <a:pt x="95" y="45"/>
                    <a:pt x="96" y="48"/>
                  </a:cubicBezTo>
                  <a:cubicBezTo>
                    <a:pt x="97" y="49"/>
                    <a:pt x="98" y="51"/>
                    <a:pt x="99" y="51"/>
                  </a:cubicBezTo>
                  <a:cubicBezTo>
                    <a:pt x="108" y="54"/>
                    <a:pt x="108" y="54"/>
                    <a:pt x="108" y="54"/>
                  </a:cubicBezTo>
                  <a:cubicBezTo>
                    <a:pt x="108" y="56"/>
                    <a:pt x="108" y="57"/>
                    <a:pt x="108" y="59"/>
                  </a:cubicBezTo>
                  <a:cubicBezTo>
                    <a:pt x="108" y="60"/>
                    <a:pt x="108" y="62"/>
                    <a:pt x="108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5" name="淘宝店chenying0907 25"/>
            <p:cNvSpPr>
              <a:spLocks noEditPoints="1"/>
            </p:cNvSpPr>
            <p:nvPr/>
          </p:nvSpPr>
          <p:spPr bwMode="auto">
            <a:xfrm>
              <a:off x="86" y="80"/>
              <a:ext cx="111" cy="111"/>
            </a:xfrm>
            <a:custGeom>
              <a:avLst/>
              <a:gdLst>
                <a:gd name="T0" fmla="*/ 23 w 47"/>
                <a:gd name="T1" fmla="*/ 0 h 47"/>
                <a:gd name="T2" fmla="*/ 0 w 47"/>
                <a:gd name="T3" fmla="*/ 24 h 47"/>
                <a:gd name="T4" fmla="*/ 23 w 47"/>
                <a:gd name="T5" fmla="*/ 47 h 47"/>
                <a:gd name="T6" fmla="*/ 47 w 47"/>
                <a:gd name="T7" fmla="*/ 24 h 47"/>
                <a:gd name="T8" fmla="*/ 23 w 47"/>
                <a:gd name="T9" fmla="*/ 0 h 47"/>
                <a:gd name="T10" fmla="*/ 23 w 47"/>
                <a:gd name="T11" fmla="*/ 37 h 47"/>
                <a:gd name="T12" fmla="*/ 10 w 47"/>
                <a:gd name="T13" fmla="*/ 24 h 47"/>
                <a:gd name="T14" fmla="*/ 23 w 47"/>
                <a:gd name="T15" fmla="*/ 10 h 47"/>
                <a:gd name="T16" fmla="*/ 37 w 47"/>
                <a:gd name="T17" fmla="*/ 24 h 47"/>
                <a:gd name="T18" fmla="*/ 23 w 47"/>
                <a:gd name="T19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23" y="37"/>
                  </a:moveTo>
                  <a:cubicBezTo>
                    <a:pt x="16" y="37"/>
                    <a:pt x="10" y="31"/>
                    <a:pt x="10" y="24"/>
                  </a:cubicBezTo>
                  <a:cubicBezTo>
                    <a:pt x="10" y="16"/>
                    <a:pt x="16" y="10"/>
                    <a:pt x="23" y="10"/>
                  </a:cubicBezTo>
                  <a:cubicBezTo>
                    <a:pt x="31" y="10"/>
                    <a:pt x="37" y="16"/>
                    <a:pt x="37" y="24"/>
                  </a:cubicBezTo>
                  <a:cubicBezTo>
                    <a:pt x="37" y="31"/>
                    <a:pt x="31" y="37"/>
                    <a:pt x="23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5" name="PA_淘宝店chenying0907 44"/>
          <p:cNvGrpSpPr/>
          <p:nvPr>
            <p:custDataLst>
              <p:tags r:id="rId2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46" name="淘宝店chenying0907 37"/>
            <p:cNvSpPr/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淘宝店chenying0907 38"/>
            <p:cNvSpPr/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淘宝店chenying0907 39"/>
            <p:cNvSpPr/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9" name="PA_文本框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5359" y="184337"/>
            <a:ext cx="86086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i="1" dirty="0"/>
              <a:t>V. CONCLUSIONS</a:t>
            </a: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0B348EA2-800D-4F92-8FC8-5C7916BF0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083" y="502838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6" name="矩形 7">
            <a:extLst>
              <a:ext uri="{FF2B5EF4-FFF2-40B4-BE49-F238E27FC236}">
                <a16:creationId xmlns:a16="http://schemas.microsoft.com/office/drawing/2014/main" id="{D8ECB340-0E31-4902-9A7F-DDD10EF10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502495"/>
            <a:ext cx="2057400" cy="65087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7BD27F8-3744-47EF-BCBF-9D59DD6A6EA4}"/>
              </a:ext>
            </a:extLst>
          </p:cNvPr>
          <p:cNvSpPr/>
          <p:nvPr/>
        </p:nvSpPr>
        <p:spPr>
          <a:xfrm>
            <a:off x="827584" y="904496"/>
            <a:ext cx="64807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This paper proposes a simple approach to quantifying and estimating the welfare cost caused by inefficient pricing in insurance markets with selection.</a:t>
            </a:r>
            <a:endParaRPr lang="zh-CN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660E012-8596-4CDA-B2C3-3628DE66E76B}"/>
              </a:ext>
            </a:extLst>
          </p:cNvPr>
          <p:cNvSpPr/>
          <p:nvPr/>
        </p:nvSpPr>
        <p:spPr>
          <a:xfrm>
            <a:off x="827584" y="1955954"/>
            <a:ext cx="59700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We illustrated our framework by applying it in the context of employer-provided health insurance at a particular firm.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0227564-852E-4E72-90DF-AE258AC5AF25}"/>
              </a:ext>
            </a:extLst>
          </p:cNvPr>
          <p:cNvSpPr/>
          <p:nvPr/>
        </p:nvSpPr>
        <p:spPr>
          <a:xfrm>
            <a:off x="849840" y="2752807"/>
            <a:ext cx="6026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We find evidence of adverse selection in the market, but we estimate that the welfare cost of the resultant inefficient pricing is quantitatively small.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44531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0" advClick="0">
        <p:wipe/>
      </p:transition>
    </mc:Choice>
    <mc:Fallback>
      <p:transition spd="slow" advClick="0">
        <p:wip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A_淘宝店chenying0907 1"/>
          <p:cNvGrpSpPr/>
          <p:nvPr>
            <p:custDataLst>
              <p:tags r:id="rId1"/>
            </p:custDataLst>
          </p:nvPr>
        </p:nvGrpSpPr>
        <p:grpSpPr>
          <a:xfrm>
            <a:off x="0" y="1831974"/>
            <a:ext cx="9153526" cy="3311526"/>
            <a:chOff x="-4763" y="1841500"/>
            <a:chExt cx="9153526" cy="3311526"/>
          </a:xfrm>
        </p:grpSpPr>
        <p:sp>
          <p:nvSpPr>
            <p:cNvPr id="1024" name="淘宝店chenying0907 36"/>
            <p:cNvSpPr/>
            <p:nvPr/>
          </p:nvSpPr>
          <p:spPr bwMode="auto">
            <a:xfrm>
              <a:off x="3036887" y="3662363"/>
              <a:ext cx="4049713" cy="1490663"/>
            </a:xfrm>
            <a:custGeom>
              <a:avLst/>
              <a:gdLst>
                <a:gd name="T0" fmla="*/ 1369 w 2551"/>
                <a:gd name="T1" fmla="*/ 939 h 939"/>
                <a:gd name="T2" fmla="*/ 2551 w 2551"/>
                <a:gd name="T3" fmla="*/ 442 h 939"/>
                <a:gd name="T4" fmla="*/ 2485 w 2551"/>
                <a:gd name="T5" fmla="*/ 0 h 939"/>
                <a:gd name="T6" fmla="*/ 0 w 2551"/>
                <a:gd name="T7" fmla="*/ 295 h 939"/>
                <a:gd name="T8" fmla="*/ 745 w 2551"/>
                <a:gd name="T9" fmla="*/ 939 h 939"/>
                <a:gd name="T10" fmla="*/ 1369 w 2551"/>
                <a:gd name="T11" fmla="*/ 939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1" h="939">
                  <a:moveTo>
                    <a:pt x="1369" y="939"/>
                  </a:moveTo>
                  <a:lnTo>
                    <a:pt x="2551" y="442"/>
                  </a:lnTo>
                  <a:lnTo>
                    <a:pt x="2485" y="0"/>
                  </a:lnTo>
                  <a:lnTo>
                    <a:pt x="0" y="295"/>
                  </a:lnTo>
                  <a:lnTo>
                    <a:pt x="745" y="939"/>
                  </a:lnTo>
                  <a:lnTo>
                    <a:pt x="1369" y="93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5" name="淘宝店chenying0907 37"/>
            <p:cNvSpPr/>
            <p:nvPr/>
          </p:nvSpPr>
          <p:spPr bwMode="auto">
            <a:xfrm>
              <a:off x="379412" y="1841500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7" name="淘宝店chenying0907 38"/>
            <p:cNvSpPr/>
            <p:nvPr/>
          </p:nvSpPr>
          <p:spPr bwMode="auto">
            <a:xfrm>
              <a:off x="-4763" y="1841500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8" name="淘宝店chenying0907 39"/>
            <p:cNvSpPr/>
            <p:nvPr/>
          </p:nvSpPr>
          <p:spPr bwMode="auto">
            <a:xfrm>
              <a:off x="-4763" y="4770438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9" name="淘宝店chenying0907 40"/>
            <p:cNvSpPr/>
            <p:nvPr/>
          </p:nvSpPr>
          <p:spPr bwMode="auto">
            <a:xfrm>
              <a:off x="5210175" y="3490913"/>
              <a:ext cx="3938588" cy="1662113"/>
            </a:xfrm>
            <a:custGeom>
              <a:avLst/>
              <a:gdLst>
                <a:gd name="T0" fmla="*/ 0 w 2481"/>
                <a:gd name="T1" fmla="*/ 1047 h 1047"/>
                <a:gd name="T2" fmla="*/ 1254 w 2481"/>
                <a:gd name="T3" fmla="*/ 1047 h 1047"/>
                <a:gd name="T4" fmla="*/ 1868 w 2481"/>
                <a:gd name="T5" fmla="*/ 1047 h 1047"/>
                <a:gd name="T6" fmla="*/ 2481 w 2481"/>
                <a:gd name="T7" fmla="*/ 263 h 1047"/>
                <a:gd name="T8" fmla="*/ 2481 w 2481"/>
                <a:gd name="T9" fmla="*/ 0 h 1047"/>
                <a:gd name="T10" fmla="*/ 0 w 2481"/>
                <a:gd name="T11" fmla="*/ 1047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1" h="1047">
                  <a:moveTo>
                    <a:pt x="0" y="1047"/>
                  </a:moveTo>
                  <a:lnTo>
                    <a:pt x="1254" y="1047"/>
                  </a:lnTo>
                  <a:lnTo>
                    <a:pt x="1868" y="1047"/>
                  </a:lnTo>
                  <a:lnTo>
                    <a:pt x="2481" y="263"/>
                  </a:lnTo>
                  <a:lnTo>
                    <a:pt x="2481" y="0"/>
                  </a:lnTo>
                  <a:lnTo>
                    <a:pt x="0" y="104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0" name="淘宝店chenying0907 41"/>
            <p:cNvSpPr/>
            <p:nvPr/>
          </p:nvSpPr>
          <p:spPr bwMode="auto">
            <a:xfrm>
              <a:off x="6965950" y="3357563"/>
              <a:ext cx="2182813" cy="1006475"/>
            </a:xfrm>
            <a:custGeom>
              <a:avLst/>
              <a:gdLst>
                <a:gd name="T0" fmla="*/ 0 w 1375"/>
                <a:gd name="T1" fmla="*/ 126 h 634"/>
                <a:gd name="T2" fmla="*/ 76 w 1375"/>
                <a:gd name="T3" fmla="*/ 634 h 634"/>
                <a:gd name="T4" fmla="*/ 1375 w 1375"/>
                <a:gd name="T5" fmla="*/ 84 h 634"/>
                <a:gd name="T6" fmla="*/ 1375 w 1375"/>
                <a:gd name="T7" fmla="*/ 36 h 634"/>
                <a:gd name="T8" fmla="*/ 1375 w 1375"/>
                <a:gd name="T9" fmla="*/ 0 h 634"/>
                <a:gd name="T10" fmla="*/ 0 w 1375"/>
                <a:gd name="T11" fmla="*/ 126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5" h="634">
                  <a:moveTo>
                    <a:pt x="0" y="126"/>
                  </a:moveTo>
                  <a:lnTo>
                    <a:pt x="76" y="634"/>
                  </a:lnTo>
                  <a:lnTo>
                    <a:pt x="1375" y="84"/>
                  </a:lnTo>
                  <a:lnTo>
                    <a:pt x="1375" y="36"/>
                  </a:lnTo>
                  <a:lnTo>
                    <a:pt x="1375" y="0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3" name="标题 1">
            <a:extLst>
              <a:ext uri="{FF2B5EF4-FFF2-40B4-BE49-F238E27FC236}">
                <a16:creationId xmlns:a16="http://schemas.microsoft.com/office/drawing/2014/main" id="{7EC81FA4-B0A2-4AA8-BBAA-3739D1E16E00}"/>
              </a:ext>
            </a:extLst>
          </p:cNvPr>
          <p:cNvSpPr txBox="1">
            <a:spLocks noChangeArrowheads="1"/>
          </p:cNvSpPr>
          <p:nvPr/>
        </p:nvSpPr>
        <p:spPr>
          <a:xfrm>
            <a:off x="3635896" y="468313"/>
            <a:ext cx="4112518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 b="1" dirty="0">
                <a:ln/>
                <a:solidFill>
                  <a:schemeClr val="accent3"/>
                </a:solidFill>
                <a:ea typeface="宋体" panose="02010600030101010101" pitchFamily="2" charset="-122"/>
              </a:rPr>
              <a:t>THANKS FOR </a:t>
            </a:r>
          </a:p>
          <a:p>
            <a:r>
              <a:rPr lang="en-US" altLang="zh-CN" sz="5400" b="1" dirty="0">
                <a:ln/>
                <a:solidFill>
                  <a:schemeClr val="accent3"/>
                </a:solidFill>
                <a:ea typeface="宋体" panose="02010600030101010101" pitchFamily="2" charset="-122"/>
              </a:rPr>
              <a:t>WATCHING!</a:t>
            </a:r>
            <a:endParaRPr lang="zh-CN" altLang="en-US" sz="5400" b="1" dirty="0">
              <a:ln/>
              <a:solidFill>
                <a:schemeClr val="accent3"/>
              </a:solidFill>
              <a:ea typeface="宋体" panose="02010600030101010101" pitchFamily="2" charset="-122"/>
            </a:endParaRPr>
          </a:p>
        </p:txBody>
      </p:sp>
      <p:sp>
        <p:nvSpPr>
          <p:cNvPr id="15" name="副标题 2">
            <a:extLst>
              <a:ext uri="{FF2B5EF4-FFF2-40B4-BE49-F238E27FC236}">
                <a16:creationId xmlns:a16="http://schemas.microsoft.com/office/drawing/2014/main" id="{3AFD3935-3E83-46C8-9056-485391466F7F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0" y="4603750"/>
            <a:ext cx="6823364" cy="165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400" dirty="0">
                <a:solidFill>
                  <a:schemeClr val="bg1"/>
                </a:solidFill>
                <a:ea typeface="宋体" panose="02010600030101010101" pitchFamily="2" charset="-122"/>
              </a:rPr>
              <a:t>The literature can be downloaded </a:t>
            </a:r>
            <a:r>
              <a:rPr lang="en-US" altLang="zh-CN" sz="1400" dirty="0">
                <a:solidFill>
                  <a:schemeClr val="bg1"/>
                </a:solidFill>
              </a:rPr>
              <a:t>from https://doi.org/10.1162/qjec.2010.125.3.877. </a:t>
            </a:r>
            <a:endParaRPr lang="zh-CN" altLang="zh-CN" sz="1400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16" name="矩形 8">
            <a:extLst>
              <a:ext uri="{FF2B5EF4-FFF2-40B4-BE49-F238E27FC236}">
                <a16:creationId xmlns:a16="http://schemas.microsoft.com/office/drawing/2014/main" id="{73F36713-5603-46B2-93F3-49FD00BAB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4938" y="2954811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17" name="矩形 7">
            <a:extLst>
              <a:ext uri="{FF2B5EF4-FFF2-40B4-BE49-F238E27FC236}">
                <a16:creationId xmlns:a16="http://schemas.microsoft.com/office/drawing/2014/main" id="{3D7EA0DB-1D4F-4F36-97F7-311FB8158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9415" y="2954468"/>
            <a:ext cx="2057400" cy="65087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0" advClick="0">
        <p:wipe/>
      </p:transition>
    </mc:Choice>
    <mc:Fallback>
      <p:transition spd="slow" advClick="0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57" name="PA_淘宝店chenying0907 17"/>
          <p:cNvGrpSpPr/>
          <p:nvPr>
            <p:custDataLst>
              <p:tags r:id="rId1"/>
            </p:custDataLst>
          </p:nvPr>
        </p:nvGrpSpPr>
        <p:grpSpPr bwMode="auto">
          <a:xfrm>
            <a:off x="7385050" y="3088986"/>
            <a:ext cx="357188" cy="460517"/>
            <a:chOff x="0" y="0"/>
            <a:chExt cx="225" cy="290"/>
          </a:xfrm>
        </p:grpSpPr>
        <p:sp>
          <p:nvSpPr>
            <p:cNvPr id="35858" name="淘宝店chenying0907 18"/>
            <p:cNvSpPr/>
            <p:nvPr/>
          </p:nvSpPr>
          <p:spPr bwMode="auto">
            <a:xfrm>
              <a:off x="0" y="0"/>
              <a:ext cx="225" cy="290"/>
            </a:xfrm>
            <a:custGeom>
              <a:avLst/>
              <a:gdLst>
                <a:gd name="T0" fmla="*/ 21 w 95"/>
                <a:gd name="T1" fmla="*/ 112 h 123"/>
                <a:gd name="T2" fmla="*/ 11 w 95"/>
                <a:gd name="T3" fmla="*/ 112 h 123"/>
                <a:gd name="T4" fmla="*/ 11 w 95"/>
                <a:gd name="T5" fmla="*/ 10 h 123"/>
                <a:gd name="T6" fmla="*/ 90 w 95"/>
                <a:gd name="T7" fmla="*/ 10 h 123"/>
                <a:gd name="T8" fmla="*/ 95 w 95"/>
                <a:gd name="T9" fmla="*/ 5 h 123"/>
                <a:gd name="T10" fmla="*/ 90 w 95"/>
                <a:gd name="T11" fmla="*/ 0 h 123"/>
                <a:gd name="T12" fmla="*/ 5 w 95"/>
                <a:gd name="T13" fmla="*/ 0 h 123"/>
                <a:gd name="T14" fmla="*/ 0 w 95"/>
                <a:gd name="T15" fmla="*/ 5 h 123"/>
                <a:gd name="T16" fmla="*/ 0 w 95"/>
                <a:gd name="T17" fmla="*/ 118 h 123"/>
                <a:gd name="T18" fmla="*/ 5 w 95"/>
                <a:gd name="T19" fmla="*/ 123 h 123"/>
                <a:gd name="T20" fmla="*/ 21 w 95"/>
                <a:gd name="T21" fmla="*/ 123 h 123"/>
                <a:gd name="T22" fmla="*/ 26 w 95"/>
                <a:gd name="T23" fmla="*/ 118 h 123"/>
                <a:gd name="T24" fmla="*/ 21 w 95"/>
                <a:gd name="T25" fmla="*/ 11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21" y="112"/>
                  </a:moveTo>
                  <a:cubicBezTo>
                    <a:pt x="11" y="112"/>
                    <a:pt x="11" y="112"/>
                    <a:pt x="11" y="112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3" y="10"/>
                    <a:pt x="95" y="8"/>
                    <a:pt x="95" y="5"/>
                  </a:cubicBezTo>
                  <a:cubicBezTo>
                    <a:pt x="95" y="2"/>
                    <a:pt x="93" y="0"/>
                    <a:pt x="9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1"/>
                    <a:pt x="2" y="123"/>
                    <a:pt x="5" y="123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4" y="123"/>
                    <a:pt x="26" y="121"/>
                    <a:pt x="26" y="118"/>
                  </a:cubicBezTo>
                  <a:cubicBezTo>
                    <a:pt x="26" y="115"/>
                    <a:pt x="24" y="112"/>
                    <a:pt x="21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59" name="淘宝店chenying0907 19"/>
            <p:cNvSpPr/>
            <p:nvPr/>
          </p:nvSpPr>
          <p:spPr bwMode="auto">
            <a:xfrm>
              <a:off x="142" y="170"/>
              <a:ext cx="83" cy="120"/>
            </a:xfrm>
            <a:custGeom>
              <a:avLst/>
              <a:gdLst>
                <a:gd name="T0" fmla="*/ 30 w 35"/>
                <a:gd name="T1" fmla="*/ 0 h 51"/>
                <a:gd name="T2" fmla="*/ 25 w 35"/>
                <a:gd name="T3" fmla="*/ 5 h 51"/>
                <a:gd name="T4" fmla="*/ 25 w 35"/>
                <a:gd name="T5" fmla="*/ 40 h 51"/>
                <a:gd name="T6" fmla="*/ 5 w 35"/>
                <a:gd name="T7" fmla="*/ 40 h 51"/>
                <a:gd name="T8" fmla="*/ 0 w 35"/>
                <a:gd name="T9" fmla="*/ 46 h 51"/>
                <a:gd name="T10" fmla="*/ 5 w 35"/>
                <a:gd name="T11" fmla="*/ 51 h 51"/>
                <a:gd name="T12" fmla="*/ 30 w 35"/>
                <a:gd name="T13" fmla="*/ 51 h 51"/>
                <a:gd name="T14" fmla="*/ 34 w 35"/>
                <a:gd name="T15" fmla="*/ 49 h 51"/>
                <a:gd name="T16" fmla="*/ 35 w 35"/>
                <a:gd name="T17" fmla="*/ 46 h 51"/>
                <a:gd name="T18" fmla="*/ 35 w 35"/>
                <a:gd name="T19" fmla="*/ 5 h 51"/>
                <a:gd name="T20" fmla="*/ 30 w 35"/>
                <a:gd name="T2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51">
                  <a:moveTo>
                    <a:pt x="30" y="0"/>
                  </a:moveTo>
                  <a:cubicBezTo>
                    <a:pt x="27" y="0"/>
                    <a:pt x="25" y="2"/>
                    <a:pt x="25" y="5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2" y="40"/>
                    <a:pt x="0" y="43"/>
                    <a:pt x="0" y="46"/>
                  </a:cubicBezTo>
                  <a:cubicBezTo>
                    <a:pt x="0" y="49"/>
                    <a:pt x="2" y="51"/>
                    <a:pt x="5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2" y="51"/>
                    <a:pt x="33" y="50"/>
                    <a:pt x="34" y="49"/>
                  </a:cubicBezTo>
                  <a:cubicBezTo>
                    <a:pt x="35" y="48"/>
                    <a:pt x="35" y="47"/>
                    <a:pt x="35" y="46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2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0" name="淘宝店chenying0907 20"/>
            <p:cNvSpPr>
              <a:spLocks noEditPoints="1"/>
            </p:cNvSpPr>
            <p:nvPr/>
          </p:nvSpPr>
          <p:spPr bwMode="auto">
            <a:xfrm>
              <a:off x="81" y="59"/>
              <a:ext cx="141" cy="205"/>
            </a:xfrm>
            <a:custGeom>
              <a:avLst/>
              <a:gdLst>
                <a:gd name="T0" fmla="*/ 52 w 60"/>
                <a:gd name="T1" fmla="*/ 2 h 87"/>
                <a:gd name="T2" fmla="*/ 46 w 60"/>
                <a:gd name="T3" fmla="*/ 0 h 87"/>
                <a:gd name="T4" fmla="*/ 35 w 60"/>
                <a:gd name="T5" fmla="*/ 7 h 87"/>
                <a:gd name="T6" fmla="*/ 1 w 60"/>
                <a:gd name="T7" fmla="*/ 66 h 87"/>
                <a:gd name="T8" fmla="*/ 0 w 60"/>
                <a:gd name="T9" fmla="*/ 69 h 87"/>
                <a:gd name="T10" fmla="*/ 0 w 60"/>
                <a:gd name="T11" fmla="*/ 82 h 87"/>
                <a:gd name="T12" fmla="*/ 3 w 60"/>
                <a:gd name="T13" fmla="*/ 87 h 87"/>
                <a:gd name="T14" fmla="*/ 6 w 60"/>
                <a:gd name="T15" fmla="*/ 87 h 87"/>
                <a:gd name="T16" fmla="*/ 8 w 60"/>
                <a:gd name="T17" fmla="*/ 87 h 87"/>
                <a:gd name="T18" fmla="*/ 20 w 60"/>
                <a:gd name="T19" fmla="*/ 80 h 87"/>
                <a:gd name="T20" fmla="*/ 22 w 60"/>
                <a:gd name="T21" fmla="*/ 78 h 87"/>
                <a:gd name="T22" fmla="*/ 56 w 60"/>
                <a:gd name="T23" fmla="*/ 19 h 87"/>
                <a:gd name="T24" fmla="*/ 52 w 60"/>
                <a:gd name="T25" fmla="*/ 2 h 87"/>
                <a:gd name="T26" fmla="*/ 47 w 60"/>
                <a:gd name="T27" fmla="*/ 14 h 87"/>
                <a:gd name="T28" fmla="*/ 14 w 60"/>
                <a:gd name="T29" fmla="*/ 72 h 87"/>
                <a:gd name="T30" fmla="*/ 11 w 60"/>
                <a:gd name="T31" fmla="*/ 73 h 87"/>
                <a:gd name="T32" fmla="*/ 11 w 60"/>
                <a:gd name="T33" fmla="*/ 70 h 87"/>
                <a:gd name="T34" fmla="*/ 44 w 60"/>
                <a:gd name="T35" fmla="*/ 12 h 87"/>
                <a:gd name="T36" fmla="*/ 47 w 60"/>
                <a:gd name="T37" fmla="*/ 11 h 87"/>
                <a:gd name="T38" fmla="*/ 47 w 60"/>
                <a:gd name="T39" fmla="*/ 1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87">
                  <a:moveTo>
                    <a:pt x="52" y="2"/>
                  </a:moveTo>
                  <a:cubicBezTo>
                    <a:pt x="50" y="1"/>
                    <a:pt x="48" y="0"/>
                    <a:pt x="46" y="0"/>
                  </a:cubicBezTo>
                  <a:cubicBezTo>
                    <a:pt x="41" y="0"/>
                    <a:pt x="37" y="3"/>
                    <a:pt x="35" y="7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0" y="67"/>
                    <a:pt x="0" y="68"/>
                    <a:pt x="0" y="69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4"/>
                    <a:pt x="1" y="86"/>
                    <a:pt x="3" y="87"/>
                  </a:cubicBezTo>
                  <a:cubicBezTo>
                    <a:pt x="4" y="87"/>
                    <a:pt x="5" y="87"/>
                    <a:pt x="6" y="87"/>
                  </a:cubicBezTo>
                  <a:cubicBezTo>
                    <a:pt x="7" y="87"/>
                    <a:pt x="7" y="87"/>
                    <a:pt x="8" y="87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1" y="80"/>
                    <a:pt x="22" y="79"/>
                    <a:pt x="22" y="78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60" y="13"/>
                    <a:pt x="58" y="6"/>
                    <a:pt x="52" y="2"/>
                  </a:cubicBezTo>
                  <a:close/>
                  <a:moveTo>
                    <a:pt x="47" y="14"/>
                  </a:moveTo>
                  <a:cubicBezTo>
                    <a:pt x="14" y="72"/>
                    <a:pt x="14" y="72"/>
                    <a:pt x="14" y="72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1"/>
                    <a:pt x="46" y="11"/>
                    <a:pt x="47" y="11"/>
                  </a:cubicBezTo>
                  <a:cubicBezTo>
                    <a:pt x="47" y="12"/>
                    <a:pt x="48" y="13"/>
                    <a:pt x="47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1" name="淘宝店chenying0907 21"/>
            <p:cNvSpPr/>
            <p:nvPr/>
          </p:nvSpPr>
          <p:spPr bwMode="auto">
            <a:xfrm>
              <a:off x="41" y="83"/>
              <a:ext cx="89" cy="23"/>
            </a:xfrm>
            <a:custGeom>
              <a:avLst/>
              <a:gdLst>
                <a:gd name="T0" fmla="*/ 38 w 38"/>
                <a:gd name="T1" fmla="*/ 5 h 10"/>
                <a:gd name="T2" fmla="*/ 32 w 38"/>
                <a:gd name="T3" fmla="*/ 0 h 10"/>
                <a:gd name="T4" fmla="*/ 6 w 38"/>
                <a:gd name="T5" fmla="*/ 0 h 10"/>
                <a:gd name="T6" fmla="*/ 0 w 38"/>
                <a:gd name="T7" fmla="*/ 5 h 10"/>
                <a:gd name="T8" fmla="*/ 6 w 38"/>
                <a:gd name="T9" fmla="*/ 10 h 10"/>
                <a:gd name="T10" fmla="*/ 32 w 38"/>
                <a:gd name="T11" fmla="*/ 10 h 10"/>
                <a:gd name="T12" fmla="*/ 38 w 38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0">
                  <a:moveTo>
                    <a:pt x="38" y="5"/>
                  </a:moveTo>
                  <a:cubicBezTo>
                    <a:pt x="38" y="2"/>
                    <a:pt x="35" y="0"/>
                    <a:pt x="3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5" y="10"/>
                    <a:pt x="38" y="8"/>
                    <a:pt x="38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2" name="淘宝店chenying0907 22"/>
            <p:cNvSpPr/>
            <p:nvPr/>
          </p:nvSpPr>
          <p:spPr bwMode="auto">
            <a:xfrm>
              <a:off x="41" y="132"/>
              <a:ext cx="56" cy="24"/>
            </a:xfrm>
            <a:custGeom>
              <a:avLst/>
              <a:gdLst>
                <a:gd name="T0" fmla="*/ 6 w 24"/>
                <a:gd name="T1" fmla="*/ 0 h 10"/>
                <a:gd name="T2" fmla="*/ 0 w 24"/>
                <a:gd name="T3" fmla="*/ 5 h 10"/>
                <a:gd name="T4" fmla="*/ 6 w 24"/>
                <a:gd name="T5" fmla="*/ 10 h 10"/>
                <a:gd name="T6" fmla="*/ 19 w 24"/>
                <a:gd name="T7" fmla="*/ 10 h 10"/>
                <a:gd name="T8" fmla="*/ 24 w 24"/>
                <a:gd name="T9" fmla="*/ 5 h 10"/>
                <a:gd name="T10" fmla="*/ 19 w 24"/>
                <a:gd name="T11" fmla="*/ 0 h 10"/>
                <a:gd name="T12" fmla="*/ 6 w 2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0"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10"/>
                    <a:pt x="24" y="8"/>
                    <a:pt x="24" y="5"/>
                  </a:cubicBezTo>
                  <a:cubicBezTo>
                    <a:pt x="24" y="2"/>
                    <a:pt x="22" y="0"/>
                    <a:pt x="19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3" name="PA_淘宝店chenying0907 23"/>
          <p:cNvGrpSpPr/>
          <p:nvPr>
            <p:custDataLst>
              <p:tags r:id="rId2"/>
            </p:custDataLst>
          </p:nvPr>
        </p:nvGrpSpPr>
        <p:grpSpPr bwMode="auto">
          <a:xfrm>
            <a:off x="6661151" y="1734430"/>
            <a:ext cx="442913" cy="443049"/>
            <a:chOff x="0" y="0"/>
            <a:chExt cx="279" cy="279"/>
          </a:xfrm>
        </p:grpSpPr>
        <p:sp>
          <p:nvSpPr>
            <p:cNvPr id="35864" name="淘宝店chenying0907 24"/>
            <p:cNvSpPr>
              <a:spLocks noEditPoints="1"/>
            </p:cNvSpPr>
            <p:nvPr/>
          </p:nvSpPr>
          <p:spPr bwMode="auto">
            <a:xfrm>
              <a:off x="0" y="0"/>
              <a:ext cx="279" cy="279"/>
            </a:xfrm>
            <a:custGeom>
              <a:avLst/>
              <a:gdLst>
                <a:gd name="T0" fmla="*/ 114 w 118"/>
                <a:gd name="T1" fmla="*/ 46 h 118"/>
                <a:gd name="T2" fmla="*/ 103 w 118"/>
                <a:gd name="T3" fmla="*/ 38 h 118"/>
                <a:gd name="T4" fmla="*/ 107 w 118"/>
                <a:gd name="T5" fmla="*/ 24 h 118"/>
                <a:gd name="T6" fmla="*/ 89 w 118"/>
                <a:gd name="T7" fmla="*/ 11 h 118"/>
                <a:gd name="T8" fmla="*/ 76 w 118"/>
                <a:gd name="T9" fmla="*/ 13 h 118"/>
                <a:gd name="T10" fmla="*/ 68 w 118"/>
                <a:gd name="T11" fmla="*/ 1 h 118"/>
                <a:gd name="T12" fmla="*/ 46 w 118"/>
                <a:gd name="T13" fmla="*/ 4 h 118"/>
                <a:gd name="T14" fmla="*/ 39 w 118"/>
                <a:gd name="T15" fmla="*/ 15 h 118"/>
                <a:gd name="T16" fmla="*/ 24 w 118"/>
                <a:gd name="T17" fmla="*/ 11 h 118"/>
                <a:gd name="T18" fmla="*/ 11 w 118"/>
                <a:gd name="T19" fmla="*/ 29 h 118"/>
                <a:gd name="T20" fmla="*/ 14 w 118"/>
                <a:gd name="T21" fmla="*/ 43 h 118"/>
                <a:gd name="T22" fmla="*/ 1 w 118"/>
                <a:gd name="T23" fmla="*/ 50 h 118"/>
                <a:gd name="T24" fmla="*/ 1 w 118"/>
                <a:gd name="T25" fmla="*/ 68 h 118"/>
                <a:gd name="T26" fmla="*/ 14 w 118"/>
                <a:gd name="T27" fmla="*/ 75 h 118"/>
                <a:gd name="T28" fmla="*/ 11 w 118"/>
                <a:gd name="T29" fmla="*/ 89 h 118"/>
                <a:gd name="T30" fmla="*/ 24 w 118"/>
                <a:gd name="T31" fmla="*/ 106 h 118"/>
                <a:gd name="T32" fmla="*/ 39 w 118"/>
                <a:gd name="T33" fmla="*/ 103 h 118"/>
                <a:gd name="T34" fmla="*/ 46 w 118"/>
                <a:gd name="T35" fmla="*/ 114 h 118"/>
                <a:gd name="T36" fmla="*/ 59 w 118"/>
                <a:gd name="T37" fmla="*/ 118 h 118"/>
                <a:gd name="T38" fmla="*/ 72 w 118"/>
                <a:gd name="T39" fmla="*/ 114 h 118"/>
                <a:gd name="T40" fmla="*/ 80 w 118"/>
                <a:gd name="T41" fmla="*/ 103 h 118"/>
                <a:gd name="T42" fmla="*/ 94 w 118"/>
                <a:gd name="T43" fmla="*/ 106 h 118"/>
                <a:gd name="T44" fmla="*/ 107 w 118"/>
                <a:gd name="T45" fmla="*/ 89 h 118"/>
                <a:gd name="T46" fmla="*/ 105 w 118"/>
                <a:gd name="T47" fmla="*/ 75 h 118"/>
                <a:gd name="T48" fmla="*/ 118 w 118"/>
                <a:gd name="T49" fmla="*/ 68 h 118"/>
                <a:gd name="T50" fmla="*/ 118 w 118"/>
                <a:gd name="T51" fmla="*/ 50 h 118"/>
                <a:gd name="T52" fmla="*/ 99 w 118"/>
                <a:gd name="T53" fmla="*/ 66 h 118"/>
                <a:gd name="T54" fmla="*/ 93 w 118"/>
                <a:gd name="T55" fmla="*/ 77 h 118"/>
                <a:gd name="T56" fmla="*/ 97 w 118"/>
                <a:gd name="T57" fmla="*/ 90 h 118"/>
                <a:gd name="T58" fmla="*/ 82 w 118"/>
                <a:gd name="T59" fmla="*/ 92 h 118"/>
                <a:gd name="T60" fmla="*/ 70 w 118"/>
                <a:gd name="T61" fmla="*/ 96 h 118"/>
                <a:gd name="T62" fmla="*/ 64 w 118"/>
                <a:gd name="T63" fmla="*/ 107 h 118"/>
                <a:gd name="T64" fmla="*/ 52 w 118"/>
                <a:gd name="T65" fmla="*/ 99 h 118"/>
                <a:gd name="T66" fmla="*/ 41 w 118"/>
                <a:gd name="T67" fmla="*/ 93 h 118"/>
                <a:gd name="T68" fmla="*/ 28 w 118"/>
                <a:gd name="T69" fmla="*/ 96 h 118"/>
                <a:gd name="T70" fmla="*/ 26 w 118"/>
                <a:gd name="T71" fmla="*/ 82 h 118"/>
                <a:gd name="T72" fmla="*/ 23 w 118"/>
                <a:gd name="T73" fmla="*/ 70 h 118"/>
                <a:gd name="T74" fmla="*/ 11 w 118"/>
                <a:gd name="T75" fmla="*/ 63 h 118"/>
                <a:gd name="T76" fmla="*/ 11 w 118"/>
                <a:gd name="T77" fmla="*/ 54 h 118"/>
                <a:gd name="T78" fmla="*/ 23 w 118"/>
                <a:gd name="T79" fmla="*/ 48 h 118"/>
                <a:gd name="T80" fmla="*/ 26 w 118"/>
                <a:gd name="T81" fmla="*/ 36 h 118"/>
                <a:gd name="T82" fmla="*/ 28 w 118"/>
                <a:gd name="T83" fmla="*/ 21 h 118"/>
                <a:gd name="T84" fmla="*/ 41 w 118"/>
                <a:gd name="T85" fmla="*/ 25 h 118"/>
                <a:gd name="T86" fmla="*/ 52 w 118"/>
                <a:gd name="T87" fmla="*/ 19 h 118"/>
                <a:gd name="T88" fmla="*/ 64 w 118"/>
                <a:gd name="T89" fmla="*/ 10 h 118"/>
                <a:gd name="T90" fmla="*/ 70 w 118"/>
                <a:gd name="T91" fmla="*/ 22 h 118"/>
                <a:gd name="T92" fmla="*/ 82 w 118"/>
                <a:gd name="T93" fmla="*/ 25 h 118"/>
                <a:gd name="T94" fmla="*/ 97 w 118"/>
                <a:gd name="T95" fmla="*/ 28 h 118"/>
                <a:gd name="T96" fmla="*/ 93 w 118"/>
                <a:gd name="T97" fmla="*/ 41 h 118"/>
                <a:gd name="T98" fmla="*/ 99 w 118"/>
                <a:gd name="T99" fmla="*/ 51 h 118"/>
                <a:gd name="T100" fmla="*/ 108 w 118"/>
                <a:gd name="T101" fmla="*/ 5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8" h="118">
                  <a:moveTo>
                    <a:pt x="118" y="50"/>
                  </a:moveTo>
                  <a:cubicBezTo>
                    <a:pt x="117" y="48"/>
                    <a:pt x="116" y="46"/>
                    <a:pt x="114" y="46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4" y="41"/>
                    <a:pt x="104" y="39"/>
                    <a:pt x="103" y="38"/>
                  </a:cubicBezTo>
                  <a:cubicBezTo>
                    <a:pt x="107" y="29"/>
                    <a:pt x="107" y="29"/>
                    <a:pt x="107" y="29"/>
                  </a:cubicBezTo>
                  <a:cubicBezTo>
                    <a:pt x="108" y="27"/>
                    <a:pt x="108" y="25"/>
                    <a:pt x="107" y="24"/>
                  </a:cubicBezTo>
                  <a:cubicBezTo>
                    <a:pt x="103" y="19"/>
                    <a:pt x="99" y="15"/>
                    <a:pt x="94" y="11"/>
                  </a:cubicBezTo>
                  <a:cubicBezTo>
                    <a:pt x="93" y="10"/>
                    <a:pt x="91" y="10"/>
                    <a:pt x="89" y="11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79" y="14"/>
                    <a:pt x="77" y="14"/>
                    <a:pt x="76" y="13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2"/>
                    <a:pt x="70" y="1"/>
                    <a:pt x="68" y="1"/>
                  </a:cubicBezTo>
                  <a:cubicBezTo>
                    <a:pt x="62" y="0"/>
                    <a:pt x="57" y="0"/>
                    <a:pt x="50" y="1"/>
                  </a:cubicBezTo>
                  <a:cubicBezTo>
                    <a:pt x="49" y="1"/>
                    <a:pt x="47" y="2"/>
                    <a:pt x="46" y="4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2" y="14"/>
                    <a:pt x="40" y="14"/>
                    <a:pt x="39" y="15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8" y="10"/>
                    <a:pt x="26" y="10"/>
                    <a:pt x="24" y="11"/>
                  </a:cubicBezTo>
                  <a:cubicBezTo>
                    <a:pt x="20" y="15"/>
                    <a:pt x="15" y="19"/>
                    <a:pt x="12" y="24"/>
                  </a:cubicBezTo>
                  <a:cubicBezTo>
                    <a:pt x="11" y="25"/>
                    <a:pt x="11" y="27"/>
                    <a:pt x="11" y="2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5" y="39"/>
                    <a:pt x="14" y="41"/>
                    <a:pt x="14" y="43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3" y="46"/>
                    <a:pt x="1" y="48"/>
                    <a:pt x="1" y="50"/>
                  </a:cubicBezTo>
                  <a:cubicBezTo>
                    <a:pt x="1" y="53"/>
                    <a:pt x="0" y="56"/>
                    <a:pt x="0" y="59"/>
                  </a:cubicBezTo>
                  <a:cubicBezTo>
                    <a:pt x="0" y="62"/>
                    <a:pt x="1" y="64"/>
                    <a:pt x="1" y="68"/>
                  </a:cubicBezTo>
                  <a:cubicBezTo>
                    <a:pt x="1" y="70"/>
                    <a:pt x="3" y="71"/>
                    <a:pt x="4" y="72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7"/>
                    <a:pt x="15" y="78"/>
                    <a:pt x="16" y="80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11" y="90"/>
                    <a:pt x="11" y="92"/>
                    <a:pt x="12" y="94"/>
                  </a:cubicBezTo>
                  <a:cubicBezTo>
                    <a:pt x="15" y="99"/>
                    <a:pt x="20" y="103"/>
                    <a:pt x="24" y="106"/>
                  </a:cubicBezTo>
                  <a:cubicBezTo>
                    <a:pt x="26" y="107"/>
                    <a:pt x="28" y="108"/>
                    <a:pt x="30" y="107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40" y="103"/>
                    <a:pt x="42" y="104"/>
                    <a:pt x="43" y="10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7" y="116"/>
                    <a:pt x="49" y="117"/>
                    <a:pt x="50" y="117"/>
                  </a:cubicBezTo>
                  <a:cubicBezTo>
                    <a:pt x="54" y="118"/>
                    <a:pt x="57" y="118"/>
                    <a:pt x="59" y="118"/>
                  </a:cubicBezTo>
                  <a:cubicBezTo>
                    <a:pt x="62" y="118"/>
                    <a:pt x="65" y="118"/>
                    <a:pt x="68" y="117"/>
                  </a:cubicBezTo>
                  <a:cubicBezTo>
                    <a:pt x="70" y="117"/>
                    <a:pt x="72" y="116"/>
                    <a:pt x="72" y="114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77" y="104"/>
                    <a:pt x="79" y="103"/>
                    <a:pt x="80" y="103"/>
                  </a:cubicBezTo>
                  <a:cubicBezTo>
                    <a:pt x="89" y="107"/>
                    <a:pt x="89" y="107"/>
                    <a:pt x="89" y="107"/>
                  </a:cubicBezTo>
                  <a:cubicBezTo>
                    <a:pt x="91" y="108"/>
                    <a:pt x="93" y="107"/>
                    <a:pt x="94" y="106"/>
                  </a:cubicBezTo>
                  <a:cubicBezTo>
                    <a:pt x="99" y="103"/>
                    <a:pt x="103" y="99"/>
                    <a:pt x="107" y="94"/>
                  </a:cubicBezTo>
                  <a:cubicBezTo>
                    <a:pt x="108" y="92"/>
                    <a:pt x="108" y="90"/>
                    <a:pt x="107" y="8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4" y="78"/>
                    <a:pt x="104" y="77"/>
                    <a:pt x="105" y="75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6" y="71"/>
                    <a:pt x="117" y="70"/>
                    <a:pt x="118" y="68"/>
                  </a:cubicBezTo>
                  <a:cubicBezTo>
                    <a:pt x="118" y="64"/>
                    <a:pt x="118" y="62"/>
                    <a:pt x="118" y="59"/>
                  </a:cubicBezTo>
                  <a:cubicBezTo>
                    <a:pt x="118" y="56"/>
                    <a:pt x="118" y="53"/>
                    <a:pt x="118" y="50"/>
                  </a:cubicBezTo>
                  <a:close/>
                  <a:moveTo>
                    <a:pt x="108" y="63"/>
                  </a:moveTo>
                  <a:cubicBezTo>
                    <a:pt x="99" y="66"/>
                    <a:pt x="99" y="66"/>
                    <a:pt x="99" y="66"/>
                  </a:cubicBezTo>
                  <a:cubicBezTo>
                    <a:pt x="98" y="67"/>
                    <a:pt x="97" y="68"/>
                    <a:pt x="96" y="70"/>
                  </a:cubicBezTo>
                  <a:cubicBezTo>
                    <a:pt x="95" y="72"/>
                    <a:pt x="94" y="75"/>
                    <a:pt x="93" y="77"/>
                  </a:cubicBezTo>
                  <a:cubicBezTo>
                    <a:pt x="92" y="79"/>
                    <a:pt x="92" y="80"/>
                    <a:pt x="93" y="82"/>
                  </a:cubicBezTo>
                  <a:cubicBezTo>
                    <a:pt x="97" y="90"/>
                    <a:pt x="97" y="90"/>
                    <a:pt x="97" y="90"/>
                  </a:cubicBezTo>
                  <a:cubicBezTo>
                    <a:pt x="95" y="92"/>
                    <a:pt x="93" y="94"/>
                    <a:pt x="91" y="96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1" y="92"/>
                    <a:pt x="79" y="92"/>
                    <a:pt x="78" y="93"/>
                  </a:cubicBezTo>
                  <a:cubicBezTo>
                    <a:pt x="75" y="94"/>
                    <a:pt x="73" y="95"/>
                    <a:pt x="70" y="96"/>
                  </a:cubicBezTo>
                  <a:cubicBezTo>
                    <a:pt x="69" y="96"/>
                    <a:pt x="67" y="97"/>
                    <a:pt x="67" y="99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1" y="108"/>
                    <a:pt x="58" y="108"/>
                    <a:pt x="55" y="107"/>
                  </a:cubicBezTo>
                  <a:cubicBezTo>
                    <a:pt x="52" y="99"/>
                    <a:pt x="52" y="99"/>
                    <a:pt x="52" y="99"/>
                  </a:cubicBezTo>
                  <a:cubicBezTo>
                    <a:pt x="51" y="97"/>
                    <a:pt x="50" y="96"/>
                    <a:pt x="48" y="96"/>
                  </a:cubicBezTo>
                  <a:cubicBezTo>
                    <a:pt x="46" y="95"/>
                    <a:pt x="43" y="94"/>
                    <a:pt x="41" y="93"/>
                  </a:cubicBezTo>
                  <a:cubicBezTo>
                    <a:pt x="40" y="92"/>
                    <a:pt x="38" y="92"/>
                    <a:pt x="36" y="92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6" y="94"/>
                    <a:pt x="24" y="92"/>
                    <a:pt x="22" y="90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0"/>
                    <a:pt x="26" y="79"/>
                    <a:pt x="26" y="77"/>
                  </a:cubicBezTo>
                  <a:cubicBezTo>
                    <a:pt x="24" y="75"/>
                    <a:pt x="23" y="72"/>
                    <a:pt x="23" y="70"/>
                  </a:cubicBezTo>
                  <a:cubicBezTo>
                    <a:pt x="22" y="68"/>
                    <a:pt x="21" y="67"/>
                    <a:pt x="19" y="66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1" y="62"/>
                    <a:pt x="10" y="60"/>
                    <a:pt x="10" y="59"/>
                  </a:cubicBezTo>
                  <a:cubicBezTo>
                    <a:pt x="10" y="57"/>
                    <a:pt x="11" y="56"/>
                    <a:pt x="11" y="54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1" y="51"/>
                    <a:pt x="22" y="49"/>
                    <a:pt x="23" y="48"/>
                  </a:cubicBezTo>
                  <a:cubicBezTo>
                    <a:pt x="23" y="45"/>
                    <a:pt x="24" y="43"/>
                    <a:pt x="26" y="41"/>
                  </a:cubicBezTo>
                  <a:cubicBezTo>
                    <a:pt x="26" y="39"/>
                    <a:pt x="26" y="37"/>
                    <a:pt x="26" y="36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5"/>
                    <a:pt x="26" y="23"/>
                    <a:pt x="28" y="21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8" y="26"/>
                    <a:pt x="40" y="26"/>
                    <a:pt x="41" y="25"/>
                  </a:cubicBezTo>
                  <a:cubicBezTo>
                    <a:pt x="43" y="24"/>
                    <a:pt x="46" y="23"/>
                    <a:pt x="48" y="22"/>
                  </a:cubicBezTo>
                  <a:cubicBezTo>
                    <a:pt x="50" y="22"/>
                    <a:pt x="51" y="20"/>
                    <a:pt x="52" y="19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8" y="10"/>
                    <a:pt x="61" y="10"/>
                    <a:pt x="64" y="1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20"/>
                    <a:pt x="69" y="22"/>
                    <a:pt x="70" y="22"/>
                  </a:cubicBezTo>
                  <a:cubicBezTo>
                    <a:pt x="73" y="23"/>
                    <a:pt x="75" y="24"/>
                    <a:pt x="78" y="25"/>
                  </a:cubicBezTo>
                  <a:cubicBezTo>
                    <a:pt x="79" y="26"/>
                    <a:pt x="81" y="26"/>
                    <a:pt x="82" y="25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93" y="23"/>
                    <a:pt x="95" y="25"/>
                    <a:pt x="97" y="28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2" y="37"/>
                    <a:pt x="92" y="39"/>
                    <a:pt x="93" y="41"/>
                  </a:cubicBezTo>
                  <a:cubicBezTo>
                    <a:pt x="94" y="43"/>
                    <a:pt x="95" y="45"/>
                    <a:pt x="96" y="48"/>
                  </a:cubicBezTo>
                  <a:cubicBezTo>
                    <a:pt x="97" y="49"/>
                    <a:pt x="98" y="51"/>
                    <a:pt x="99" y="51"/>
                  </a:cubicBezTo>
                  <a:cubicBezTo>
                    <a:pt x="108" y="54"/>
                    <a:pt x="108" y="54"/>
                    <a:pt x="108" y="54"/>
                  </a:cubicBezTo>
                  <a:cubicBezTo>
                    <a:pt x="108" y="56"/>
                    <a:pt x="108" y="57"/>
                    <a:pt x="108" y="59"/>
                  </a:cubicBezTo>
                  <a:cubicBezTo>
                    <a:pt x="108" y="60"/>
                    <a:pt x="108" y="62"/>
                    <a:pt x="108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5" name="淘宝店chenying0907 25"/>
            <p:cNvSpPr>
              <a:spLocks noEditPoints="1"/>
            </p:cNvSpPr>
            <p:nvPr/>
          </p:nvSpPr>
          <p:spPr bwMode="auto">
            <a:xfrm>
              <a:off x="86" y="80"/>
              <a:ext cx="111" cy="111"/>
            </a:xfrm>
            <a:custGeom>
              <a:avLst/>
              <a:gdLst>
                <a:gd name="T0" fmla="*/ 23 w 47"/>
                <a:gd name="T1" fmla="*/ 0 h 47"/>
                <a:gd name="T2" fmla="*/ 0 w 47"/>
                <a:gd name="T3" fmla="*/ 24 h 47"/>
                <a:gd name="T4" fmla="*/ 23 w 47"/>
                <a:gd name="T5" fmla="*/ 47 h 47"/>
                <a:gd name="T6" fmla="*/ 47 w 47"/>
                <a:gd name="T7" fmla="*/ 24 h 47"/>
                <a:gd name="T8" fmla="*/ 23 w 47"/>
                <a:gd name="T9" fmla="*/ 0 h 47"/>
                <a:gd name="T10" fmla="*/ 23 w 47"/>
                <a:gd name="T11" fmla="*/ 37 h 47"/>
                <a:gd name="T12" fmla="*/ 10 w 47"/>
                <a:gd name="T13" fmla="*/ 24 h 47"/>
                <a:gd name="T14" fmla="*/ 23 w 47"/>
                <a:gd name="T15" fmla="*/ 10 h 47"/>
                <a:gd name="T16" fmla="*/ 37 w 47"/>
                <a:gd name="T17" fmla="*/ 24 h 47"/>
                <a:gd name="T18" fmla="*/ 23 w 47"/>
                <a:gd name="T19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23" y="37"/>
                  </a:moveTo>
                  <a:cubicBezTo>
                    <a:pt x="16" y="37"/>
                    <a:pt x="10" y="31"/>
                    <a:pt x="10" y="24"/>
                  </a:cubicBezTo>
                  <a:cubicBezTo>
                    <a:pt x="10" y="16"/>
                    <a:pt x="16" y="10"/>
                    <a:pt x="23" y="10"/>
                  </a:cubicBezTo>
                  <a:cubicBezTo>
                    <a:pt x="31" y="10"/>
                    <a:pt x="37" y="16"/>
                    <a:pt x="37" y="24"/>
                  </a:cubicBezTo>
                  <a:cubicBezTo>
                    <a:pt x="37" y="31"/>
                    <a:pt x="31" y="37"/>
                    <a:pt x="23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6" name="PA_淘宝店chenying0907 26"/>
          <p:cNvGrpSpPr/>
          <p:nvPr>
            <p:custDataLst>
              <p:tags r:id="rId3"/>
            </p:custDataLst>
          </p:nvPr>
        </p:nvGrpSpPr>
        <p:grpSpPr bwMode="auto">
          <a:xfrm>
            <a:off x="1344614" y="3092161"/>
            <a:ext cx="446087" cy="450989"/>
            <a:chOff x="0" y="0"/>
            <a:chExt cx="281" cy="284"/>
          </a:xfrm>
        </p:grpSpPr>
        <p:sp>
          <p:nvSpPr>
            <p:cNvPr id="35867" name="淘宝店chenying0907 27"/>
            <p:cNvSpPr/>
            <p:nvPr/>
          </p:nvSpPr>
          <p:spPr bwMode="auto">
            <a:xfrm>
              <a:off x="0" y="0"/>
              <a:ext cx="281" cy="206"/>
            </a:xfrm>
            <a:custGeom>
              <a:avLst/>
              <a:gdLst>
                <a:gd name="T0" fmla="*/ 91 w 119"/>
                <a:gd name="T1" fmla="*/ 32 h 87"/>
                <a:gd name="T2" fmla="*/ 86 w 119"/>
                <a:gd name="T3" fmla="*/ 32 h 87"/>
                <a:gd name="T4" fmla="*/ 86 w 119"/>
                <a:gd name="T5" fmla="*/ 30 h 87"/>
                <a:gd name="T6" fmla="*/ 56 w 119"/>
                <a:gd name="T7" fmla="*/ 0 h 87"/>
                <a:gd name="T8" fmla="*/ 27 w 119"/>
                <a:gd name="T9" fmla="*/ 25 h 87"/>
                <a:gd name="T10" fmla="*/ 19 w 119"/>
                <a:gd name="T11" fmla="*/ 26 h 87"/>
                <a:gd name="T12" fmla="*/ 19 w 119"/>
                <a:gd name="T13" fmla="*/ 26 h 87"/>
                <a:gd name="T14" fmla="*/ 7 w 119"/>
                <a:gd name="T15" fmla="*/ 43 h 87"/>
                <a:gd name="T16" fmla="*/ 9 w 119"/>
                <a:gd name="T17" fmla="*/ 52 h 87"/>
                <a:gd name="T18" fmla="*/ 0 w 119"/>
                <a:gd name="T19" fmla="*/ 68 h 87"/>
                <a:gd name="T20" fmla="*/ 19 w 119"/>
                <a:gd name="T21" fmla="*/ 87 h 87"/>
                <a:gd name="T22" fmla="*/ 39 w 119"/>
                <a:gd name="T23" fmla="*/ 87 h 87"/>
                <a:gd name="T24" fmla="*/ 44 w 119"/>
                <a:gd name="T25" fmla="*/ 81 h 87"/>
                <a:gd name="T26" fmla="*/ 39 w 119"/>
                <a:gd name="T27" fmla="*/ 76 h 87"/>
                <a:gd name="T28" fmla="*/ 19 w 119"/>
                <a:gd name="T29" fmla="*/ 76 h 87"/>
                <a:gd name="T30" fmla="*/ 10 w 119"/>
                <a:gd name="T31" fmla="*/ 68 h 87"/>
                <a:gd name="T32" fmla="*/ 18 w 119"/>
                <a:gd name="T33" fmla="*/ 59 h 87"/>
                <a:gd name="T34" fmla="*/ 22 w 119"/>
                <a:gd name="T35" fmla="*/ 55 h 87"/>
                <a:gd name="T36" fmla="*/ 20 w 119"/>
                <a:gd name="T37" fmla="*/ 50 h 87"/>
                <a:gd name="T38" fmla="*/ 17 w 119"/>
                <a:gd name="T39" fmla="*/ 43 h 87"/>
                <a:gd name="T40" fmla="*/ 22 w 119"/>
                <a:gd name="T41" fmla="*/ 35 h 87"/>
                <a:gd name="T42" fmla="*/ 22 w 119"/>
                <a:gd name="T43" fmla="*/ 35 h 87"/>
                <a:gd name="T44" fmla="*/ 30 w 119"/>
                <a:gd name="T45" fmla="*/ 36 h 87"/>
                <a:gd name="T46" fmla="*/ 35 w 119"/>
                <a:gd name="T47" fmla="*/ 36 h 87"/>
                <a:gd name="T48" fmla="*/ 37 w 119"/>
                <a:gd name="T49" fmla="*/ 31 h 87"/>
                <a:gd name="T50" fmla="*/ 37 w 119"/>
                <a:gd name="T51" fmla="*/ 30 h 87"/>
                <a:gd name="T52" fmla="*/ 37 w 119"/>
                <a:gd name="T53" fmla="*/ 30 h 87"/>
                <a:gd name="T54" fmla="*/ 56 w 119"/>
                <a:gd name="T55" fmla="*/ 11 h 87"/>
                <a:gd name="T56" fmla="*/ 75 w 119"/>
                <a:gd name="T57" fmla="*/ 30 h 87"/>
                <a:gd name="T58" fmla="*/ 73 w 119"/>
                <a:gd name="T59" fmla="*/ 40 h 87"/>
                <a:gd name="T60" fmla="*/ 74 w 119"/>
                <a:gd name="T61" fmla="*/ 46 h 87"/>
                <a:gd name="T62" fmla="*/ 80 w 119"/>
                <a:gd name="T63" fmla="*/ 46 h 87"/>
                <a:gd name="T64" fmla="*/ 91 w 119"/>
                <a:gd name="T65" fmla="*/ 42 h 87"/>
                <a:gd name="T66" fmla="*/ 108 w 119"/>
                <a:gd name="T67" fmla="*/ 59 h 87"/>
                <a:gd name="T68" fmla="*/ 91 w 119"/>
                <a:gd name="T69" fmla="*/ 76 h 87"/>
                <a:gd name="T70" fmla="*/ 80 w 119"/>
                <a:gd name="T71" fmla="*/ 76 h 87"/>
                <a:gd name="T72" fmla="*/ 75 w 119"/>
                <a:gd name="T73" fmla="*/ 81 h 87"/>
                <a:gd name="T74" fmla="*/ 80 w 119"/>
                <a:gd name="T75" fmla="*/ 87 h 87"/>
                <a:gd name="T76" fmla="*/ 91 w 119"/>
                <a:gd name="T77" fmla="*/ 87 h 87"/>
                <a:gd name="T78" fmla="*/ 119 w 119"/>
                <a:gd name="T79" fmla="*/ 59 h 87"/>
                <a:gd name="T80" fmla="*/ 91 w 119"/>
                <a:gd name="T81" fmla="*/ 3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9" h="87">
                  <a:moveTo>
                    <a:pt x="91" y="32"/>
                  </a:moveTo>
                  <a:cubicBezTo>
                    <a:pt x="89" y="32"/>
                    <a:pt x="87" y="32"/>
                    <a:pt x="86" y="32"/>
                  </a:cubicBezTo>
                  <a:cubicBezTo>
                    <a:pt x="86" y="31"/>
                    <a:pt x="86" y="31"/>
                    <a:pt x="86" y="30"/>
                  </a:cubicBezTo>
                  <a:cubicBezTo>
                    <a:pt x="86" y="13"/>
                    <a:pt x="72" y="0"/>
                    <a:pt x="56" y="0"/>
                  </a:cubicBezTo>
                  <a:cubicBezTo>
                    <a:pt x="42" y="0"/>
                    <a:pt x="30" y="11"/>
                    <a:pt x="27" y="25"/>
                  </a:cubicBezTo>
                  <a:cubicBezTo>
                    <a:pt x="24" y="24"/>
                    <a:pt x="21" y="25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1" y="29"/>
                    <a:pt x="7" y="36"/>
                    <a:pt x="7" y="43"/>
                  </a:cubicBezTo>
                  <a:cubicBezTo>
                    <a:pt x="7" y="46"/>
                    <a:pt x="7" y="49"/>
                    <a:pt x="9" y="52"/>
                  </a:cubicBezTo>
                  <a:cubicBezTo>
                    <a:pt x="3" y="55"/>
                    <a:pt x="0" y="61"/>
                    <a:pt x="0" y="68"/>
                  </a:cubicBezTo>
                  <a:cubicBezTo>
                    <a:pt x="0" y="78"/>
                    <a:pt x="8" y="87"/>
                    <a:pt x="19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41" y="87"/>
                    <a:pt x="44" y="84"/>
                    <a:pt x="44" y="81"/>
                  </a:cubicBezTo>
                  <a:cubicBezTo>
                    <a:pt x="44" y="79"/>
                    <a:pt x="41" y="76"/>
                    <a:pt x="39" y="76"/>
                  </a:cubicBezTo>
                  <a:cubicBezTo>
                    <a:pt x="19" y="76"/>
                    <a:pt x="19" y="76"/>
                    <a:pt x="19" y="76"/>
                  </a:cubicBezTo>
                  <a:cubicBezTo>
                    <a:pt x="14" y="76"/>
                    <a:pt x="10" y="72"/>
                    <a:pt x="10" y="68"/>
                  </a:cubicBezTo>
                  <a:cubicBezTo>
                    <a:pt x="10" y="63"/>
                    <a:pt x="13" y="60"/>
                    <a:pt x="18" y="59"/>
                  </a:cubicBezTo>
                  <a:cubicBezTo>
                    <a:pt x="20" y="59"/>
                    <a:pt x="21" y="57"/>
                    <a:pt x="22" y="55"/>
                  </a:cubicBezTo>
                  <a:cubicBezTo>
                    <a:pt x="22" y="53"/>
                    <a:pt x="22" y="51"/>
                    <a:pt x="20" y="50"/>
                  </a:cubicBezTo>
                  <a:cubicBezTo>
                    <a:pt x="18" y="48"/>
                    <a:pt x="17" y="46"/>
                    <a:pt x="17" y="43"/>
                  </a:cubicBezTo>
                  <a:cubicBezTo>
                    <a:pt x="17" y="40"/>
                    <a:pt x="19" y="37"/>
                    <a:pt x="22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5" y="34"/>
                    <a:pt x="27" y="35"/>
                    <a:pt x="30" y="36"/>
                  </a:cubicBezTo>
                  <a:cubicBezTo>
                    <a:pt x="31" y="37"/>
                    <a:pt x="33" y="37"/>
                    <a:pt x="35" y="36"/>
                  </a:cubicBezTo>
                  <a:cubicBezTo>
                    <a:pt x="37" y="35"/>
                    <a:pt x="37" y="33"/>
                    <a:pt x="37" y="31"/>
                  </a:cubicBezTo>
                  <a:cubicBezTo>
                    <a:pt x="37" y="31"/>
                    <a:pt x="37" y="30"/>
                    <a:pt x="37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19"/>
                    <a:pt x="46" y="11"/>
                    <a:pt x="56" y="11"/>
                  </a:cubicBezTo>
                  <a:cubicBezTo>
                    <a:pt x="67" y="11"/>
                    <a:pt x="75" y="19"/>
                    <a:pt x="75" y="30"/>
                  </a:cubicBezTo>
                  <a:cubicBezTo>
                    <a:pt x="75" y="33"/>
                    <a:pt x="74" y="36"/>
                    <a:pt x="73" y="40"/>
                  </a:cubicBezTo>
                  <a:cubicBezTo>
                    <a:pt x="71" y="42"/>
                    <a:pt x="72" y="44"/>
                    <a:pt x="74" y="46"/>
                  </a:cubicBezTo>
                  <a:cubicBezTo>
                    <a:pt x="75" y="48"/>
                    <a:pt x="78" y="48"/>
                    <a:pt x="80" y="46"/>
                  </a:cubicBezTo>
                  <a:cubicBezTo>
                    <a:pt x="82" y="44"/>
                    <a:pt x="86" y="42"/>
                    <a:pt x="91" y="42"/>
                  </a:cubicBezTo>
                  <a:cubicBezTo>
                    <a:pt x="101" y="42"/>
                    <a:pt x="108" y="50"/>
                    <a:pt x="108" y="59"/>
                  </a:cubicBezTo>
                  <a:cubicBezTo>
                    <a:pt x="108" y="69"/>
                    <a:pt x="101" y="76"/>
                    <a:pt x="9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77" y="76"/>
                    <a:pt x="75" y="79"/>
                    <a:pt x="75" y="81"/>
                  </a:cubicBezTo>
                  <a:cubicBezTo>
                    <a:pt x="75" y="84"/>
                    <a:pt x="77" y="87"/>
                    <a:pt x="80" y="87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106" y="87"/>
                    <a:pt x="119" y="74"/>
                    <a:pt x="119" y="59"/>
                  </a:cubicBezTo>
                  <a:cubicBezTo>
                    <a:pt x="119" y="44"/>
                    <a:pt x="106" y="32"/>
                    <a:pt x="91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8" name="淘宝店chenying0907 28"/>
            <p:cNvSpPr/>
            <p:nvPr/>
          </p:nvSpPr>
          <p:spPr bwMode="auto">
            <a:xfrm>
              <a:off x="85" y="116"/>
              <a:ext cx="108" cy="168"/>
            </a:xfrm>
            <a:custGeom>
              <a:avLst/>
              <a:gdLst>
                <a:gd name="T0" fmla="*/ 37 w 46"/>
                <a:gd name="T1" fmla="*/ 45 h 71"/>
                <a:gd name="T2" fmla="*/ 28 w 46"/>
                <a:gd name="T3" fmla="*/ 54 h 71"/>
                <a:gd name="T4" fmla="*/ 28 w 46"/>
                <a:gd name="T5" fmla="*/ 5 h 71"/>
                <a:gd name="T6" fmla="*/ 23 w 46"/>
                <a:gd name="T7" fmla="*/ 0 h 71"/>
                <a:gd name="T8" fmla="*/ 18 w 46"/>
                <a:gd name="T9" fmla="*/ 5 h 71"/>
                <a:gd name="T10" fmla="*/ 18 w 46"/>
                <a:gd name="T11" fmla="*/ 54 h 71"/>
                <a:gd name="T12" fmla="*/ 9 w 46"/>
                <a:gd name="T13" fmla="*/ 45 h 71"/>
                <a:gd name="T14" fmla="*/ 2 w 46"/>
                <a:gd name="T15" fmla="*/ 45 h 71"/>
                <a:gd name="T16" fmla="*/ 2 w 46"/>
                <a:gd name="T17" fmla="*/ 52 h 71"/>
                <a:gd name="T18" fmla="*/ 20 w 46"/>
                <a:gd name="T19" fmla="*/ 70 h 71"/>
                <a:gd name="T20" fmla="*/ 23 w 46"/>
                <a:gd name="T21" fmla="*/ 71 h 71"/>
                <a:gd name="T22" fmla="*/ 27 w 46"/>
                <a:gd name="T23" fmla="*/ 70 h 71"/>
                <a:gd name="T24" fmla="*/ 44 w 46"/>
                <a:gd name="T25" fmla="*/ 52 h 71"/>
                <a:gd name="T26" fmla="*/ 44 w 46"/>
                <a:gd name="T27" fmla="*/ 45 h 71"/>
                <a:gd name="T28" fmla="*/ 37 w 46"/>
                <a:gd name="T29" fmla="*/ 4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71">
                  <a:moveTo>
                    <a:pt x="37" y="45"/>
                  </a:moveTo>
                  <a:cubicBezTo>
                    <a:pt x="28" y="54"/>
                    <a:pt x="28" y="54"/>
                    <a:pt x="28" y="5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2"/>
                    <a:pt x="26" y="0"/>
                    <a:pt x="23" y="0"/>
                  </a:cubicBezTo>
                  <a:cubicBezTo>
                    <a:pt x="20" y="0"/>
                    <a:pt x="18" y="2"/>
                    <a:pt x="18" y="5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7" y="43"/>
                    <a:pt x="4" y="43"/>
                    <a:pt x="2" y="45"/>
                  </a:cubicBezTo>
                  <a:cubicBezTo>
                    <a:pt x="0" y="47"/>
                    <a:pt x="0" y="50"/>
                    <a:pt x="2" y="52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20" y="71"/>
                    <a:pt x="22" y="71"/>
                    <a:pt x="23" y="71"/>
                  </a:cubicBezTo>
                  <a:cubicBezTo>
                    <a:pt x="25" y="71"/>
                    <a:pt x="26" y="71"/>
                    <a:pt x="27" y="70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6" y="50"/>
                    <a:pt x="46" y="47"/>
                    <a:pt x="44" y="45"/>
                  </a:cubicBezTo>
                  <a:cubicBezTo>
                    <a:pt x="42" y="43"/>
                    <a:pt x="39" y="43"/>
                    <a:pt x="37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9" name="PA_淘宝店chenying0907 29"/>
          <p:cNvGrpSpPr/>
          <p:nvPr>
            <p:custDataLst>
              <p:tags r:id="rId4"/>
            </p:custDataLst>
          </p:nvPr>
        </p:nvGrpSpPr>
        <p:grpSpPr bwMode="auto">
          <a:xfrm>
            <a:off x="1362075" y="1783658"/>
            <a:ext cx="406400" cy="400173"/>
            <a:chOff x="0" y="0"/>
            <a:chExt cx="256" cy="252"/>
          </a:xfrm>
        </p:grpSpPr>
        <p:sp>
          <p:nvSpPr>
            <p:cNvPr id="35870" name="淘宝店chenying0907 30"/>
            <p:cNvSpPr>
              <a:spLocks noEditPoints="1"/>
            </p:cNvSpPr>
            <p:nvPr/>
          </p:nvSpPr>
          <p:spPr bwMode="auto">
            <a:xfrm>
              <a:off x="0" y="0"/>
              <a:ext cx="256" cy="252"/>
            </a:xfrm>
            <a:custGeom>
              <a:avLst/>
              <a:gdLst>
                <a:gd name="T0" fmla="*/ 234 w 256"/>
                <a:gd name="T1" fmla="*/ 186 h 252"/>
                <a:gd name="T2" fmla="*/ 69 w 256"/>
                <a:gd name="T3" fmla="*/ 186 h 252"/>
                <a:gd name="T4" fmla="*/ 69 w 256"/>
                <a:gd name="T5" fmla="*/ 21 h 252"/>
                <a:gd name="T6" fmla="*/ 126 w 256"/>
                <a:gd name="T7" fmla="*/ 21 h 252"/>
                <a:gd name="T8" fmla="*/ 126 w 256"/>
                <a:gd name="T9" fmla="*/ 0 h 252"/>
                <a:gd name="T10" fmla="*/ 48 w 256"/>
                <a:gd name="T11" fmla="*/ 0 h 252"/>
                <a:gd name="T12" fmla="*/ 48 w 256"/>
                <a:gd name="T13" fmla="*/ 45 h 252"/>
                <a:gd name="T14" fmla="*/ 0 w 256"/>
                <a:gd name="T15" fmla="*/ 45 h 252"/>
                <a:gd name="T16" fmla="*/ 0 w 256"/>
                <a:gd name="T17" fmla="*/ 252 h 252"/>
                <a:gd name="T18" fmla="*/ 208 w 256"/>
                <a:gd name="T19" fmla="*/ 252 h 252"/>
                <a:gd name="T20" fmla="*/ 208 w 256"/>
                <a:gd name="T21" fmla="*/ 208 h 252"/>
                <a:gd name="T22" fmla="*/ 256 w 256"/>
                <a:gd name="T23" fmla="*/ 208 h 252"/>
                <a:gd name="T24" fmla="*/ 256 w 256"/>
                <a:gd name="T25" fmla="*/ 130 h 252"/>
                <a:gd name="T26" fmla="*/ 234 w 256"/>
                <a:gd name="T27" fmla="*/ 130 h 252"/>
                <a:gd name="T28" fmla="*/ 234 w 256"/>
                <a:gd name="T29" fmla="*/ 186 h 252"/>
                <a:gd name="T30" fmla="*/ 187 w 256"/>
                <a:gd name="T31" fmla="*/ 231 h 252"/>
                <a:gd name="T32" fmla="*/ 24 w 256"/>
                <a:gd name="T33" fmla="*/ 231 h 252"/>
                <a:gd name="T34" fmla="*/ 24 w 256"/>
                <a:gd name="T35" fmla="*/ 68 h 252"/>
                <a:gd name="T36" fmla="*/ 48 w 256"/>
                <a:gd name="T37" fmla="*/ 68 h 252"/>
                <a:gd name="T38" fmla="*/ 48 w 256"/>
                <a:gd name="T39" fmla="*/ 208 h 252"/>
                <a:gd name="T40" fmla="*/ 187 w 256"/>
                <a:gd name="T41" fmla="*/ 208 h 252"/>
                <a:gd name="T42" fmla="*/ 187 w 256"/>
                <a:gd name="T43" fmla="*/ 23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6" h="252">
                  <a:moveTo>
                    <a:pt x="234" y="186"/>
                  </a:moveTo>
                  <a:lnTo>
                    <a:pt x="69" y="186"/>
                  </a:lnTo>
                  <a:lnTo>
                    <a:pt x="69" y="21"/>
                  </a:lnTo>
                  <a:lnTo>
                    <a:pt x="126" y="21"/>
                  </a:lnTo>
                  <a:lnTo>
                    <a:pt x="126" y="0"/>
                  </a:lnTo>
                  <a:lnTo>
                    <a:pt x="48" y="0"/>
                  </a:lnTo>
                  <a:lnTo>
                    <a:pt x="48" y="45"/>
                  </a:lnTo>
                  <a:lnTo>
                    <a:pt x="0" y="45"/>
                  </a:lnTo>
                  <a:lnTo>
                    <a:pt x="0" y="252"/>
                  </a:lnTo>
                  <a:lnTo>
                    <a:pt x="208" y="252"/>
                  </a:lnTo>
                  <a:lnTo>
                    <a:pt x="208" y="208"/>
                  </a:lnTo>
                  <a:lnTo>
                    <a:pt x="256" y="208"/>
                  </a:lnTo>
                  <a:lnTo>
                    <a:pt x="256" y="130"/>
                  </a:lnTo>
                  <a:lnTo>
                    <a:pt x="234" y="130"/>
                  </a:lnTo>
                  <a:lnTo>
                    <a:pt x="234" y="186"/>
                  </a:lnTo>
                  <a:close/>
                  <a:moveTo>
                    <a:pt x="187" y="231"/>
                  </a:moveTo>
                  <a:lnTo>
                    <a:pt x="24" y="231"/>
                  </a:lnTo>
                  <a:lnTo>
                    <a:pt x="24" y="68"/>
                  </a:lnTo>
                  <a:lnTo>
                    <a:pt x="48" y="68"/>
                  </a:lnTo>
                  <a:lnTo>
                    <a:pt x="48" y="208"/>
                  </a:lnTo>
                  <a:lnTo>
                    <a:pt x="187" y="208"/>
                  </a:lnTo>
                  <a:lnTo>
                    <a:pt x="187" y="2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71" name="淘宝店chenying0907 31"/>
            <p:cNvSpPr/>
            <p:nvPr/>
          </p:nvSpPr>
          <p:spPr bwMode="auto">
            <a:xfrm>
              <a:off x="145" y="0"/>
              <a:ext cx="111" cy="111"/>
            </a:xfrm>
            <a:custGeom>
              <a:avLst/>
              <a:gdLst>
                <a:gd name="T0" fmla="*/ 18 w 111"/>
                <a:gd name="T1" fmla="*/ 0 h 111"/>
                <a:gd name="T2" fmla="*/ 18 w 111"/>
                <a:gd name="T3" fmla="*/ 21 h 111"/>
                <a:gd name="T4" fmla="*/ 73 w 111"/>
                <a:gd name="T5" fmla="*/ 21 h 111"/>
                <a:gd name="T6" fmla="*/ 0 w 111"/>
                <a:gd name="T7" fmla="*/ 94 h 111"/>
                <a:gd name="T8" fmla="*/ 14 w 111"/>
                <a:gd name="T9" fmla="*/ 111 h 111"/>
                <a:gd name="T10" fmla="*/ 89 w 111"/>
                <a:gd name="T11" fmla="*/ 37 h 111"/>
                <a:gd name="T12" fmla="*/ 89 w 111"/>
                <a:gd name="T13" fmla="*/ 92 h 111"/>
                <a:gd name="T14" fmla="*/ 111 w 111"/>
                <a:gd name="T15" fmla="*/ 92 h 111"/>
                <a:gd name="T16" fmla="*/ 111 w 111"/>
                <a:gd name="T17" fmla="*/ 0 h 111"/>
                <a:gd name="T18" fmla="*/ 18 w 111"/>
                <a:gd name="T1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11">
                  <a:moveTo>
                    <a:pt x="18" y="0"/>
                  </a:moveTo>
                  <a:lnTo>
                    <a:pt x="18" y="21"/>
                  </a:lnTo>
                  <a:lnTo>
                    <a:pt x="73" y="21"/>
                  </a:lnTo>
                  <a:lnTo>
                    <a:pt x="0" y="94"/>
                  </a:lnTo>
                  <a:lnTo>
                    <a:pt x="14" y="111"/>
                  </a:lnTo>
                  <a:lnTo>
                    <a:pt x="89" y="37"/>
                  </a:lnTo>
                  <a:lnTo>
                    <a:pt x="89" y="92"/>
                  </a:lnTo>
                  <a:lnTo>
                    <a:pt x="111" y="92"/>
                  </a:lnTo>
                  <a:lnTo>
                    <a:pt x="111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5872" name="PA_淘宝店chenying0907 3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72001" y="1682026"/>
            <a:ext cx="1368425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b="1" dirty="0">
                <a:solidFill>
                  <a:schemeClr val="bg1"/>
                </a:solidFill>
              </a:rPr>
              <a:t>TOPIC HEAER ONE</a:t>
            </a:r>
            <a:endParaRPr lang="zh-CN" altLang="en-US" sz="10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800" dirty="0">
                <a:solidFill>
                  <a:schemeClr val="bg1"/>
                </a:solidFill>
              </a:rPr>
              <a:t>We have many PowerPoint </a:t>
            </a:r>
            <a:r>
              <a:rPr lang="zh-CN" altLang="en-US" sz="800" dirty="0">
                <a:solidFill>
                  <a:schemeClr val="bg1"/>
                </a:solidFill>
              </a:rPr>
              <a:t>templates</a:t>
            </a:r>
            <a:r>
              <a:rPr lang="en-US" altLang="zh-CN" sz="800" dirty="0">
                <a:solidFill>
                  <a:schemeClr val="bg1"/>
                </a:solidFill>
              </a:rPr>
              <a:t> that has bee specifically designed</a:t>
            </a:r>
            <a:r>
              <a:rPr lang="zh-CN" altLang="en-US" sz="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5873" name="PA_淘宝店chenying0907 33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55876" y="3698774"/>
            <a:ext cx="1368425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b="1">
                <a:solidFill>
                  <a:schemeClr val="bg1"/>
                </a:solidFill>
              </a:rPr>
              <a:t>TOPIC HEADER TWO</a:t>
            </a:r>
            <a:endParaRPr lang="zh-CN" altLang="en-US" sz="100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800">
                <a:solidFill>
                  <a:schemeClr val="bg1"/>
                </a:solidFill>
              </a:rPr>
              <a:t>We have many PowerPoint </a:t>
            </a:r>
            <a:r>
              <a:rPr lang="zh-CN" altLang="en-US" sz="800">
                <a:solidFill>
                  <a:schemeClr val="bg1"/>
                </a:solidFill>
              </a:rPr>
              <a:t>templates</a:t>
            </a:r>
            <a:r>
              <a:rPr lang="en-US" altLang="zh-CN" sz="800">
                <a:solidFill>
                  <a:schemeClr val="bg1"/>
                </a:solidFill>
              </a:rPr>
              <a:t> that has been specifically designed</a:t>
            </a:r>
            <a:r>
              <a:rPr lang="zh-CN" altLang="en-US" sz="80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45" name="PA_淘宝店chenying0907 44"/>
          <p:cNvGrpSpPr/>
          <p:nvPr>
            <p:custDataLst>
              <p:tags r:id="rId7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46" name="淘宝店chenying0907 37"/>
            <p:cNvSpPr/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淘宝店chenying0907 38"/>
            <p:cNvSpPr/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淘宝店chenying0907 39"/>
            <p:cNvSpPr/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9" name="PA_文本框 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35359" y="184337"/>
            <a:ext cx="86086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i="1" dirty="0"/>
              <a:t>IV.A. Data and Environment</a:t>
            </a:r>
            <a:endParaRPr lang="en-US" altLang="zh-CN" sz="20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0B348EA2-800D-4F92-8FC8-5C7916BF0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083" y="502838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6" name="矩形 7">
            <a:extLst>
              <a:ext uri="{FF2B5EF4-FFF2-40B4-BE49-F238E27FC236}">
                <a16:creationId xmlns:a16="http://schemas.microsoft.com/office/drawing/2014/main" id="{D8ECB340-0E31-4902-9A7F-DDD10EF10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502495"/>
            <a:ext cx="2057400" cy="65087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1732732C-BB5E-4C2A-BEE6-64BF1611C69B}"/>
              </a:ext>
            </a:extLst>
          </p:cNvPr>
          <p:cNvGrpSpPr/>
          <p:nvPr/>
        </p:nvGrpSpPr>
        <p:grpSpPr>
          <a:xfrm>
            <a:off x="312789" y="768026"/>
            <a:ext cx="8651701" cy="4524315"/>
            <a:chOff x="5963740" y="2180924"/>
            <a:chExt cx="8036843" cy="4524315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29BBBA20-BB53-4CA3-9DC1-AF970A530B1F}"/>
                </a:ext>
              </a:extLst>
            </p:cNvPr>
            <p:cNvSpPr txBox="1"/>
            <p:nvPr/>
          </p:nvSpPr>
          <p:spPr>
            <a:xfrm>
              <a:off x="6111084" y="2180924"/>
              <a:ext cx="7889499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Data details</a:t>
              </a:r>
              <a:r>
                <a:rPr lang="zh-CN" altLang="en-US" sz="2000" dirty="0"/>
                <a:t>：</a:t>
              </a:r>
              <a:endParaRPr lang="en-US" altLang="zh-CN" sz="2000" dirty="0"/>
            </a:p>
            <a:p>
              <a:r>
                <a:rPr lang="en-US" altLang="zh-CN" sz="2000" dirty="0"/>
                <a:t>1.the menu of health insurance options(</a:t>
              </a:r>
              <a:r>
                <a:rPr lang="zh-CN" altLang="en-US" sz="2000" dirty="0"/>
                <a:t>健康保险项目菜单</a:t>
              </a:r>
              <a:r>
                <a:rPr lang="en-US" altLang="zh-CN" sz="2000" dirty="0"/>
                <a:t>)</a:t>
              </a:r>
            </a:p>
            <a:p>
              <a:r>
                <a:rPr lang="en-US" altLang="zh-CN" sz="2000" dirty="0"/>
                <a:t>2.the employee premium associated with each option(</a:t>
              </a:r>
              <a:r>
                <a:rPr lang="zh-CN" altLang="en-US" sz="2000" dirty="0"/>
                <a:t>雇员保费</a:t>
              </a:r>
              <a:r>
                <a:rPr lang="en-US" altLang="zh-CN" sz="2000" dirty="0"/>
                <a:t>)</a:t>
              </a:r>
            </a:p>
            <a:p>
              <a:r>
                <a:rPr lang="en-US" altLang="zh-CN" sz="2000" dirty="0"/>
                <a:t>3.the employee’s coverage choice(</a:t>
              </a:r>
              <a:r>
                <a:rPr lang="zh-CN" altLang="zh-CN" dirty="0"/>
                <a:t>保险范围</a:t>
              </a:r>
              <a:r>
                <a:rPr lang="en-US" altLang="zh-CN" sz="2000" dirty="0"/>
                <a:t>)</a:t>
              </a:r>
            </a:p>
            <a:p>
              <a:r>
                <a:rPr lang="en-US" altLang="zh-CN" sz="2000" dirty="0"/>
                <a:t>4.detailed claim-level information on all the employee (dependents’) medical expenditures during the coverage period(</a:t>
              </a:r>
              <a:r>
                <a:rPr lang="zh-CN" altLang="en-US" sz="2000" dirty="0"/>
                <a:t>索赔等级</a:t>
              </a:r>
              <a:r>
                <a:rPr lang="en-US" altLang="zh-CN" sz="2000" dirty="0"/>
                <a:t>)</a:t>
              </a:r>
            </a:p>
            <a:p>
              <a:r>
                <a:rPr lang="en-US" altLang="zh-CN" sz="1600" dirty="0"/>
                <a:t>(Health insurance choices are made during the </a:t>
              </a:r>
              <a:r>
                <a:rPr lang="en-US" altLang="zh-CN" sz="1600" dirty="0">
                  <a:solidFill>
                    <a:schemeClr val="accent3">
                      <a:lumMod val="75000"/>
                    </a:schemeClr>
                  </a:solidFill>
                </a:rPr>
                <a:t>“open enrollment” period </a:t>
              </a:r>
              <a:r>
                <a:rPr lang="en-US" altLang="zh-CN" sz="1600" dirty="0"/>
                <a:t>at the end of 2003 and apply for all of 2004. We </a:t>
              </a:r>
              <a:r>
                <a:rPr lang="en-US" altLang="zh-CN" sz="1600" dirty="0">
                  <a:solidFill>
                    <a:schemeClr val="accent3">
                      <a:lumMod val="75000"/>
                    </a:schemeClr>
                  </a:solidFill>
                </a:rPr>
                <a:t>also observe medical expenditure in 2003 </a:t>
              </a:r>
              <a:r>
                <a:rPr lang="en-US" altLang="zh-CN" sz="1600" dirty="0"/>
                <a:t>if the employee worked at the company for all of 2003.)</a:t>
              </a:r>
            </a:p>
            <a:p>
              <a:r>
                <a:rPr lang="en-US" altLang="zh-CN" sz="2000" dirty="0"/>
                <a:t>5. Insurance contracts offered to otherwise similar employees within the company——</a:t>
              </a:r>
              <a:r>
                <a:rPr lang="en-US" altLang="zh-CN" sz="2000" b="1" dirty="0"/>
                <a:t>exogenous variation in the prices</a:t>
              </a:r>
              <a:r>
                <a:rPr lang="en-US" altLang="zh-CN" sz="2000" dirty="0"/>
                <a:t>(below).</a:t>
              </a:r>
            </a:p>
            <a:p>
              <a:r>
                <a:rPr lang="en-US" altLang="zh-CN" sz="2000" dirty="0"/>
                <a:t>6. Rich demographic information——employee’s </a:t>
              </a:r>
              <a:r>
                <a:rPr lang="en-US" altLang="zh-CN" sz="2000" b="1" dirty="0"/>
                <a:t>age</a:t>
              </a:r>
              <a:r>
                <a:rPr lang="en-US" altLang="zh-CN" sz="2000" dirty="0"/>
                <a:t>, </a:t>
              </a:r>
              <a:r>
                <a:rPr lang="en-US" altLang="zh-CN" sz="2000" b="1" dirty="0"/>
                <a:t>race</a:t>
              </a:r>
              <a:r>
                <a:rPr lang="en-US" altLang="zh-CN" sz="2000" dirty="0"/>
                <a:t>, </a:t>
              </a:r>
              <a:r>
                <a:rPr lang="en-US" altLang="zh-CN" sz="2000" b="1" dirty="0"/>
                <a:t>gender</a:t>
              </a:r>
              <a:r>
                <a:rPr lang="en-US" altLang="zh-CN" sz="2000" dirty="0"/>
                <a:t>, </a:t>
              </a:r>
              <a:r>
                <a:rPr lang="en-US" altLang="zh-CN" sz="2000" b="1" dirty="0"/>
                <a:t>annual earnings</a:t>
              </a:r>
              <a:r>
                <a:rPr lang="en-US" altLang="zh-CN" sz="2000" dirty="0"/>
                <a:t>, and </a:t>
              </a:r>
              <a:r>
                <a:rPr lang="en-US" altLang="zh-CN" sz="2000" b="1" dirty="0"/>
                <a:t>job tenure</a:t>
              </a:r>
              <a:r>
                <a:rPr lang="en-US" altLang="zh-CN" sz="2000" dirty="0"/>
                <a:t> at the company and </a:t>
              </a:r>
              <a:r>
                <a:rPr lang="en-US" altLang="zh-CN" sz="2000" b="1" dirty="0"/>
                <a:t>the number and ages of other insured family members</a:t>
              </a:r>
              <a:r>
                <a:rPr lang="en-US" altLang="zh-CN" sz="2000" dirty="0"/>
                <a:t>.</a:t>
              </a:r>
            </a:p>
            <a:p>
              <a:endParaRPr lang="zh-CN" altLang="en-US" sz="2000" dirty="0"/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6A82D6E3-0D5C-4877-A50D-5875203D8FC3}"/>
                </a:ext>
              </a:extLst>
            </p:cNvPr>
            <p:cNvSpPr/>
            <p:nvPr/>
          </p:nvSpPr>
          <p:spPr bwMode="auto">
            <a:xfrm>
              <a:off x="5963740" y="2299668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7832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0" advClick="0">
        <p:wipe/>
      </p:transition>
    </mc:Choice>
    <mc:Fallback>
      <p:transition spd="slow" advClick="0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57" name="PA_淘宝店chenying0907 17"/>
          <p:cNvGrpSpPr/>
          <p:nvPr>
            <p:custDataLst>
              <p:tags r:id="rId1"/>
            </p:custDataLst>
          </p:nvPr>
        </p:nvGrpSpPr>
        <p:grpSpPr bwMode="auto">
          <a:xfrm>
            <a:off x="7385050" y="3088986"/>
            <a:ext cx="357188" cy="460517"/>
            <a:chOff x="0" y="0"/>
            <a:chExt cx="225" cy="290"/>
          </a:xfrm>
        </p:grpSpPr>
        <p:sp>
          <p:nvSpPr>
            <p:cNvPr id="35858" name="淘宝店chenying0907 18"/>
            <p:cNvSpPr/>
            <p:nvPr/>
          </p:nvSpPr>
          <p:spPr bwMode="auto">
            <a:xfrm>
              <a:off x="0" y="0"/>
              <a:ext cx="225" cy="290"/>
            </a:xfrm>
            <a:custGeom>
              <a:avLst/>
              <a:gdLst>
                <a:gd name="T0" fmla="*/ 21 w 95"/>
                <a:gd name="T1" fmla="*/ 112 h 123"/>
                <a:gd name="T2" fmla="*/ 11 w 95"/>
                <a:gd name="T3" fmla="*/ 112 h 123"/>
                <a:gd name="T4" fmla="*/ 11 w 95"/>
                <a:gd name="T5" fmla="*/ 10 h 123"/>
                <a:gd name="T6" fmla="*/ 90 w 95"/>
                <a:gd name="T7" fmla="*/ 10 h 123"/>
                <a:gd name="T8" fmla="*/ 95 w 95"/>
                <a:gd name="T9" fmla="*/ 5 h 123"/>
                <a:gd name="T10" fmla="*/ 90 w 95"/>
                <a:gd name="T11" fmla="*/ 0 h 123"/>
                <a:gd name="T12" fmla="*/ 5 w 95"/>
                <a:gd name="T13" fmla="*/ 0 h 123"/>
                <a:gd name="T14" fmla="*/ 0 w 95"/>
                <a:gd name="T15" fmla="*/ 5 h 123"/>
                <a:gd name="T16" fmla="*/ 0 w 95"/>
                <a:gd name="T17" fmla="*/ 118 h 123"/>
                <a:gd name="T18" fmla="*/ 5 w 95"/>
                <a:gd name="T19" fmla="*/ 123 h 123"/>
                <a:gd name="T20" fmla="*/ 21 w 95"/>
                <a:gd name="T21" fmla="*/ 123 h 123"/>
                <a:gd name="T22" fmla="*/ 26 w 95"/>
                <a:gd name="T23" fmla="*/ 118 h 123"/>
                <a:gd name="T24" fmla="*/ 21 w 95"/>
                <a:gd name="T25" fmla="*/ 11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21" y="112"/>
                  </a:moveTo>
                  <a:cubicBezTo>
                    <a:pt x="11" y="112"/>
                    <a:pt x="11" y="112"/>
                    <a:pt x="11" y="112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3" y="10"/>
                    <a:pt x="95" y="8"/>
                    <a:pt x="95" y="5"/>
                  </a:cubicBezTo>
                  <a:cubicBezTo>
                    <a:pt x="95" y="2"/>
                    <a:pt x="93" y="0"/>
                    <a:pt x="9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1"/>
                    <a:pt x="2" y="123"/>
                    <a:pt x="5" y="123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4" y="123"/>
                    <a:pt x="26" y="121"/>
                    <a:pt x="26" y="118"/>
                  </a:cubicBezTo>
                  <a:cubicBezTo>
                    <a:pt x="26" y="115"/>
                    <a:pt x="24" y="112"/>
                    <a:pt x="21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59" name="淘宝店chenying0907 19"/>
            <p:cNvSpPr/>
            <p:nvPr/>
          </p:nvSpPr>
          <p:spPr bwMode="auto">
            <a:xfrm>
              <a:off x="142" y="170"/>
              <a:ext cx="83" cy="120"/>
            </a:xfrm>
            <a:custGeom>
              <a:avLst/>
              <a:gdLst>
                <a:gd name="T0" fmla="*/ 30 w 35"/>
                <a:gd name="T1" fmla="*/ 0 h 51"/>
                <a:gd name="T2" fmla="*/ 25 w 35"/>
                <a:gd name="T3" fmla="*/ 5 h 51"/>
                <a:gd name="T4" fmla="*/ 25 w 35"/>
                <a:gd name="T5" fmla="*/ 40 h 51"/>
                <a:gd name="T6" fmla="*/ 5 w 35"/>
                <a:gd name="T7" fmla="*/ 40 h 51"/>
                <a:gd name="T8" fmla="*/ 0 w 35"/>
                <a:gd name="T9" fmla="*/ 46 h 51"/>
                <a:gd name="T10" fmla="*/ 5 w 35"/>
                <a:gd name="T11" fmla="*/ 51 h 51"/>
                <a:gd name="T12" fmla="*/ 30 w 35"/>
                <a:gd name="T13" fmla="*/ 51 h 51"/>
                <a:gd name="T14" fmla="*/ 34 w 35"/>
                <a:gd name="T15" fmla="*/ 49 h 51"/>
                <a:gd name="T16" fmla="*/ 35 w 35"/>
                <a:gd name="T17" fmla="*/ 46 h 51"/>
                <a:gd name="T18" fmla="*/ 35 w 35"/>
                <a:gd name="T19" fmla="*/ 5 h 51"/>
                <a:gd name="T20" fmla="*/ 30 w 35"/>
                <a:gd name="T2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51">
                  <a:moveTo>
                    <a:pt x="30" y="0"/>
                  </a:moveTo>
                  <a:cubicBezTo>
                    <a:pt x="27" y="0"/>
                    <a:pt x="25" y="2"/>
                    <a:pt x="25" y="5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2" y="40"/>
                    <a:pt x="0" y="43"/>
                    <a:pt x="0" y="46"/>
                  </a:cubicBezTo>
                  <a:cubicBezTo>
                    <a:pt x="0" y="49"/>
                    <a:pt x="2" y="51"/>
                    <a:pt x="5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2" y="51"/>
                    <a:pt x="33" y="50"/>
                    <a:pt x="34" y="49"/>
                  </a:cubicBezTo>
                  <a:cubicBezTo>
                    <a:pt x="35" y="48"/>
                    <a:pt x="35" y="47"/>
                    <a:pt x="35" y="46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2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0" name="淘宝店chenying0907 20"/>
            <p:cNvSpPr>
              <a:spLocks noEditPoints="1"/>
            </p:cNvSpPr>
            <p:nvPr/>
          </p:nvSpPr>
          <p:spPr bwMode="auto">
            <a:xfrm>
              <a:off x="81" y="59"/>
              <a:ext cx="141" cy="205"/>
            </a:xfrm>
            <a:custGeom>
              <a:avLst/>
              <a:gdLst>
                <a:gd name="T0" fmla="*/ 52 w 60"/>
                <a:gd name="T1" fmla="*/ 2 h 87"/>
                <a:gd name="T2" fmla="*/ 46 w 60"/>
                <a:gd name="T3" fmla="*/ 0 h 87"/>
                <a:gd name="T4" fmla="*/ 35 w 60"/>
                <a:gd name="T5" fmla="*/ 7 h 87"/>
                <a:gd name="T6" fmla="*/ 1 w 60"/>
                <a:gd name="T7" fmla="*/ 66 h 87"/>
                <a:gd name="T8" fmla="*/ 0 w 60"/>
                <a:gd name="T9" fmla="*/ 69 h 87"/>
                <a:gd name="T10" fmla="*/ 0 w 60"/>
                <a:gd name="T11" fmla="*/ 82 h 87"/>
                <a:gd name="T12" fmla="*/ 3 w 60"/>
                <a:gd name="T13" fmla="*/ 87 h 87"/>
                <a:gd name="T14" fmla="*/ 6 w 60"/>
                <a:gd name="T15" fmla="*/ 87 h 87"/>
                <a:gd name="T16" fmla="*/ 8 w 60"/>
                <a:gd name="T17" fmla="*/ 87 h 87"/>
                <a:gd name="T18" fmla="*/ 20 w 60"/>
                <a:gd name="T19" fmla="*/ 80 h 87"/>
                <a:gd name="T20" fmla="*/ 22 w 60"/>
                <a:gd name="T21" fmla="*/ 78 h 87"/>
                <a:gd name="T22" fmla="*/ 56 w 60"/>
                <a:gd name="T23" fmla="*/ 19 h 87"/>
                <a:gd name="T24" fmla="*/ 52 w 60"/>
                <a:gd name="T25" fmla="*/ 2 h 87"/>
                <a:gd name="T26" fmla="*/ 47 w 60"/>
                <a:gd name="T27" fmla="*/ 14 h 87"/>
                <a:gd name="T28" fmla="*/ 14 w 60"/>
                <a:gd name="T29" fmla="*/ 72 h 87"/>
                <a:gd name="T30" fmla="*/ 11 w 60"/>
                <a:gd name="T31" fmla="*/ 73 h 87"/>
                <a:gd name="T32" fmla="*/ 11 w 60"/>
                <a:gd name="T33" fmla="*/ 70 h 87"/>
                <a:gd name="T34" fmla="*/ 44 w 60"/>
                <a:gd name="T35" fmla="*/ 12 h 87"/>
                <a:gd name="T36" fmla="*/ 47 w 60"/>
                <a:gd name="T37" fmla="*/ 11 h 87"/>
                <a:gd name="T38" fmla="*/ 47 w 60"/>
                <a:gd name="T39" fmla="*/ 1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87">
                  <a:moveTo>
                    <a:pt x="52" y="2"/>
                  </a:moveTo>
                  <a:cubicBezTo>
                    <a:pt x="50" y="1"/>
                    <a:pt x="48" y="0"/>
                    <a:pt x="46" y="0"/>
                  </a:cubicBezTo>
                  <a:cubicBezTo>
                    <a:pt x="41" y="0"/>
                    <a:pt x="37" y="3"/>
                    <a:pt x="35" y="7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0" y="67"/>
                    <a:pt x="0" y="68"/>
                    <a:pt x="0" y="69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4"/>
                    <a:pt x="1" y="86"/>
                    <a:pt x="3" y="87"/>
                  </a:cubicBezTo>
                  <a:cubicBezTo>
                    <a:pt x="4" y="87"/>
                    <a:pt x="5" y="87"/>
                    <a:pt x="6" y="87"/>
                  </a:cubicBezTo>
                  <a:cubicBezTo>
                    <a:pt x="7" y="87"/>
                    <a:pt x="7" y="87"/>
                    <a:pt x="8" y="87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1" y="80"/>
                    <a:pt x="22" y="79"/>
                    <a:pt x="22" y="78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60" y="13"/>
                    <a:pt x="58" y="6"/>
                    <a:pt x="52" y="2"/>
                  </a:cubicBezTo>
                  <a:close/>
                  <a:moveTo>
                    <a:pt x="47" y="14"/>
                  </a:moveTo>
                  <a:cubicBezTo>
                    <a:pt x="14" y="72"/>
                    <a:pt x="14" y="72"/>
                    <a:pt x="14" y="72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1"/>
                    <a:pt x="46" y="11"/>
                    <a:pt x="47" y="11"/>
                  </a:cubicBezTo>
                  <a:cubicBezTo>
                    <a:pt x="47" y="12"/>
                    <a:pt x="48" y="13"/>
                    <a:pt x="47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1" name="淘宝店chenying0907 21"/>
            <p:cNvSpPr/>
            <p:nvPr/>
          </p:nvSpPr>
          <p:spPr bwMode="auto">
            <a:xfrm>
              <a:off x="41" y="83"/>
              <a:ext cx="89" cy="23"/>
            </a:xfrm>
            <a:custGeom>
              <a:avLst/>
              <a:gdLst>
                <a:gd name="T0" fmla="*/ 38 w 38"/>
                <a:gd name="T1" fmla="*/ 5 h 10"/>
                <a:gd name="T2" fmla="*/ 32 w 38"/>
                <a:gd name="T3" fmla="*/ 0 h 10"/>
                <a:gd name="T4" fmla="*/ 6 w 38"/>
                <a:gd name="T5" fmla="*/ 0 h 10"/>
                <a:gd name="T6" fmla="*/ 0 w 38"/>
                <a:gd name="T7" fmla="*/ 5 h 10"/>
                <a:gd name="T8" fmla="*/ 6 w 38"/>
                <a:gd name="T9" fmla="*/ 10 h 10"/>
                <a:gd name="T10" fmla="*/ 32 w 38"/>
                <a:gd name="T11" fmla="*/ 10 h 10"/>
                <a:gd name="T12" fmla="*/ 38 w 38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0">
                  <a:moveTo>
                    <a:pt x="38" y="5"/>
                  </a:moveTo>
                  <a:cubicBezTo>
                    <a:pt x="38" y="2"/>
                    <a:pt x="35" y="0"/>
                    <a:pt x="3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5" y="10"/>
                    <a:pt x="38" y="8"/>
                    <a:pt x="38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2" name="淘宝店chenying0907 22"/>
            <p:cNvSpPr/>
            <p:nvPr/>
          </p:nvSpPr>
          <p:spPr bwMode="auto">
            <a:xfrm>
              <a:off x="41" y="132"/>
              <a:ext cx="56" cy="24"/>
            </a:xfrm>
            <a:custGeom>
              <a:avLst/>
              <a:gdLst>
                <a:gd name="T0" fmla="*/ 6 w 24"/>
                <a:gd name="T1" fmla="*/ 0 h 10"/>
                <a:gd name="T2" fmla="*/ 0 w 24"/>
                <a:gd name="T3" fmla="*/ 5 h 10"/>
                <a:gd name="T4" fmla="*/ 6 w 24"/>
                <a:gd name="T5" fmla="*/ 10 h 10"/>
                <a:gd name="T6" fmla="*/ 19 w 24"/>
                <a:gd name="T7" fmla="*/ 10 h 10"/>
                <a:gd name="T8" fmla="*/ 24 w 24"/>
                <a:gd name="T9" fmla="*/ 5 h 10"/>
                <a:gd name="T10" fmla="*/ 19 w 24"/>
                <a:gd name="T11" fmla="*/ 0 h 10"/>
                <a:gd name="T12" fmla="*/ 6 w 2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0"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10"/>
                    <a:pt x="24" y="8"/>
                    <a:pt x="24" y="5"/>
                  </a:cubicBezTo>
                  <a:cubicBezTo>
                    <a:pt x="24" y="2"/>
                    <a:pt x="22" y="0"/>
                    <a:pt x="19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3" name="PA_淘宝店chenying0907 23"/>
          <p:cNvGrpSpPr/>
          <p:nvPr>
            <p:custDataLst>
              <p:tags r:id="rId2"/>
            </p:custDataLst>
          </p:nvPr>
        </p:nvGrpSpPr>
        <p:grpSpPr bwMode="auto">
          <a:xfrm>
            <a:off x="6661151" y="1734430"/>
            <a:ext cx="442913" cy="443049"/>
            <a:chOff x="0" y="0"/>
            <a:chExt cx="279" cy="279"/>
          </a:xfrm>
        </p:grpSpPr>
        <p:sp>
          <p:nvSpPr>
            <p:cNvPr id="35864" name="淘宝店chenying0907 24"/>
            <p:cNvSpPr>
              <a:spLocks noEditPoints="1"/>
            </p:cNvSpPr>
            <p:nvPr/>
          </p:nvSpPr>
          <p:spPr bwMode="auto">
            <a:xfrm>
              <a:off x="0" y="0"/>
              <a:ext cx="279" cy="279"/>
            </a:xfrm>
            <a:custGeom>
              <a:avLst/>
              <a:gdLst>
                <a:gd name="T0" fmla="*/ 114 w 118"/>
                <a:gd name="T1" fmla="*/ 46 h 118"/>
                <a:gd name="T2" fmla="*/ 103 w 118"/>
                <a:gd name="T3" fmla="*/ 38 h 118"/>
                <a:gd name="T4" fmla="*/ 107 w 118"/>
                <a:gd name="T5" fmla="*/ 24 h 118"/>
                <a:gd name="T6" fmla="*/ 89 w 118"/>
                <a:gd name="T7" fmla="*/ 11 h 118"/>
                <a:gd name="T8" fmla="*/ 76 w 118"/>
                <a:gd name="T9" fmla="*/ 13 h 118"/>
                <a:gd name="T10" fmla="*/ 68 w 118"/>
                <a:gd name="T11" fmla="*/ 1 h 118"/>
                <a:gd name="T12" fmla="*/ 46 w 118"/>
                <a:gd name="T13" fmla="*/ 4 h 118"/>
                <a:gd name="T14" fmla="*/ 39 w 118"/>
                <a:gd name="T15" fmla="*/ 15 h 118"/>
                <a:gd name="T16" fmla="*/ 24 w 118"/>
                <a:gd name="T17" fmla="*/ 11 h 118"/>
                <a:gd name="T18" fmla="*/ 11 w 118"/>
                <a:gd name="T19" fmla="*/ 29 h 118"/>
                <a:gd name="T20" fmla="*/ 14 w 118"/>
                <a:gd name="T21" fmla="*/ 43 h 118"/>
                <a:gd name="T22" fmla="*/ 1 w 118"/>
                <a:gd name="T23" fmla="*/ 50 h 118"/>
                <a:gd name="T24" fmla="*/ 1 w 118"/>
                <a:gd name="T25" fmla="*/ 68 h 118"/>
                <a:gd name="T26" fmla="*/ 14 w 118"/>
                <a:gd name="T27" fmla="*/ 75 h 118"/>
                <a:gd name="T28" fmla="*/ 11 w 118"/>
                <a:gd name="T29" fmla="*/ 89 h 118"/>
                <a:gd name="T30" fmla="*/ 24 w 118"/>
                <a:gd name="T31" fmla="*/ 106 h 118"/>
                <a:gd name="T32" fmla="*/ 39 w 118"/>
                <a:gd name="T33" fmla="*/ 103 h 118"/>
                <a:gd name="T34" fmla="*/ 46 w 118"/>
                <a:gd name="T35" fmla="*/ 114 h 118"/>
                <a:gd name="T36" fmla="*/ 59 w 118"/>
                <a:gd name="T37" fmla="*/ 118 h 118"/>
                <a:gd name="T38" fmla="*/ 72 w 118"/>
                <a:gd name="T39" fmla="*/ 114 h 118"/>
                <a:gd name="T40" fmla="*/ 80 w 118"/>
                <a:gd name="T41" fmla="*/ 103 h 118"/>
                <a:gd name="T42" fmla="*/ 94 w 118"/>
                <a:gd name="T43" fmla="*/ 106 h 118"/>
                <a:gd name="T44" fmla="*/ 107 w 118"/>
                <a:gd name="T45" fmla="*/ 89 h 118"/>
                <a:gd name="T46" fmla="*/ 105 w 118"/>
                <a:gd name="T47" fmla="*/ 75 h 118"/>
                <a:gd name="T48" fmla="*/ 118 w 118"/>
                <a:gd name="T49" fmla="*/ 68 h 118"/>
                <a:gd name="T50" fmla="*/ 118 w 118"/>
                <a:gd name="T51" fmla="*/ 50 h 118"/>
                <a:gd name="T52" fmla="*/ 99 w 118"/>
                <a:gd name="T53" fmla="*/ 66 h 118"/>
                <a:gd name="T54" fmla="*/ 93 w 118"/>
                <a:gd name="T55" fmla="*/ 77 h 118"/>
                <a:gd name="T56" fmla="*/ 97 w 118"/>
                <a:gd name="T57" fmla="*/ 90 h 118"/>
                <a:gd name="T58" fmla="*/ 82 w 118"/>
                <a:gd name="T59" fmla="*/ 92 h 118"/>
                <a:gd name="T60" fmla="*/ 70 w 118"/>
                <a:gd name="T61" fmla="*/ 96 h 118"/>
                <a:gd name="T62" fmla="*/ 64 w 118"/>
                <a:gd name="T63" fmla="*/ 107 h 118"/>
                <a:gd name="T64" fmla="*/ 52 w 118"/>
                <a:gd name="T65" fmla="*/ 99 h 118"/>
                <a:gd name="T66" fmla="*/ 41 w 118"/>
                <a:gd name="T67" fmla="*/ 93 h 118"/>
                <a:gd name="T68" fmla="*/ 28 w 118"/>
                <a:gd name="T69" fmla="*/ 96 h 118"/>
                <a:gd name="T70" fmla="*/ 26 w 118"/>
                <a:gd name="T71" fmla="*/ 82 h 118"/>
                <a:gd name="T72" fmla="*/ 23 w 118"/>
                <a:gd name="T73" fmla="*/ 70 h 118"/>
                <a:gd name="T74" fmla="*/ 11 w 118"/>
                <a:gd name="T75" fmla="*/ 63 h 118"/>
                <a:gd name="T76" fmla="*/ 11 w 118"/>
                <a:gd name="T77" fmla="*/ 54 h 118"/>
                <a:gd name="T78" fmla="*/ 23 w 118"/>
                <a:gd name="T79" fmla="*/ 48 h 118"/>
                <a:gd name="T80" fmla="*/ 26 w 118"/>
                <a:gd name="T81" fmla="*/ 36 h 118"/>
                <a:gd name="T82" fmla="*/ 28 w 118"/>
                <a:gd name="T83" fmla="*/ 21 h 118"/>
                <a:gd name="T84" fmla="*/ 41 w 118"/>
                <a:gd name="T85" fmla="*/ 25 h 118"/>
                <a:gd name="T86" fmla="*/ 52 w 118"/>
                <a:gd name="T87" fmla="*/ 19 h 118"/>
                <a:gd name="T88" fmla="*/ 64 w 118"/>
                <a:gd name="T89" fmla="*/ 10 h 118"/>
                <a:gd name="T90" fmla="*/ 70 w 118"/>
                <a:gd name="T91" fmla="*/ 22 h 118"/>
                <a:gd name="T92" fmla="*/ 82 w 118"/>
                <a:gd name="T93" fmla="*/ 25 h 118"/>
                <a:gd name="T94" fmla="*/ 97 w 118"/>
                <a:gd name="T95" fmla="*/ 28 h 118"/>
                <a:gd name="T96" fmla="*/ 93 w 118"/>
                <a:gd name="T97" fmla="*/ 41 h 118"/>
                <a:gd name="T98" fmla="*/ 99 w 118"/>
                <a:gd name="T99" fmla="*/ 51 h 118"/>
                <a:gd name="T100" fmla="*/ 108 w 118"/>
                <a:gd name="T101" fmla="*/ 5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8" h="118">
                  <a:moveTo>
                    <a:pt x="118" y="50"/>
                  </a:moveTo>
                  <a:cubicBezTo>
                    <a:pt x="117" y="48"/>
                    <a:pt x="116" y="46"/>
                    <a:pt x="114" y="46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4" y="41"/>
                    <a:pt x="104" y="39"/>
                    <a:pt x="103" y="38"/>
                  </a:cubicBezTo>
                  <a:cubicBezTo>
                    <a:pt x="107" y="29"/>
                    <a:pt x="107" y="29"/>
                    <a:pt x="107" y="29"/>
                  </a:cubicBezTo>
                  <a:cubicBezTo>
                    <a:pt x="108" y="27"/>
                    <a:pt x="108" y="25"/>
                    <a:pt x="107" y="24"/>
                  </a:cubicBezTo>
                  <a:cubicBezTo>
                    <a:pt x="103" y="19"/>
                    <a:pt x="99" y="15"/>
                    <a:pt x="94" y="11"/>
                  </a:cubicBezTo>
                  <a:cubicBezTo>
                    <a:pt x="93" y="10"/>
                    <a:pt x="91" y="10"/>
                    <a:pt x="89" y="11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79" y="14"/>
                    <a:pt x="77" y="14"/>
                    <a:pt x="76" y="13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2"/>
                    <a:pt x="70" y="1"/>
                    <a:pt x="68" y="1"/>
                  </a:cubicBezTo>
                  <a:cubicBezTo>
                    <a:pt x="62" y="0"/>
                    <a:pt x="57" y="0"/>
                    <a:pt x="50" y="1"/>
                  </a:cubicBezTo>
                  <a:cubicBezTo>
                    <a:pt x="49" y="1"/>
                    <a:pt x="47" y="2"/>
                    <a:pt x="46" y="4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2" y="14"/>
                    <a:pt x="40" y="14"/>
                    <a:pt x="39" y="15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8" y="10"/>
                    <a:pt x="26" y="10"/>
                    <a:pt x="24" y="11"/>
                  </a:cubicBezTo>
                  <a:cubicBezTo>
                    <a:pt x="20" y="15"/>
                    <a:pt x="15" y="19"/>
                    <a:pt x="12" y="24"/>
                  </a:cubicBezTo>
                  <a:cubicBezTo>
                    <a:pt x="11" y="25"/>
                    <a:pt x="11" y="27"/>
                    <a:pt x="11" y="2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5" y="39"/>
                    <a:pt x="14" y="41"/>
                    <a:pt x="14" y="43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3" y="46"/>
                    <a:pt x="1" y="48"/>
                    <a:pt x="1" y="50"/>
                  </a:cubicBezTo>
                  <a:cubicBezTo>
                    <a:pt x="1" y="53"/>
                    <a:pt x="0" y="56"/>
                    <a:pt x="0" y="59"/>
                  </a:cubicBezTo>
                  <a:cubicBezTo>
                    <a:pt x="0" y="62"/>
                    <a:pt x="1" y="64"/>
                    <a:pt x="1" y="68"/>
                  </a:cubicBezTo>
                  <a:cubicBezTo>
                    <a:pt x="1" y="70"/>
                    <a:pt x="3" y="71"/>
                    <a:pt x="4" y="72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7"/>
                    <a:pt x="15" y="78"/>
                    <a:pt x="16" y="80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11" y="90"/>
                    <a:pt x="11" y="92"/>
                    <a:pt x="12" y="94"/>
                  </a:cubicBezTo>
                  <a:cubicBezTo>
                    <a:pt x="15" y="99"/>
                    <a:pt x="20" y="103"/>
                    <a:pt x="24" y="106"/>
                  </a:cubicBezTo>
                  <a:cubicBezTo>
                    <a:pt x="26" y="107"/>
                    <a:pt x="28" y="108"/>
                    <a:pt x="30" y="107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40" y="103"/>
                    <a:pt x="42" y="104"/>
                    <a:pt x="43" y="10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7" y="116"/>
                    <a:pt x="49" y="117"/>
                    <a:pt x="50" y="117"/>
                  </a:cubicBezTo>
                  <a:cubicBezTo>
                    <a:pt x="54" y="118"/>
                    <a:pt x="57" y="118"/>
                    <a:pt x="59" y="118"/>
                  </a:cubicBezTo>
                  <a:cubicBezTo>
                    <a:pt x="62" y="118"/>
                    <a:pt x="65" y="118"/>
                    <a:pt x="68" y="117"/>
                  </a:cubicBezTo>
                  <a:cubicBezTo>
                    <a:pt x="70" y="117"/>
                    <a:pt x="72" y="116"/>
                    <a:pt x="72" y="114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77" y="104"/>
                    <a:pt x="79" y="103"/>
                    <a:pt x="80" y="103"/>
                  </a:cubicBezTo>
                  <a:cubicBezTo>
                    <a:pt x="89" y="107"/>
                    <a:pt x="89" y="107"/>
                    <a:pt x="89" y="107"/>
                  </a:cubicBezTo>
                  <a:cubicBezTo>
                    <a:pt x="91" y="108"/>
                    <a:pt x="93" y="107"/>
                    <a:pt x="94" y="106"/>
                  </a:cubicBezTo>
                  <a:cubicBezTo>
                    <a:pt x="99" y="103"/>
                    <a:pt x="103" y="99"/>
                    <a:pt x="107" y="94"/>
                  </a:cubicBezTo>
                  <a:cubicBezTo>
                    <a:pt x="108" y="92"/>
                    <a:pt x="108" y="90"/>
                    <a:pt x="107" y="8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4" y="78"/>
                    <a:pt x="104" y="77"/>
                    <a:pt x="105" y="75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6" y="71"/>
                    <a:pt x="117" y="70"/>
                    <a:pt x="118" y="68"/>
                  </a:cubicBezTo>
                  <a:cubicBezTo>
                    <a:pt x="118" y="64"/>
                    <a:pt x="118" y="62"/>
                    <a:pt x="118" y="59"/>
                  </a:cubicBezTo>
                  <a:cubicBezTo>
                    <a:pt x="118" y="56"/>
                    <a:pt x="118" y="53"/>
                    <a:pt x="118" y="50"/>
                  </a:cubicBezTo>
                  <a:close/>
                  <a:moveTo>
                    <a:pt x="108" y="63"/>
                  </a:moveTo>
                  <a:cubicBezTo>
                    <a:pt x="99" y="66"/>
                    <a:pt x="99" y="66"/>
                    <a:pt x="99" y="66"/>
                  </a:cubicBezTo>
                  <a:cubicBezTo>
                    <a:pt x="98" y="67"/>
                    <a:pt x="97" y="68"/>
                    <a:pt x="96" y="70"/>
                  </a:cubicBezTo>
                  <a:cubicBezTo>
                    <a:pt x="95" y="72"/>
                    <a:pt x="94" y="75"/>
                    <a:pt x="93" y="77"/>
                  </a:cubicBezTo>
                  <a:cubicBezTo>
                    <a:pt x="92" y="79"/>
                    <a:pt x="92" y="80"/>
                    <a:pt x="93" y="82"/>
                  </a:cubicBezTo>
                  <a:cubicBezTo>
                    <a:pt x="97" y="90"/>
                    <a:pt x="97" y="90"/>
                    <a:pt x="97" y="90"/>
                  </a:cubicBezTo>
                  <a:cubicBezTo>
                    <a:pt x="95" y="92"/>
                    <a:pt x="93" y="94"/>
                    <a:pt x="91" y="96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1" y="92"/>
                    <a:pt x="79" y="92"/>
                    <a:pt x="78" y="93"/>
                  </a:cubicBezTo>
                  <a:cubicBezTo>
                    <a:pt x="75" y="94"/>
                    <a:pt x="73" y="95"/>
                    <a:pt x="70" y="96"/>
                  </a:cubicBezTo>
                  <a:cubicBezTo>
                    <a:pt x="69" y="96"/>
                    <a:pt x="67" y="97"/>
                    <a:pt x="67" y="99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1" y="108"/>
                    <a:pt x="58" y="108"/>
                    <a:pt x="55" y="107"/>
                  </a:cubicBezTo>
                  <a:cubicBezTo>
                    <a:pt x="52" y="99"/>
                    <a:pt x="52" y="99"/>
                    <a:pt x="52" y="99"/>
                  </a:cubicBezTo>
                  <a:cubicBezTo>
                    <a:pt x="51" y="97"/>
                    <a:pt x="50" y="96"/>
                    <a:pt x="48" y="96"/>
                  </a:cubicBezTo>
                  <a:cubicBezTo>
                    <a:pt x="46" y="95"/>
                    <a:pt x="43" y="94"/>
                    <a:pt x="41" y="93"/>
                  </a:cubicBezTo>
                  <a:cubicBezTo>
                    <a:pt x="40" y="92"/>
                    <a:pt x="38" y="92"/>
                    <a:pt x="36" y="92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6" y="94"/>
                    <a:pt x="24" y="92"/>
                    <a:pt x="22" y="90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0"/>
                    <a:pt x="26" y="79"/>
                    <a:pt x="26" y="77"/>
                  </a:cubicBezTo>
                  <a:cubicBezTo>
                    <a:pt x="24" y="75"/>
                    <a:pt x="23" y="72"/>
                    <a:pt x="23" y="70"/>
                  </a:cubicBezTo>
                  <a:cubicBezTo>
                    <a:pt x="22" y="68"/>
                    <a:pt x="21" y="67"/>
                    <a:pt x="19" y="66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1" y="62"/>
                    <a:pt x="10" y="60"/>
                    <a:pt x="10" y="59"/>
                  </a:cubicBezTo>
                  <a:cubicBezTo>
                    <a:pt x="10" y="57"/>
                    <a:pt x="11" y="56"/>
                    <a:pt x="11" y="54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1" y="51"/>
                    <a:pt x="22" y="49"/>
                    <a:pt x="23" y="48"/>
                  </a:cubicBezTo>
                  <a:cubicBezTo>
                    <a:pt x="23" y="45"/>
                    <a:pt x="24" y="43"/>
                    <a:pt x="26" y="41"/>
                  </a:cubicBezTo>
                  <a:cubicBezTo>
                    <a:pt x="26" y="39"/>
                    <a:pt x="26" y="37"/>
                    <a:pt x="26" y="36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5"/>
                    <a:pt x="26" y="23"/>
                    <a:pt x="28" y="21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8" y="26"/>
                    <a:pt x="40" y="26"/>
                    <a:pt x="41" y="25"/>
                  </a:cubicBezTo>
                  <a:cubicBezTo>
                    <a:pt x="43" y="24"/>
                    <a:pt x="46" y="23"/>
                    <a:pt x="48" y="22"/>
                  </a:cubicBezTo>
                  <a:cubicBezTo>
                    <a:pt x="50" y="22"/>
                    <a:pt x="51" y="20"/>
                    <a:pt x="52" y="19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8" y="10"/>
                    <a:pt x="61" y="10"/>
                    <a:pt x="64" y="1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20"/>
                    <a:pt x="69" y="22"/>
                    <a:pt x="70" y="22"/>
                  </a:cubicBezTo>
                  <a:cubicBezTo>
                    <a:pt x="73" y="23"/>
                    <a:pt x="75" y="24"/>
                    <a:pt x="78" y="25"/>
                  </a:cubicBezTo>
                  <a:cubicBezTo>
                    <a:pt x="79" y="26"/>
                    <a:pt x="81" y="26"/>
                    <a:pt x="82" y="25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93" y="23"/>
                    <a:pt x="95" y="25"/>
                    <a:pt x="97" y="28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2" y="37"/>
                    <a:pt x="92" y="39"/>
                    <a:pt x="93" y="41"/>
                  </a:cubicBezTo>
                  <a:cubicBezTo>
                    <a:pt x="94" y="43"/>
                    <a:pt x="95" y="45"/>
                    <a:pt x="96" y="48"/>
                  </a:cubicBezTo>
                  <a:cubicBezTo>
                    <a:pt x="97" y="49"/>
                    <a:pt x="98" y="51"/>
                    <a:pt x="99" y="51"/>
                  </a:cubicBezTo>
                  <a:cubicBezTo>
                    <a:pt x="108" y="54"/>
                    <a:pt x="108" y="54"/>
                    <a:pt x="108" y="54"/>
                  </a:cubicBezTo>
                  <a:cubicBezTo>
                    <a:pt x="108" y="56"/>
                    <a:pt x="108" y="57"/>
                    <a:pt x="108" y="59"/>
                  </a:cubicBezTo>
                  <a:cubicBezTo>
                    <a:pt x="108" y="60"/>
                    <a:pt x="108" y="62"/>
                    <a:pt x="108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5" name="淘宝店chenying0907 25"/>
            <p:cNvSpPr>
              <a:spLocks noEditPoints="1"/>
            </p:cNvSpPr>
            <p:nvPr/>
          </p:nvSpPr>
          <p:spPr bwMode="auto">
            <a:xfrm>
              <a:off x="86" y="80"/>
              <a:ext cx="111" cy="111"/>
            </a:xfrm>
            <a:custGeom>
              <a:avLst/>
              <a:gdLst>
                <a:gd name="T0" fmla="*/ 23 w 47"/>
                <a:gd name="T1" fmla="*/ 0 h 47"/>
                <a:gd name="T2" fmla="*/ 0 w 47"/>
                <a:gd name="T3" fmla="*/ 24 h 47"/>
                <a:gd name="T4" fmla="*/ 23 w 47"/>
                <a:gd name="T5" fmla="*/ 47 h 47"/>
                <a:gd name="T6" fmla="*/ 47 w 47"/>
                <a:gd name="T7" fmla="*/ 24 h 47"/>
                <a:gd name="T8" fmla="*/ 23 w 47"/>
                <a:gd name="T9" fmla="*/ 0 h 47"/>
                <a:gd name="T10" fmla="*/ 23 w 47"/>
                <a:gd name="T11" fmla="*/ 37 h 47"/>
                <a:gd name="T12" fmla="*/ 10 w 47"/>
                <a:gd name="T13" fmla="*/ 24 h 47"/>
                <a:gd name="T14" fmla="*/ 23 w 47"/>
                <a:gd name="T15" fmla="*/ 10 h 47"/>
                <a:gd name="T16" fmla="*/ 37 w 47"/>
                <a:gd name="T17" fmla="*/ 24 h 47"/>
                <a:gd name="T18" fmla="*/ 23 w 47"/>
                <a:gd name="T19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23" y="37"/>
                  </a:moveTo>
                  <a:cubicBezTo>
                    <a:pt x="16" y="37"/>
                    <a:pt x="10" y="31"/>
                    <a:pt x="10" y="24"/>
                  </a:cubicBezTo>
                  <a:cubicBezTo>
                    <a:pt x="10" y="16"/>
                    <a:pt x="16" y="10"/>
                    <a:pt x="23" y="10"/>
                  </a:cubicBezTo>
                  <a:cubicBezTo>
                    <a:pt x="31" y="10"/>
                    <a:pt x="37" y="16"/>
                    <a:pt x="37" y="24"/>
                  </a:cubicBezTo>
                  <a:cubicBezTo>
                    <a:pt x="37" y="31"/>
                    <a:pt x="31" y="37"/>
                    <a:pt x="23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6" name="PA_淘宝店chenying0907 26"/>
          <p:cNvGrpSpPr/>
          <p:nvPr>
            <p:custDataLst>
              <p:tags r:id="rId3"/>
            </p:custDataLst>
          </p:nvPr>
        </p:nvGrpSpPr>
        <p:grpSpPr bwMode="auto">
          <a:xfrm>
            <a:off x="1344614" y="3092161"/>
            <a:ext cx="446087" cy="450989"/>
            <a:chOff x="0" y="0"/>
            <a:chExt cx="281" cy="284"/>
          </a:xfrm>
        </p:grpSpPr>
        <p:sp>
          <p:nvSpPr>
            <p:cNvPr id="35867" name="淘宝店chenying0907 27"/>
            <p:cNvSpPr/>
            <p:nvPr/>
          </p:nvSpPr>
          <p:spPr bwMode="auto">
            <a:xfrm>
              <a:off x="0" y="0"/>
              <a:ext cx="281" cy="206"/>
            </a:xfrm>
            <a:custGeom>
              <a:avLst/>
              <a:gdLst>
                <a:gd name="T0" fmla="*/ 91 w 119"/>
                <a:gd name="T1" fmla="*/ 32 h 87"/>
                <a:gd name="T2" fmla="*/ 86 w 119"/>
                <a:gd name="T3" fmla="*/ 32 h 87"/>
                <a:gd name="T4" fmla="*/ 86 w 119"/>
                <a:gd name="T5" fmla="*/ 30 h 87"/>
                <a:gd name="T6" fmla="*/ 56 w 119"/>
                <a:gd name="T7" fmla="*/ 0 h 87"/>
                <a:gd name="T8" fmla="*/ 27 w 119"/>
                <a:gd name="T9" fmla="*/ 25 h 87"/>
                <a:gd name="T10" fmla="*/ 19 w 119"/>
                <a:gd name="T11" fmla="*/ 26 h 87"/>
                <a:gd name="T12" fmla="*/ 19 w 119"/>
                <a:gd name="T13" fmla="*/ 26 h 87"/>
                <a:gd name="T14" fmla="*/ 7 w 119"/>
                <a:gd name="T15" fmla="*/ 43 h 87"/>
                <a:gd name="T16" fmla="*/ 9 w 119"/>
                <a:gd name="T17" fmla="*/ 52 h 87"/>
                <a:gd name="T18" fmla="*/ 0 w 119"/>
                <a:gd name="T19" fmla="*/ 68 h 87"/>
                <a:gd name="T20" fmla="*/ 19 w 119"/>
                <a:gd name="T21" fmla="*/ 87 h 87"/>
                <a:gd name="T22" fmla="*/ 39 w 119"/>
                <a:gd name="T23" fmla="*/ 87 h 87"/>
                <a:gd name="T24" fmla="*/ 44 w 119"/>
                <a:gd name="T25" fmla="*/ 81 h 87"/>
                <a:gd name="T26" fmla="*/ 39 w 119"/>
                <a:gd name="T27" fmla="*/ 76 h 87"/>
                <a:gd name="T28" fmla="*/ 19 w 119"/>
                <a:gd name="T29" fmla="*/ 76 h 87"/>
                <a:gd name="T30" fmla="*/ 10 w 119"/>
                <a:gd name="T31" fmla="*/ 68 h 87"/>
                <a:gd name="T32" fmla="*/ 18 w 119"/>
                <a:gd name="T33" fmla="*/ 59 h 87"/>
                <a:gd name="T34" fmla="*/ 22 w 119"/>
                <a:gd name="T35" fmla="*/ 55 h 87"/>
                <a:gd name="T36" fmla="*/ 20 w 119"/>
                <a:gd name="T37" fmla="*/ 50 h 87"/>
                <a:gd name="T38" fmla="*/ 17 w 119"/>
                <a:gd name="T39" fmla="*/ 43 h 87"/>
                <a:gd name="T40" fmla="*/ 22 w 119"/>
                <a:gd name="T41" fmla="*/ 35 h 87"/>
                <a:gd name="T42" fmla="*/ 22 w 119"/>
                <a:gd name="T43" fmla="*/ 35 h 87"/>
                <a:gd name="T44" fmla="*/ 30 w 119"/>
                <a:gd name="T45" fmla="*/ 36 h 87"/>
                <a:gd name="T46" fmla="*/ 35 w 119"/>
                <a:gd name="T47" fmla="*/ 36 h 87"/>
                <a:gd name="T48" fmla="*/ 37 w 119"/>
                <a:gd name="T49" fmla="*/ 31 h 87"/>
                <a:gd name="T50" fmla="*/ 37 w 119"/>
                <a:gd name="T51" fmla="*/ 30 h 87"/>
                <a:gd name="T52" fmla="*/ 37 w 119"/>
                <a:gd name="T53" fmla="*/ 30 h 87"/>
                <a:gd name="T54" fmla="*/ 56 w 119"/>
                <a:gd name="T55" fmla="*/ 11 h 87"/>
                <a:gd name="T56" fmla="*/ 75 w 119"/>
                <a:gd name="T57" fmla="*/ 30 h 87"/>
                <a:gd name="T58" fmla="*/ 73 w 119"/>
                <a:gd name="T59" fmla="*/ 40 h 87"/>
                <a:gd name="T60" fmla="*/ 74 w 119"/>
                <a:gd name="T61" fmla="*/ 46 h 87"/>
                <a:gd name="T62" fmla="*/ 80 w 119"/>
                <a:gd name="T63" fmla="*/ 46 h 87"/>
                <a:gd name="T64" fmla="*/ 91 w 119"/>
                <a:gd name="T65" fmla="*/ 42 h 87"/>
                <a:gd name="T66" fmla="*/ 108 w 119"/>
                <a:gd name="T67" fmla="*/ 59 h 87"/>
                <a:gd name="T68" fmla="*/ 91 w 119"/>
                <a:gd name="T69" fmla="*/ 76 h 87"/>
                <a:gd name="T70" fmla="*/ 80 w 119"/>
                <a:gd name="T71" fmla="*/ 76 h 87"/>
                <a:gd name="T72" fmla="*/ 75 w 119"/>
                <a:gd name="T73" fmla="*/ 81 h 87"/>
                <a:gd name="T74" fmla="*/ 80 w 119"/>
                <a:gd name="T75" fmla="*/ 87 h 87"/>
                <a:gd name="T76" fmla="*/ 91 w 119"/>
                <a:gd name="T77" fmla="*/ 87 h 87"/>
                <a:gd name="T78" fmla="*/ 119 w 119"/>
                <a:gd name="T79" fmla="*/ 59 h 87"/>
                <a:gd name="T80" fmla="*/ 91 w 119"/>
                <a:gd name="T81" fmla="*/ 3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9" h="87">
                  <a:moveTo>
                    <a:pt x="91" y="32"/>
                  </a:moveTo>
                  <a:cubicBezTo>
                    <a:pt x="89" y="32"/>
                    <a:pt x="87" y="32"/>
                    <a:pt x="86" y="32"/>
                  </a:cubicBezTo>
                  <a:cubicBezTo>
                    <a:pt x="86" y="31"/>
                    <a:pt x="86" y="31"/>
                    <a:pt x="86" y="30"/>
                  </a:cubicBezTo>
                  <a:cubicBezTo>
                    <a:pt x="86" y="13"/>
                    <a:pt x="72" y="0"/>
                    <a:pt x="56" y="0"/>
                  </a:cubicBezTo>
                  <a:cubicBezTo>
                    <a:pt x="42" y="0"/>
                    <a:pt x="30" y="11"/>
                    <a:pt x="27" y="25"/>
                  </a:cubicBezTo>
                  <a:cubicBezTo>
                    <a:pt x="24" y="24"/>
                    <a:pt x="21" y="25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1" y="29"/>
                    <a:pt x="7" y="36"/>
                    <a:pt x="7" y="43"/>
                  </a:cubicBezTo>
                  <a:cubicBezTo>
                    <a:pt x="7" y="46"/>
                    <a:pt x="7" y="49"/>
                    <a:pt x="9" y="52"/>
                  </a:cubicBezTo>
                  <a:cubicBezTo>
                    <a:pt x="3" y="55"/>
                    <a:pt x="0" y="61"/>
                    <a:pt x="0" y="68"/>
                  </a:cubicBezTo>
                  <a:cubicBezTo>
                    <a:pt x="0" y="78"/>
                    <a:pt x="8" y="87"/>
                    <a:pt x="19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41" y="87"/>
                    <a:pt x="44" y="84"/>
                    <a:pt x="44" y="81"/>
                  </a:cubicBezTo>
                  <a:cubicBezTo>
                    <a:pt x="44" y="79"/>
                    <a:pt x="41" y="76"/>
                    <a:pt x="39" y="76"/>
                  </a:cubicBezTo>
                  <a:cubicBezTo>
                    <a:pt x="19" y="76"/>
                    <a:pt x="19" y="76"/>
                    <a:pt x="19" y="76"/>
                  </a:cubicBezTo>
                  <a:cubicBezTo>
                    <a:pt x="14" y="76"/>
                    <a:pt x="10" y="72"/>
                    <a:pt x="10" y="68"/>
                  </a:cubicBezTo>
                  <a:cubicBezTo>
                    <a:pt x="10" y="63"/>
                    <a:pt x="13" y="60"/>
                    <a:pt x="18" y="59"/>
                  </a:cubicBezTo>
                  <a:cubicBezTo>
                    <a:pt x="20" y="59"/>
                    <a:pt x="21" y="57"/>
                    <a:pt x="22" y="55"/>
                  </a:cubicBezTo>
                  <a:cubicBezTo>
                    <a:pt x="22" y="53"/>
                    <a:pt x="22" y="51"/>
                    <a:pt x="20" y="50"/>
                  </a:cubicBezTo>
                  <a:cubicBezTo>
                    <a:pt x="18" y="48"/>
                    <a:pt x="17" y="46"/>
                    <a:pt x="17" y="43"/>
                  </a:cubicBezTo>
                  <a:cubicBezTo>
                    <a:pt x="17" y="40"/>
                    <a:pt x="19" y="37"/>
                    <a:pt x="22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5" y="34"/>
                    <a:pt x="27" y="35"/>
                    <a:pt x="30" y="36"/>
                  </a:cubicBezTo>
                  <a:cubicBezTo>
                    <a:pt x="31" y="37"/>
                    <a:pt x="33" y="37"/>
                    <a:pt x="35" y="36"/>
                  </a:cubicBezTo>
                  <a:cubicBezTo>
                    <a:pt x="37" y="35"/>
                    <a:pt x="37" y="33"/>
                    <a:pt x="37" y="31"/>
                  </a:cubicBezTo>
                  <a:cubicBezTo>
                    <a:pt x="37" y="31"/>
                    <a:pt x="37" y="30"/>
                    <a:pt x="37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19"/>
                    <a:pt x="46" y="11"/>
                    <a:pt x="56" y="11"/>
                  </a:cubicBezTo>
                  <a:cubicBezTo>
                    <a:pt x="67" y="11"/>
                    <a:pt x="75" y="19"/>
                    <a:pt x="75" y="30"/>
                  </a:cubicBezTo>
                  <a:cubicBezTo>
                    <a:pt x="75" y="33"/>
                    <a:pt x="74" y="36"/>
                    <a:pt x="73" y="40"/>
                  </a:cubicBezTo>
                  <a:cubicBezTo>
                    <a:pt x="71" y="42"/>
                    <a:pt x="72" y="44"/>
                    <a:pt x="74" y="46"/>
                  </a:cubicBezTo>
                  <a:cubicBezTo>
                    <a:pt x="75" y="48"/>
                    <a:pt x="78" y="48"/>
                    <a:pt x="80" y="46"/>
                  </a:cubicBezTo>
                  <a:cubicBezTo>
                    <a:pt x="82" y="44"/>
                    <a:pt x="86" y="42"/>
                    <a:pt x="91" y="42"/>
                  </a:cubicBezTo>
                  <a:cubicBezTo>
                    <a:pt x="101" y="42"/>
                    <a:pt x="108" y="50"/>
                    <a:pt x="108" y="59"/>
                  </a:cubicBezTo>
                  <a:cubicBezTo>
                    <a:pt x="108" y="69"/>
                    <a:pt x="101" y="76"/>
                    <a:pt x="9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77" y="76"/>
                    <a:pt x="75" y="79"/>
                    <a:pt x="75" y="81"/>
                  </a:cubicBezTo>
                  <a:cubicBezTo>
                    <a:pt x="75" y="84"/>
                    <a:pt x="77" y="87"/>
                    <a:pt x="80" y="87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106" y="87"/>
                    <a:pt x="119" y="74"/>
                    <a:pt x="119" y="59"/>
                  </a:cubicBezTo>
                  <a:cubicBezTo>
                    <a:pt x="119" y="44"/>
                    <a:pt x="106" y="32"/>
                    <a:pt x="91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8" name="淘宝店chenying0907 28"/>
            <p:cNvSpPr/>
            <p:nvPr/>
          </p:nvSpPr>
          <p:spPr bwMode="auto">
            <a:xfrm>
              <a:off x="85" y="116"/>
              <a:ext cx="108" cy="168"/>
            </a:xfrm>
            <a:custGeom>
              <a:avLst/>
              <a:gdLst>
                <a:gd name="T0" fmla="*/ 37 w 46"/>
                <a:gd name="T1" fmla="*/ 45 h 71"/>
                <a:gd name="T2" fmla="*/ 28 w 46"/>
                <a:gd name="T3" fmla="*/ 54 h 71"/>
                <a:gd name="T4" fmla="*/ 28 w 46"/>
                <a:gd name="T5" fmla="*/ 5 h 71"/>
                <a:gd name="T6" fmla="*/ 23 w 46"/>
                <a:gd name="T7" fmla="*/ 0 h 71"/>
                <a:gd name="T8" fmla="*/ 18 w 46"/>
                <a:gd name="T9" fmla="*/ 5 h 71"/>
                <a:gd name="T10" fmla="*/ 18 w 46"/>
                <a:gd name="T11" fmla="*/ 54 h 71"/>
                <a:gd name="T12" fmla="*/ 9 w 46"/>
                <a:gd name="T13" fmla="*/ 45 h 71"/>
                <a:gd name="T14" fmla="*/ 2 w 46"/>
                <a:gd name="T15" fmla="*/ 45 h 71"/>
                <a:gd name="T16" fmla="*/ 2 w 46"/>
                <a:gd name="T17" fmla="*/ 52 h 71"/>
                <a:gd name="T18" fmla="*/ 20 w 46"/>
                <a:gd name="T19" fmla="*/ 70 h 71"/>
                <a:gd name="T20" fmla="*/ 23 w 46"/>
                <a:gd name="T21" fmla="*/ 71 h 71"/>
                <a:gd name="T22" fmla="*/ 27 w 46"/>
                <a:gd name="T23" fmla="*/ 70 h 71"/>
                <a:gd name="T24" fmla="*/ 44 w 46"/>
                <a:gd name="T25" fmla="*/ 52 h 71"/>
                <a:gd name="T26" fmla="*/ 44 w 46"/>
                <a:gd name="T27" fmla="*/ 45 h 71"/>
                <a:gd name="T28" fmla="*/ 37 w 46"/>
                <a:gd name="T29" fmla="*/ 4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71">
                  <a:moveTo>
                    <a:pt x="37" y="45"/>
                  </a:moveTo>
                  <a:cubicBezTo>
                    <a:pt x="28" y="54"/>
                    <a:pt x="28" y="54"/>
                    <a:pt x="28" y="5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2"/>
                    <a:pt x="26" y="0"/>
                    <a:pt x="23" y="0"/>
                  </a:cubicBezTo>
                  <a:cubicBezTo>
                    <a:pt x="20" y="0"/>
                    <a:pt x="18" y="2"/>
                    <a:pt x="18" y="5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7" y="43"/>
                    <a:pt x="4" y="43"/>
                    <a:pt x="2" y="45"/>
                  </a:cubicBezTo>
                  <a:cubicBezTo>
                    <a:pt x="0" y="47"/>
                    <a:pt x="0" y="50"/>
                    <a:pt x="2" y="52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20" y="71"/>
                    <a:pt x="22" y="71"/>
                    <a:pt x="23" y="71"/>
                  </a:cubicBezTo>
                  <a:cubicBezTo>
                    <a:pt x="25" y="71"/>
                    <a:pt x="26" y="71"/>
                    <a:pt x="27" y="70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6" y="50"/>
                    <a:pt x="46" y="47"/>
                    <a:pt x="44" y="45"/>
                  </a:cubicBezTo>
                  <a:cubicBezTo>
                    <a:pt x="42" y="43"/>
                    <a:pt x="39" y="43"/>
                    <a:pt x="37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9" name="PA_淘宝店chenying0907 29"/>
          <p:cNvGrpSpPr/>
          <p:nvPr>
            <p:custDataLst>
              <p:tags r:id="rId4"/>
            </p:custDataLst>
          </p:nvPr>
        </p:nvGrpSpPr>
        <p:grpSpPr bwMode="auto">
          <a:xfrm>
            <a:off x="1362075" y="1783658"/>
            <a:ext cx="406400" cy="400173"/>
            <a:chOff x="0" y="0"/>
            <a:chExt cx="256" cy="252"/>
          </a:xfrm>
        </p:grpSpPr>
        <p:sp>
          <p:nvSpPr>
            <p:cNvPr id="35870" name="淘宝店chenying0907 30"/>
            <p:cNvSpPr>
              <a:spLocks noEditPoints="1"/>
            </p:cNvSpPr>
            <p:nvPr/>
          </p:nvSpPr>
          <p:spPr bwMode="auto">
            <a:xfrm>
              <a:off x="0" y="0"/>
              <a:ext cx="256" cy="252"/>
            </a:xfrm>
            <a:custGeom>
              <a:avLst/>
              <a:gdLst>
                <a:gd name="T0" fmla="*/ 234 w 256"/>
                <a:gd name="T1" fmla="*/ 186 h 252"/>
                <a:gd name="T2" fmla="*/ 69 w 256"/>
                <a:gd name="T3" fmla="*/ 186 h 252"/>
                <a:gd name="T4" fmla="*/ 69 w 256"/>
                <a:gd name="T5" fmla="*/ 21 h 252"/>
                <a:gd name="T6" fmla="*/ 126 w 256"/>
                <a:gd name="T7" fmla="*/ 21 h 252"/>
                <a:gd name="T8" fmla="*/ 126 w 256"/>
                <a:gd name="T9" fmla="*/ 0 h 252"/>
                <a:gd name="T10" fmla="*/ 48 w 256"/>
                <a:gd name="T11" fmla="*/ 0 h 252"/>
                <a:gd name="T12" fmla="*/ 48 w 256"/>
                <a:gd name="T13" fmla="*/ 45 h 252"/>
                <a:gd name="T14" fmla="*/ 0 w 256"/>
                <a:gd name="T15" fmla="*/ 45 h 252"/>
                <a:gd name="T16" fmla="*/ 0 w 256"/>
                <a:gd name="T17" fmla="*/ 252 h 252"/>
                <a:gd name="T18" fmla="*/ 208 w 256"/>
                <a:gd name="T19" fmla="*/ 252 h 252"/>
                <a:gd name="T20" fmla="*/ 208 w 256"/>
                <a:gd name="T21" fmla="*/ 208 h 252"/>
                <a:gd name="T22" fmla="*/ 256 w 256"/>
                <a:gd name="T23" fmla="*/ 208 h 252"/>
                <a:gd name="T24" fmla="*/ 256 w 256"/>
                <a:gd name="T25" fmla="*/ 130 h 252"/>
                <a:gd name="T26" fmla="*/ 234 w 256"/>
                <a:gd name="T27" fmla="*/ 130 h 252"/>
                <a:gd name="T28" fmla="*/ 234 w 256"/>
                <a:gd name="T29" fmla="*/ 186 h 252"/>
                <a:gd name="T30" fmla="*/ 187 w 256"/>
                <a:gd name="T31" fmla="*/ 231 h 252"/>
                <a:gd name="T32" fmla="*/ 24 w 256"/>
                <a:gd name="T33" fmla="*/ 231 h 252"/>
                <a:gd name="T34" fmla="*/ 24 w 256"/>
                <a:gd name="T35" fmla="*/ 68 h 252"/>
                <a:gd name="T36" fmla="*/ 48 w 256"/>
                <a:gd name="T37" fmla="*/ 68 h 252"/>
                <a:gd name="T38" fmla="*/ 48 w 256"/>
                <a:gd name="T39" fmla="*/ 208 h 252"/>
                <a:gd name="T40" fmla="*/ 187 w 256"/>
                <a:gd name="T41" fmla="*/ 208 h 252"/>
                <a:gd name="T42" fmla="*/ 187 w 256"/>
                <a:gd name="T43" fmla="*/ 23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6" h="252">
                  <a:moveTo>
                    <a:pt x="234" y="186"/>
                  </a:moveTo>
                  <a:lnTo>
                    <a:pt x="69" y="186"/>
                  </a:lnTo>
                  <a:lnTo>
                    <a:pt x="69" y="21"/>
                  </a:lnTo>
                  <a:lnTo>
                    <a:pt x="126" y="21"/>
                  </a:lnTo>
                  <a:lnTo>
                    <a:pt x="126" y="0"/>
                  </a:lnTo>
                  <a:lnTo>
                    <a:pt x="48" y="0"/>
                  </a:lnTo>
                  <a:lnTo>
                    <a:pt x="48" y="45"/>
                  </a:lnTo>
                  <a:lnTo>
                    <a:pt x="0" y="45"/>
                  </a:lnTo>
                  <a:lnTo>
                    <a:pt x="0" y="252"/>
                  </a:lnTo>
                  <a:lnTo>
                    <a:pt x="208" y="252"/>
                  </a:lnTo>
                  <a:lnTo>
                    <a:pt x="208" y="208"/>
                  </a:lnTo>
                  <a:lnTo>
                    <a:pt x="256" y="208"/>
                  </a:lnTo>
                  <a:lnTo>
                    <a:pt x="256" y="130"/>
                  </a:lnTo>
                  <a:lnTo>
                    <a:pt x="234" y="130"/>
                  </a:lnTo>
                  <a:lnTo>
                    <a:pt x="234" y="186"/>
                  </a:lnTo>
                  <a:close/>
                  <a:moveTo>
                    <a:pt x="187" y="231"/>
                  </a:moveTo>
                  <a:lnTo>
                    <a:pt x="24" y="231"/>
                  </a:lnTo>
                  <a:lnTo>
                    <a:pt x="24" y="68"/>
                  </a:lnTo>
                  <a:lnTo>
                    <a:pt x="48" y="68"/>
                  </a:lnTo>
                  <a:lnTo>
                    <a:pt x="48" y="208"/>
                  </a:lnTo>
                  <a:lnTo>
                    <a:pt x="187" y="208"/>
                  </a:lnTo>
                  <a:lnTo>
                    <a:pt x="187" y="2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71" name="淘宝店chenying0907 31"/>
            <p:cNvSpPr/>
            <p:nvPr/>
          </p:nvSpPr>
          <p:spPr bwMode="auto">
            <a:xfrm>
              <a:off x="145" y="0"/>
              <a:ext cx="111" cy="111"/>
            </a:xfrm>
            <a:custGeom>
              <a:avLst/>
              <a:gdLst>
                <a:gd name="T0" fmla="*/ 18 w 111"/>
                <a:gd name="T1" fmla="*/ 0 h 111"/>
                <a:gd name="T2" fmla="*/ 18 w 111"/>
                <a:gd name="T3" fmla="*/ 21 h 111"/>
                <a:gd name="T4" fmla="*/ 73 w 111"/>
                <a:gd name="T5" fmla="*/ 21 h 111"/>
                <a:gd name="T6" fmla="*/ 0 w 111"/>
                <a:gd name="T7" fmla="*/ 94 h 111"/>
                <a:gd name="T8" fmla="*/ 14 w 111"/>
                <a:gd name="T9" fmla="*/ 111 h 111"/>
                <a:gd name="T10" fmla="*/ 89 w 111"/>
                <a:gd name="T11" fmla="*/ 37 h 111"/>
                <a:gd name="T12" fmla="*/ 89 w 111"/>
                <a:gd name="T13" fmla="*/ 92 h 111"/>
                <a:gd name="T14" fmla="*/ 111 w 111"/>
                <a:gd name="T15" fmla="*/ 92 h 111"/>
                <a:gd name="T16" fmla="*/ 111 w 111"/>
                <a:gd name="T17" fmla="*/ 0 h 111"/>
                <a:gd name="T18" fmla="*/ 18 w 111"/>
                <a:gd name="T1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11">
                  <a:moveTo>
                    <a:pt x="18" y="0"/>
                  </a:moveTo>
                  <a:lnTo>
                    <a:pt x="18" y="21"/>
                  </a:lnTo>
                  <a:lnTo>
                    <a:pt x="73" y="21"/>
                  </a:lnTo>
                  <a:lnTo>
                    <a:pt x="0" y="94"/>
                  </a:lnTo>
                  <a:lnTo>
                    <a:pt x="14" y="111"/>
                  </a:lnTo>
                  <a:lnTo>
                    <a:pt x="89" y="37"/>
                  </a:lnTo>
                  <a:lnTo>
                    <a:pt x="89" y="92"/>
                  </a:lnTo>
                  <a:lnTo>
                    <a:pt x="111" y="92"/>
                  </a:lnTo>
                  <a:lnTo>
                    <a:pt x="111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5872" name="PA_淘宝店chenying0907 3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72001" y="1682026"/>
            <a:ext cx="1368425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b="1" dirty="0">
                <a:solidFill>
                  <a:schemeClr val="bg1"/>
                </a:solidFill>
              </a:rPr>
              <a:t>TOPIC HEAER ONE</a:t>
            </a:r>
            <a:endParaRPr lang="zh-CN" altLang="en-US" sz="10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800" dirty="0">
                <a:solidFill>
                  <a:schemeClr val="bg1"/>
                </a:solidFill>
              </a:rPr>
              <a:t>We have many PowerPoint </a:t>
            </a:r>
            <a:r>
              <a:rPr lang="zh-CN" altLang="en-US" sz="800" dirty="0">
                <a:solidFill>
                  <a:schemeClr val="bg1"/>
                </a:solidFill>
              </a:rPr>
              <a:t>templates</a:t>
            </a:r>
            <a:r>
              <a:rPr lang="en-US" altLang="zh-CN" sz="800" dirty="0">
                <a:solidFill>
                  <a:schemeClr val="bg1"/>
                </a:solidFill>
              </a:rPr>
              <a:t> that has bee specifically designed</a:t>
            </a:r>
            <a:r>
              <a:rPr lang="zh-CN" altLang="en-US" sz="800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45" name="PA_淘宝店chenying0907 44"/>
          <p:cNvGrpSpPr/>
          <p:nvPr>
            <p:custDataLst>
              <p:tags r:id="rId6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46" name="淘宝店chenying0907 37"/>
            <p:cNvSpPr/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淘宝店chenying0907 38"/>
            <p:cNvSpPr/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淘宝店chenying0907 39"/>
            <p:cNvSpPr/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9" name="PA_文本框 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35359" y="184337"/>
            <a:ext cx="86086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i="1" dirty="0"/>
              <a:t>IV.A. Data and Environment</a:t>
            </a:r>
            <a:endParaRPr lang="en-US" altLang="zh-CN" sz="20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0B348EA2-800D-4F92-8FC8-5C7916BF0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083" y="502838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6" name="矩形 7">
            <a:extLst>
              <a:ext uri="{FF2B5EF4-FFF2-40B4-BE49-F238E27FC236}">
                <a16:creationId xmlns:a16="http://schemas.microsoft.com/office/drawing/2014/main" id="{D8ECB340-0E31-4902-9A7F-DDD10EF10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502495"/>
            <a:ext cx="2057400" cy="65087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1732732C-BB5E-4C2A-BEE6-64BF1611C69B}"/>
              </a:ext>
            </a:extLst>
          </p:cNvPr>
          <p:cNvGrpSpPr/>
          <p:nvPr/>
        </p:nvGrpSpPr>
        <p:grpSpPr>
          <a:xfrm>
            <a:off x="467203" y="3095937"/>
            <a:ext cx="8651701" cy="400110"/>
            <a:chOff x="5963740" y="2180924"/>
            <a:chExt cx="8036843" cy="400110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29BBBA20-BB53-4CA3-9DC1-AF970A530B1F}"/>
                </a:ext>
              </a:extLst>
            </p:cNvPr>
            <p:cNvSpPr txBox="1"/>
            <p:nvPr/>
          </p:nvSpPr>
          <p:spPr>
            <a:xfrm>
              <a:off x="6111084" y="2180924"/>
              <a:ext cx="78894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Important——examine whether have a correlation?</a:t>
              </a: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6A82D6E3-0D5C-4877-A50D-5875203D8FC3}"/>
                </a:ext>
              </a:extLst>
            </p:cNvPr>
            <p:cNvSpPr/>
            <p:nvPr/>
          </p:nvSpPr>
          <p:spPr bwMode="auto">
            <a:xfrm>
              <a:off x="5963740" y="2299668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B038CD43-C0AF-461F-8DD0-0357FD91DEF4}"/>
              </a:ext>
            </a:extLst>
          </p:cNvPr>
          <p:cNvGrpSpPr/>
          <p:nvPr/>
        </p:nvGrpSpPr>
        <p:grpSpPr>
          <a:xfrm>
            <a:off x="465189" y="920426"/>
            <a:ext cx="8651701" cy="2246769"/>
            <a:chOff x="5963740" y="2180924"/>
            <a:chExt cx="8036843" cy="2246769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62488FC7-83CD-4C7E-9075-3266794494B7}"/>
                </a:ext>
              </a:extLst>
            </p:cNvPr>
            <p:cNvSpPr txBox="1"/>
            <p:nvPr/>
          </p:nvSpPr>
          <p:spPr>
            <a:xfrm>
              <a:off x="6111084" y="2180924"/>
              <a:ext cx="788949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An assumption——We can observe</a:t>
              </a:r>
            </a:p>
            <a:p>
              <a:r>
                <a:rPr lang="en-US" altLang="zh-CN" sz="2000" dirty="0"/>
                <a:t>        </a:t>
              </a:r>
              <a:r>
                <a:rPr lang="en-US" altLang="zh-CN" sz="2000" b="1" dirty="0"/>
                <a:t>Everything</a:t>
              </a:r>
              <a:r>
                <a:rPr lang="en-US" altLang="zh-CN" sz="2000" dirty="0"/>
                <a:t> about the employee</a:t>
              </a:r>
            </a:p>
            <a:p>
              <a:r>
                <a:rPr lang="en-US" altLang="zh-CN" sz="2000" dirty="0"/>
                <a:t>        (Without direct personal contact——the administrators setting insurance premiums can observe)</a:t>
              </a:r>
            </a:p>
            <a:p>
              <a:r>
                <a:rPr lang="en-US" altLang="zh-CN" sz="2000" dirty="0"/>
                <a:t>        Some </a:t>
              </a:r>
              <a:r>
                <a:rPr lang="en-US" altLang="zh-CN" sz="2000" b="1" dirty="0"/>
                <a:t>characteristics</a:t>
              </a:r>
              <a:r>
                <a:rPr lang="en-US" altLang="zh-CN" sz="2000" dirty="0"/>
                <a:t> the price setters might not be able to observe</a:t>
              </a:r>
            </a:p>
            <a:p>
              <a:r>
                <a:rPr lang="en-US" altLang="zh-CN" sz="2000" dirty="0"/>
                <a:t>        (Detailed medical expenditure information from previous years; </a:t>
              </a:r>
            </a:p>
            <a:p>
              <a:r>
                <a:rPr lang="en-US" altLang="zh-CN" sz="2000" dirty="0"/>
                <a:t>          Information administered by a third party)</a:t>
              </a:r>
              <a:endParaRPr lang="zh-CN" altLang="en-US" sz="2000" dirty="0"/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3FF88ED7-633C-44AA-B3B0-CB101C6343F8}"/>
                </a:ext>
              </a:extLst>
            </p:cNvPr>
            <p:cNvSpPr/>
            <p:nvPr/>
          </p:nvSpPr>
          <p:spPr bwMode="auto">
            <a:xfrm>
              <a:off x="5963740" y="2299668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B9C48B5B-A315-4E35-8906-7EE00100C065}"/>
              </a:ext>
            </a:extLst>
          </p:cNvPr>
          <p:cNvSpPr/>
          <p:nvPr/>
        </p:nvSpPr>
        <p:spPr>
          <a:xfrm>
            <a:off x="961155" y="3643020"/>
            <a:ext cx="2304256" cy="5567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employee characteristics</a:t>
            </a:r>
            <a:endParaRPr lang="zh-CN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BEB98C7C-4C87-42FD-80B5-A0182BED7195}"/>
              </a:ext>
            </a:extLst>
          </p:cNvPr>
          <p:cNvSpPr/>
          <p:nvPr/>
        </p:nvSpPr>
        <p:spPr>
          <a:xfrm>
            <a:off x="4502453" y="3643246"/>
            <a:ext cx="3227454" cy="5567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the variation in prices across employees appears</a:t>
            </a:r>
            <a:endParaRPr lang="zh-CN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F0E3CAEC-A737-4F18-A1B0-A806307B2C8F}"/>
              </a:ext>
            </a:extLst>
          </p:cNvPr>
          <p:cNvCxnSpPr>
            <a:stCxn id="6" idx="3"/>
            <a:endCxn id="39" idx="1"/>
          </p:cNvCxnSpPr>
          <p:nvPr/>
        </p:nvCxnSpPr>
        <p:spPr>
          <a:xfrm>
            <a:off x="3265411" y="3921392"/>
            <a:ext cx="1237042" cy="22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箭头: 下弧形 11">
            <a:extLst>
              <a:ext uri="{FF2B5EF4-FFF2-40B4-BE49-F238E27FC236}">
                <a16:creationId xmlns:a16="http://schemas.microsoft.com/office/drawing/2014/main" id="{B1EB3670-D335-4075-B7E6-3F38F281EDB5}"/>
              </a:ext>
            </a:extLst>
          </p:cNvPr>
          <p:cNvSpPr/>
          <p:nvPr/>
        </p:nvSpPr>
        <p:spPr>
          <a:xfrm>
            <a:off x="2329307" y="4235416"/>
            <a:ext cx="3312368" cy="181677"/>
          </a:xfrm>
          <a:prstGeom prst="curved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006D9DD-825C-402E-BF67-16B3C0567712}"/>
              </a:ext>
            </a:extLst>
          </p:cNvPr>
          <p:cNvSpPr/>
          <p:nvPr/>
        </p:nvSpPr>
        <p:spPr>
          <a:xfrm>
            <a:off x="2394395" y="4333270"/>
            <a:ext cx="3602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influence the price setters’ decisions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0120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0" advClick="0">
        <p:wipe/>
      </p:transition>
    </mc:Choice>
    <mc:Fallback>
      <p:transition spd="slow" advClick="0"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57" name="PA_淘宝店chenying0907 17"/>
          <p:cNvGrpSpPr/>
          <p:nvPr>
            <p:custDataLst>
              <p:tags r:id="rId1"/>
            </p:custDataLst>
          </p:nvPr>
        </p:nvGrpSpPr>
        <p:grpSpPr bwMode="auto">
          <a:xfrm>
            <a:off x="7385050" y="3088986"/>
            <a:ext cx="357188" cy="460517"/>
            <a:chOff x="0" y="0"/>
            <a:chExt cx="225" cy="290"/>
          </a:xfrm>
        </p:grpSpPr>
        <p:sp>
          <p:nvSpPr>
            <p:cNvPr id="35858" name="淘宝店chenying0907 18"/>
            <p:cNvSpPr/>
            <p:nvPr/>
          </p:nvSpPr>
          <p:spPr bwMode="auto">
            <a:xfrm>
              <a:off x="0" y="0"/>
              <a:ext cx="225" cy="290"/>
            </a:xfrm>
            <a:custGeom>
              <a:avLst/>
              <a:gdLst>
                <a:gd name="T0" fmla="*/ 21 w 95"/>
                <a:gd name="T1" fmla="*/ 112 h 123"/>
                <a:gd name="T2" fmla="*/ 11 w 95"/>
                <a:gd name="T3" fmla="*/ 112 h 123"/>
                <a:gd name="T4" fmla="*/ 11 w 95"/>
                <a:gd name="T5" fmla="*/ 10 h 123"/>
                <a:gd name="T6" fmla="*/ 90 w 95"/>
                <a:gd name="T7" fmla="*/ 10 h 123"/>
                <a:gd name="T8" fmla="*/ 95 w 95"/>
                <a:gd name="T9" fmla="*/ 5 h 123"/>
                <a:gd name="T10" fmla="*/ 90 w 95"/>
                <a:gd name="T11" fmla="*/ 0 h 123"/>
                <a:gd name="T12" fmla="*/ 5 w 95"/>
                <a:gd name="T13" fmla="*/ 0 h 123"/>
                <a:gd name="T14" fmla="*/ 0 w 95"/>
                <a:gd name="T15" fmla="*/ 5 h 123"/>
                <a:gd name="T16" fmla="*/ 0 w 95"/>
                <a:gd name="T17" fmla="*/ 118 h 123"/>
                <a:gd name="T18" fmla="*/ 5 w 95"/>
                <a:gd name="T19" fmla="*/ 123 h 123"/>
                <a:gd name="T20" fmla="*/ 21 w 95"/>
                <a:gd name="T21" fmla="*/ 123 h 123"/>
                <a:gd name="T22" fmla="*/ 26 w 95"/>
                <a:gd name="T23" fmla="*/ 118 h 123"/>
                <a:gd name="T24" fmla="*/ 21 w 95"/>
                <a:gd name="T25" fmla="*/ 11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21" y="112"/>
                  </a:moveTo>
                  <a:cubicBezTo>
                    <a:pt x="11" y="112"/>
                    <a:pt x="11" y="112"/>
                    <a:pt x="11" y="112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3" y="10"/>
                    <a:pt x="95" y="8"/>
                    <a:pt x="95" y="5"/>
                  </a:cubicBezTo>
                  <a:cubicBezTo>
                    <a:pt x="95" y="2"/>
                    <a:pt x="93" y="0"/>
                    <a:pt x="9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1"/>
                    <a:pt x="2" y="123"/>
                    <a:pt x="5" y="123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4" y="123"/>
                    <a:pt x="26" y="121"/>
                    <a:pt x="26" y="118"/>
                  </a:cubicBezTo>
                  <a:cubicBezTo>
                    <a:pt x="26" y="115"/>
                    <a:pt x="24" y="112"/>
                    <a:pt x="21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59" name="淘宝店chenying0907 19"/>
            <p:cNvSpPr/>
            <p:nvPr/>
          </p:nvSpPr>
          <p:spPr bwMode="auto">
            <a:xfrm>
              <a:off x="142" y="170"/>
              <a:ext cx="83" cy="120"/>
            </a:xfrm>
            <a:custGeom>
              <a:avLst/>
              <a:gdLst>
                <a:gd name="T0" fmla="*/ 30 w 35"/>
                <a:gd name="T1" fmla="*/ 0 h 51"/>
                <a:gd name="T2" fmla="*/ 25 w 35"/>
                <a:gd name="T3" fmla="*/ 5 h 51"/>
                <a:gd name="T4" fmla="*/ 25 w 35"/>
                <a:gd name="T5" fmla="*/ 40 h 51"/>
                <a:gd name="T6" fmla="*/ 5 w 35"/>
                <a:gd name="T7" fmla="*/ 40 h 51"/>
                <a:gd name="T8" fmla="*/ 0 w 35"/>
                <a:gd name="T9" fmla="*/ 46 h 51"/>
                <a:gd name="T10" fmla="*/ 5 w 35"/>
                <a:gd name="T11" fmla="*/ 51 h 51"/>
                <a:gd name="T12" fmla="*/ 30 w 35"/>
                <a:gd name="T13" fmla="*/ 51 h 51"/>
                <a:gd name="T14" fmla="*/ 34 w 35"/>
                <a:gd name="T15" fmla="*/ 49 h 51"/>
                <a:gd name="T16" fmla="*/ 35 w 35"/>
                <a:gd name="T17" fmla="*/ 46 h 51"/>
                <a:gd name="T18" fmla="*/ 35 w 35"/>
                <a:gd name="T19" fmla="*/ 5 h 51"/>
                <a:gd name="T20" fmla="*/ 30 w 35"/>
                <a:gd name="T2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51">
                  <a:moveTo>
                    <a:pt x="30" y="0"/>
                  </a:moveTo>
                  <a:cubicBezTo>
                    <a:pt x="27" y="0"/>
                    <a:pt x="25" y="2"/>
                    <a:pt x="25" y="5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2" y="40"/>
                    <a:pt x="0" y="43"/>
                    <a:pt x="0" y="46"/>
                  </a:cubicBezTo>
                  <a:cubicBezTo>
                    <a:pt x="0" y="49"/>
                    <a:pt x="2" y="51"/>
                    <a:pt x="5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2" y="51"/>
                    <a:pt x="33" y="50"/>
                    <a:pt x="34" y="49"/>
                  </a:cubicBezTo>
                  <a:cubicBezTo>
                    <a:pt x="35" y="48"/>
                    <a:pt x="35" y="47"/>
                    <a:pt x="35" y="46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2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0" name="淘宝店chenying0907 20"/>
            <p:cNvSpPr>
              <a:spLocks noEditPoints="1"/>
            </p:cNvSpPr>
            <p:nvPr/>
          </p:nvSpPr>
          <p:spPr bwMode="auto">
            <a:xfrm>
              <a:off x="81" y="59"/>
              <a:ext cx="141" cy="205"/>
            </a:xfrm>
            <a:custGeom>
              <a:avLst/>
              <a:gdLst>
                <a:gd name="T0" fmla="*/ 52 w 60"/>
                <a:gd name="T1" fmla="*/ 2 h 87"/>
                <a:gd name="T2" fmla="*/ 46 w 60"/>
                <a:gd name="T3" fmla="*/ 0 h 87"/>
                <a:gd name="T4" fmla="*/ 35 w 60"/>
                <a:gd name="T5" fmla="*/ 7 h 87"/>
                <a:gd name="T6" fmla="*/ 1 w 60"/>
                <a:gd name="T7" fmla="*/ 66 h 87"/>
                <a:gd name="T8" fmla="*/ 0 w 60"/>
                <a:gd name="T9" fmla="*/ 69 h 87"/>
                <a:gd name="T10" fmla="*/ 0 w 60"/>
                <a:gd name="T11" fmla="*/ 82 h 87"/>
                <a:gd name="T12" fmla="*/ 3 w 60"/>
                <a:gd name="T13" fmla="*/ 87 h 87"/>
                <a:gd name="T14" fmla="*/ 6 w 60"/>
                <a:gd name="T15" fmla="*/ 87 h 87"/>
                <a:gd name="T16" fmla="*/ 8 w 60"/>
                <a:gd name="T17" fmla="*/ 87 h 87"/>
                <a:gd name="T18" fmla="*/ 20 w 60"/>
                <a:gd name="T19" fmla="*/ 80 h 87"/>
                <a:gd name="T20" fmla="*/ 22 w 60"/>
                <a:gd name="T21" fmla="*/ 78 h 87"/>
                <a:gd name="T22" fmla="*/ 56 w 60"/>
                <a:gd name="T23" fmla="*/ 19 h 87"/>
                <a:gd name="T24" fmla="*/ 52 w 60"/>
                <a:gd name="T25" fmla="*/ 2 h 87"/>
                <a:gd name="T26" fmla="*/ 47 w 60"/>
                <a:gd name="T27" fmla="*/ 14 h 87"/>
                <a:gd name="T28" fmla="*/ 14 w 60"/>
                <a:gd name="T29" fmla="*/ 72 h 87"/>
                <a:gd name="T30" fmla="*/ 11 w 60"/>
                <a:gd name="T31" fmla="*/ 73 h 87"/>
                <a:gd name="T32" fmla="*/ 11 w 60"/>
                <a:gd name="T33" fmla="*/ 70 h 87"/>
                <a:gd name="T34" fmla="*/ 44 w 60"/>
                <a:gd name="T35" fmla="*/ 12 h 87"/>
                <a:gd name="T36" fmla="*/ 47 w 60"/>
                <a:gd name="T37" fmla="*/ 11 h 87"/>
                <a:gd name="T38" fmla="*/ 47 w 60"/>
                <a:gd name="T39" fmla="*/ 1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87">
                  <a:moveTo>
                    <a:pt x="52" y="2"/>
                  </a:moveTo>
                  <a:cubicBezTo>
                    <a:pt x="50" y="1"/>
                    <a:pt x="48" y="0"/>
                    <a:pt x="46" y="0"/>
                  </a:cubicBezTo>
                  <a:cubicBezTo>
                    <a:pt x="41" y="0"/>
                    <a:pt x="37" y="3"/>
                    <a:pt x="35" y="7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0" y="67"/>
                    <a:pt x="0" y="68"/>
                    <a:pt x="0" y="69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4"/>
                    <a:pt x="1" y="86"/>
                    <a:pt x="3" y="87"/>
                  </a:cubicBezTo>
                  <a:cubicBezTo>
                    <a:pt x="4" y="87"/>
                    <a:pt x="5" y="87"/>
                    <a:pt x="6" y="87"/>
                  </a:cubicBezTo>
                  <a:cubicBezTo>
                    <a:pt x="7" y="87"/>
                    <a:pt x="7" y="87"/>
                    <a:pt x="8" y="87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1" y="80"/>
                    <a:pt x="22" y="79"/>
                    <a:pt x="22" y="78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60" y="13"/>
                    <a:pt x="58" y="6"/>
                    <a:pt x="52" y="2"/>
                  </a:cubicBezTo>
                  <a:close/>
                  <a:moveTo>
                    <a:pt x="47" y="14"/>
                  </a:moveTo>
                  <a:cubicBezTo>
                    <a:pt x="14" y="72"/>
                    <a:pt x="14" y="72"/>
                    <a:pt x="14" y="72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1"/>
                    <a:pt x="46" y="11"/>
                    <a:pt x="47" y="11"/>
                  </a:cubicBezTo>
                  <a:cubicBezTo>
                    <a:pt x="47" y="12"/>
                    <a:pt x="48" y="13"/>
                    <a:pt x="47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1" name="淘宝店chenying0907 21"/>
            <p:cNvSpPr/>
            <p:nvPr/>
          </p:nvSpPr>
          <p:spPr bwMode="auto">
            <a:xfrm>
              <a:off x="41" y="83"/>
              <a:ext cx="89" cy="23"/>
            </a:xfrm>
            <a:custGeom>
              <a:avLst/>
              <a:gdLst>
                <a:gd name="T0" fmla="*/ 38 w 38"/>
                <a:gd name="T1" fmla="*/ 5 h 10"/>
                <a:gd name="T2" fmla="*/ 32 w 38"/>
                <a:gd name="T3" fmla="*/ 0 h 10"/>
                <a:gd name="T4" fmla="*/ 6 w 38"/>
                <a:gd name="T5" fmla="*/ 0 h 10"/>
                <a:gd name="T6" fmla="*/ 0 w 38"/>
                <a:gd name="T7" fmla="*/ 5 h 10"/>
                <a:gd name="T8" fmla="*/ 6 w 38"/>
                <a:gd name="T9" fmla="*/ 10 h 10"/>
                <a:gd name="T10" fmla="*/ 32 w 38"/>
                <a:gd name="T11" fmla="*/ 10 h 10"/>
                <a:gd name="T12" fmla="*/ 38 w 38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0">
                  <a:moveTo>
                    <a:pt x="38" y="5"/>
                  </a:moveTo>
                  <a:cubicBezTo>
                    <a:pt x="38" y="2"/>
                    <a:pt x="35" y="0"/>
                    <a:pt x="3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5" y="10"/>
                    <a:pt x="38" y="8"/>
                    <a:pt x="38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2" name="淘宝店chenying0907 22"/>
            <p:cNvSpPr/>
            <p:nvPr/>
          </p:nvSpPr>
          <p:spPr bwMode="auto">
            <a:xfrm>
              <a:off x="41" y="132"/>
              <a:ext cx="56" cy="24"/>
            </a:xfrm>
            <a:custGeom>
              <a:avLst/>
              <a:gdLst>
                <a:gd name="T0" fmla="*/ 6 w 24"/>
                <a:gd name="T1" fmla="*/ 0 h 10"/>
                <a:gd name="T2" fmla="*/ 0 w 24"/>
                <a:gd name="T3" fmla="*/ 5 h 10"/>
                <a:gd name="T4" fmla="*/ 6 w 24"/>
                <a:gd name="T5" fmla="*/ 10 h 10"/>
                <a:gd name="T6" fmla="*/ 19 w 24"/>
                <a:gd name="T7" fmla="*/ 10 h 10"/>
                <a:gd name="T8" fmla="*/ 24 w 24"/>
                <a:gd name="T9" fmla="*/ 5 h 10"/>
                <a:gd name="T10" fmla="*/ 19 w 24"/>
                <a:gd name="T11" fmla="*/ 0 h 10"/>
                <a:gd name="T12" fmla="*/ 6 w 2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0"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10"/>
                    <a:pt x="24" y="8"/>
                    <a:pt x="24" y="5"/>
                  </a:cubicBezTo>
                  <a:cubicBezTo>
                    <a:pt x="24" y="2"/>
                    <a:pt x="22" y="0"/>
                    <a:pt x="19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3" name="PA_淘宝店chenying0907 23"/>
          <p:cNvGrpSpPr/>
          <p:nvPr>
            <p:custDataLst>
              <p:tags r:id="rId2"/>
            </p:custDataLst>
          </p:nvPr>
        </p:nvGrpSpPr>
        <p:grpSpPr bwMode="auto">
          <a:xfrm>
            <a:off x="6661151" y="1734430"/>
            <a:ext cx="442913" cy="443049"/>
            <a:chOff x="0" y="0"/>
            <a:chExt cx="279" cy="279"/>
          </a:xfrm>
        </p:grpSpPr>
        <p:sp>
          <p:nvSpPr>
            <p:cNvPr id="35864" name="淘宝店chenying0907 24"/>
            <p:cNvSpPr>
              <a:spLocks noEditPoints="1"/>
            </p:cNvSpPr>
            <p:nvPr/>
          </p:nvSpPr>
          <p:spPr bwMode="auto">
            <a:xfrm>
              <a:off x="0" y="0"/>
              <a:ext cx="279" cy="279"/>
            </a:xfrm>
            <a:custGeom>
              <a:avLst/>
              <a:gdLst>
                <a:gd name="T0" fmla="*/ 114 w 118"/>
                <a:gd name="T1" fmla="*/ 46 h 118"/>
                <a:gd name="T2" fmla="*/ 103 w 118"/>
                <a:gd name="T3" fmla="*/ 38 h 118"/>
                <a:gd name="T4" fmla="*/ 107 w 118"/>
                <a:gd name="T5" fmla="*/ 24 h 118"/>
                <a:gd name="T6" fmla="*/ 89 w 118"/>
                <a:gd name="T7" fmla="*/ 11 h 118"/>
                <a:gd name="T8" fmla="*/ 76 w 118"/>
                <a:gd name="T9" fmla="*/ 13 h 118"/>
                <a:gd name="T10" fmla="*/ 68 w 118"/>
                <a:gd name="T11" fmla="*/ 1 h 118"/>
                <a:gd name="T12" fmla="*/ 46 w 118"/>
                <a:gd name="T13" fmla="*/ 4 h 118"/>
                <a:gd name="T14" fmla="*/ 39 w 118"/>
                <a:gd name="T15" fmla="*/ 15 h 118"/>
                <a:gd name="T16" fmla="*/ 24 w 118"/>
                <a:gd name="T17" fmla="*/ 11 h 118"/>
                <a:gd name="T18" fmla="*/ 11 w 118"/>
                <a:gd name="T19" fmla="*/ 29 h 118"/>
                <a:gd name="T20" fmla="*/ 14 w 118"/>
                <a:gd name="T21" fmla="*/ 43 h 118"/>
                <a:gd name="T22" fmla="*/ 1 w 118"/>
                <a:gd name="T23" fmla="*/ 50 h 118"/>
                <a:gd name="T24" fmla="*/ 1 w 118"/>
                <a:gd name="T25" fmla="*/ 68 h 118"/>
                <a:gd name="T26" fmla="*/ 14 w 118"/>
                <a:gd name="T27" fmla="*/ 75 h 118"/>
                <a:gd name="T28" fmla="*/ 11 w 118"/>
                <a:gd name="T29" fmla="*/ 89 h 118"/>
                <a:gd name="T30" fmla="*/ 24 w 118"/>
                <a:gd name="T31" fmla="*/ 106 h 118"/>
                <a:gd name="T32" fmla="*/ 39 w 118"/>
                <a:gd name="T33" fmla="*/ 103 h 118"/>
                <a:gd name="T34" fmla="*/ 46 w 118"/>
                <a:gd name="T35" fmla="*/ 114 h 118"/>
                <a:gd name="T36" fmla="*/ 59 w 118"/>
                <a:gd name="T37" fmla="*/ 118 h 118"/>
                <a:gd name="T38" fmla="*/ 72 w 118"/>
                <a:gd name="T39" fmla="*/ 114 h 118"/>
                <a:gd name="T40" fmla="*/ 80 w 118"/>
                <a:gd name="T41" fmla="*/ 103 h 118"/>
                <a:gd name="T42" fmla="*/ 94 w 118"/>
                <a:gd name="T43" fmla="*/ 106 h 118"/>
                <a:gd name="T44" fmla="*/ 107 w 118"/>
                <a:gd name="T45" fmla="*/ 89 h 118"/>
                <a:gd name="T46" fmla="*/ 105 w 118"/>
                <a:gd name="T47" fmla="*/ 75 h 118"/>
                <a:gd name="T48" fmla="*/ 118 w 118"/>
                <a:gd name="T49" fmla="*/ 68 h 118"/>
                <a:gd name="T50" fmla="*/ 118 w 118"/>
                <a:gd name="T51" fmla="*/ 50 h 118"/>
                <a:gd name="T52" fmla="*/ 99 w 118"/>
                <a:gd name="T53" fmla="*/ 66 h 118"/>
                <a:gd name="T54" fmla="*/ 93 w 118"/>
                <a:gd name="T55" fmla="*/ 77 h 118"/>
                <a:gd name="T56" fmla="*/ 97 w 118"/>
                <a:gd name="T57" fmla="*/ 90 h 118"/>
                <a:gd name="T58" fmla="*/ 82 w 118"/>
                <a:gd name="T59" fmla="*/ 92 h 118"/>
                <a:gd name="T60" fmla="*/ 70 w 118"/>
                <a:gd name="T61" fmla="*/ 96 h 118"/>
                <a:gd name="T62" fmla="*/ 64 w 118"/>
                <a:gd name="T63" fmla="*/ 107 h 118"/>
                <a:gd name="T64" fmla="*/ 52 w 118"/>
                <a:gd name="T65" fmla="*/ 99 h 118"/>
                <a:gd name="T66" fmla="*/ 41 w 118"/>
                <a:gd name="T67" fmla="*/ 93 h 118"/>
                <a:gd name="T68" fmla="*/ 28 w 118"/>
                <a:gd name="T69" fmla="*/ 96 h 118"/>
                <a:gd name="T70" fmla="*/ 26 w 118"/>
                <a:gd name="T71" fmla="*/ 82 h 118"/>
                <a:gd name="T72" fmla="*/ 23 w 118"/>
                <a:gd name="T73" fmla="*/ 70 h 118"/>
                <a:gd name="T74" fmla="*/ 11 w 118"/>
                <a:gd name="T75" fmla="*/ 63 h 118"/>
                <a:gd name="T76" fmla="*/ 11 w 118"/>
                <a:gd name="T77" fmla="*/ 54 h 118"/>
                <a:gd name="T78" fmla="*/ 23 w 118"/>
                <a:gd name="T79" fmla="*/ 48 h 118"/>
                <a:gd name="T80" fmla="*/ 26 w 118"/>
                <a:gd name="T81" fmla="*/ 36 h 118"/>
                <a:gd name="T82" fmla="*/ 28 w 118"/>
                <a:gd name="T83" fmla="*/ 21 h 118"/>
                <a:gd name="T84" fmla="*/ 41 w 118"/>
                <a:gd name="T85" fmla="*/ 25 h 118"/>
                <a:gd name="T86" fmla="*/ 52 w 118"/>
                <a:gd name="T87" fmla="*/ 19 h 118"/>
                <a:gd name="T88" fmla="*/ 64 w 118"/>
                <a:gd name="T89" fmla="*/ 10 h 118"/>
                <a:gd name="T90" fmla="*/ 70 w 118"/>
                <a:gd name="T91" fmla="*/ 22 h 118"/>
                <a:gd name="T92" fmla="*/ 82 w 118"/>
                <a:gd name="T93" fmla="*/ 25 h 118"/>
                <a:gd name="T94" fmla="*/ 97 w 118"/>
                <a:gd name="T95" fmla="*/ 28 h 118"/>
                <a:gd name="T96" fmla="*/ 93 w 118"/>
                <a:gd name="T97" fmla="*/ 41 h 118"/>
                <a:gd name="T98" fmla="*/ 99 w 118"/>
                <a:gd name="T99" fmla="*/ 51 h 118"/>
                <a:gd name="T100" fmla="*/ 108 w 118"/>
                <a:gd name="T101" fmla="*/ 5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8" h="118">
                  <a:moveTo>
                    <a:pt x="118" y="50"/>
                  </a:moveTo>
                  <a:cubicBezTo>
                    <a:pt x="117" y="48"/>
                    <a:pt x="116" y="46"/>
                    <a:pt x="114" y="46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4" y="41"/>
                    <a:pt x="104" y="39"/>
                    <a:pt x="103" y="38"/>
                  </a:cubicBezTo>
                  <a:cubicBezTo>
                    <a:pt x="107" y="29"/>
                    <a:pt x="107" y="29"/>
                    <a:pt x="107" y="29"/>
                  </a:cubicBezTo>
                  <a:cubicBezTo>
                    <a:pt x="108" y="27"/>
                    <a:pt x="108" y="25"/>
                    <a:pt x="107" y="24"/>
                  </a:cubicBezTo>
                  <a:cubicBezTo>
                    <a:pt x="103" y="19"/>
                    <a:pt x="99" y="15"/>
                    <a:pt x="94" y="11"/>
                  </a:cubicBezTo>
                  <a:cubicBezTo>
                    <a:pt x="93" y="10"/>
                    <a:pt x="91" y="10"/>
                    <a:pt x="89" y="11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79" y="14"/>
                    <a:pt x="77" y="14"/>
                    <a:pt x="76" y="13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2"/>
                    <a:pt x="70" y="1"/>
                    <a:pt x="68" y="1"/>
                  </a:cubicBezTo>
                  <a:cubicBezTo>
                    <a:pt x="62" y="0"/>
                    <a:pt x="57" y="0"/>
                    <a:pt x="50" y="1"/>
                  </a:cubicBezTo>
                  <a:cubicBezTo>
                    <a:pt x="49" y="1"/>
                    <a:pt x="47" y="2"/>
                    <a:pt x="46" y="4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2" y="14"/>
                    <a:pt x="40" y="14"/>
                    <a:pt x="39" y="15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8" y="10"/>
                    <a:pt x="26" y="10"/>
                    <a:pt x="24" y="11"/>
                  </a:cubicBezTo>
                  <a:cubicBezTo>
                    <a:pt x="20" y="15"/>
                    <a:pt x="15" y="19"/>
                    <a:pt x="12" y="24"/>
                  </a:cubicBezTo>
                  <a:cubicBezTo>
                    <a:pt x="11" y="25"/>
                    <a:pt x="11" y="27"/>
                    <a:pt x="11" y="2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5" y="39"/>
                    <a:pt x="14" y="41"/>
                    <a:pt x="14" y="43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3" y="46"/>
                    <a:pt x="1" y="48"/>
                    <a:pt x="1" y="50"/>
                  </a:cubicBezTo>
                  <a:cubicBezTo>
                    <a:pt x="1" y="53"/>
                    <a:pt x="0" y="56"/>
                    <a:pt x="0" y="59"/>
                  </a:cubicBezTo>
                  <a:cubicBezTo>
                    <a:pt x="0" y="62"/>
                    <a:pt x="1" y="64"/>
                    <a:pt x="1" y="68"/>
                  </a:cubicBezTo>
                  <a:cubicBezTo>
                    <a:pt x="1" y="70"/>
                    <a:pt x="3" y="71"/>
                    <a:pt x="4" y="72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7"/>
                    <a:pt x="15" y="78"/>
                    <a:pt x="16" y="80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11" y="90"/>
                    <a:pt x="11" y="92"/>
                    <a:pt x="12" y="94"/>
                  </a:cubicBezTo>
                  <a:cubicBezTo>
                    <a:pt x="15" y="99"/>
                    <a:pt x="20" y="103"/>
                    <a:pt x="24" y="106"/>
                  </a:cubicBezTo>
                  <a:cubicBezTo>
                    <a:pt x="26" y="107"/>
                    <a:pt x="28" y="108"/>
                    <a:pt x="30" y="107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40" y="103"/>
                    <a:pt x="42" y="104"/>
                    <a:pt x="43" y="10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7" y="116"/>
                    <a:pt x="49" y="117"/>
                    <a:pt x="50" y="117"/>
                  </a:cubicBezTo>
                  <a:cubicBezTo>
                    <a:pt x="54" y="118"/>
                    <a:pt x="57" y="118"/>
                    <a:pt x="59" y="118"/>
                  </a:cubicBezTo>
                  <a:cubicBezTo>
                    <a:pt x="62" y="118"/>
                    <a:pt x="65" y="118"/>
                    <a:pt x="68" y="117"/>
                  </a:cubicBezTo>
                  <a:cubicBezTo>
                    <a:pt x="70" y="117"/>
                    <a:pt x="72" y="116"/>
                    <a:pt x="72" y="114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77" y="104"/>
                    <a:pt x="79" y="103"/>
                    <a:pt x="80" y="103"/>
                  </a:cubicBezTo>
                  <a:cubicBezTo>
                    <a:pt x="89" y="107"/>
                    <a:pt x="89" y="107"/>
                    <a:pt x="89" y="107"/>
                  </a:cubicBezTo>
                  <a:cubicBezTo>
                    <a:pt x="91" y="108"/>
                    <a:pt x="93" y="107"/>
                    <a:pt x="94" y="106"/>
                  </a:cubicBezTo>
                  <a:cubicBezTo>
                    <a:pt x="99" y="103"/>
                    <a:pt x="103" y="99"/>
                    <a:pt x="107" y="94"/>
                  </a:cubicBezTo>
                  <a:cubicBezTo>
                    <a:pt x="108" y="92"/>
                    <a:pt x="108" y="90"/>
                    <a:pt x="107" y="8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4" y="78"/>
                    <a:pt x="104" y="77"/>
                    <a:pt x="105" y="75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6" y="71"/>
                    <a:pt x="117" y="70"/>
                    <a:pt x="118" y="68"/>
                  </a:cubicBezTo>
                  <a:cubicBezTo>
                    <a:pt x="118" y="64"/>
                    <a:pt x="118" y="62"/>
                    <a:pt x="118" y="59"/>
                  </a:cubicBezTo>
                  <a:cubicBezTo>
                    <a:pt x="118" y="56"/>
                    <a:pt x="118" y="53"/>
                    <a:pt x="118" y="50"/>
                  </a:cubicBezTo>
                  <a:close/>
                  <a:moveTo>
                    <a:pt x="108" y="63"/>
                  </a:moveTo>
                  <a:cubicBezTo>
                    <a:pt x="99" y="66"/>
                    <a:pt x="99" y="66"/>
                    <a:pt x="99" y="66"/>
                  </a:cubicBezTo>
                  <a:cubicBezTo>
                    <a:pt x="98" y="67"/>
                    <a:pt x="97" y="68"/>
                    <a:pt x="96" y="70"/>
                  </a:cubicBezTo>
                  <a:cubicBezTo>
                    <a:pt x="95" y="72"/>
                    <a:pt x="94" y="75"/>
                    <a:pt x="93" y="77"/>
                  </a:cubicBezTo>
                  <a:cubicBezTo>
                    <a:pt x="92" y="79"/>
                    <a:pt x="92" y="80"/>
                    <a:pt x="93" y="82"/>
                  </a:cubicBezTo>
                  <a:cubicBezTo>
                    <a:pt x="97" y="90"/>
                    <a:pt x="97" y="90"/>
                    <a:pt x="97" y="90"/>
                  </a:cubicBezTo>
                  <a:cubicBezTo>
                    <a:pt x="95" y="92"/>
                    <a:pt x="93" y="94"/>
                    <a:pt x="91" y="96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1" y="92"/>
                    <a:pt x="79" y="92"/>
                    <a:pt x="78" y="93"/>
                  </a:cubicBezTo>
                  <a:cubicBezTo>
                    <a:pt x="75" y="94"/>
                    <a:pt x="73" y="95"/>
                    <a:pt x="70" y="96"/>
                  </a:cubicBezTo>
                  <a:cubicBezTo>
                    <a:pt x="69" y="96"/>
                    <a:pt x="67" y="97"/>
                    <a:pt x="67" y="99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1" y="108"/>
                    <a:pt x="58" y="108"/>
                    <a:pt x="55" y="107"/>
                  </a:cubicBezTo>
                  <a:cubicBezTo>
                    <a:pt x="52" y="99"/>
                    <a:pt x="52" y="99"/>
                    <a:pt x="52" y="99"/>
                  </a:cubicBezTo>
                  <a:cubicBezTo>
                    <a:pt x="51" y="97"/>
                    <a:pt x="50" y="96"/>
                    <a:pt x="48" y="96"/>
                  </a:cubicBezTo>
                  <a:cubicBezTo>
                    <a:pt x="46" y="95"/>
                    <a:pt x="43" y="94"/>
                    <a:pt x="41" y="93"/>
                  </a:cubicBezTo>
                  <a:cubicBezTo>
                    <a:pt x="40" y="92"/>
                    <a:pt x="38" y="92"/>
                    <a:pt x="36" y="92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6" y="94"/>
                    <a:pt x="24" y="92"/>
                    <a:pt x="22" y="90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0"/>
                    <a:pt x="26" y="79"/>
                    <a:pt x="26" y="77"/>
                  </a:cubicBezTo>
                  <a:cubicBezTo>
                    <a:pt x="24" y="75"/>
                    <a:pt x="23" y="72"/>
                    <a:pt x="23" y="70"/>
                  </a:cubicBezTo>
                  <a:cubicBezTo>
                    <a:pt x="22" y="68"/>
                    <a:pt x="21" y="67"/>
                    <a:pt x="19" y="66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1" y="62"/>
                    <a:pt x="10" y="60"/>
                    <a:pt x="10" y="59"/>
                  </a:cubicBezTo>
                  <a:cubicBezTo>
                    <a:pt x="10" y="57"/>
                    <a:pt x="11" y="56"/>
                    <a:pt x="11" y="54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1" y="51"/>
                    <a:pt x="22" y="49"/>
                    <a:pt x="23" y="48"/>
                  </a:cubicBezTo>
                  <a:cubicBezTo>
                    <a:pt x="23" y="45"/>
                    <a:pt x="24" y="43"/>
                    <a:pt x="26" y="41"/>
                  </a:cubicBezTo>
                  <a:cubicBezTo>
                    <a:pt x="26" y="39"/>
                    <a:pt x="26" y="37"/>
                    <a:pt x="26" y="36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5"/>
                    <a:pt x="26" y="23"/>
                    <a:pt x="28" y="21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8" y="26"/>
                    <a:pt x="40" y="26"/>
                    <a:pt x="41" y="25"/>
                  </a:cubicBezTo>
                  <a:cubicBezTo>
                    <a:pt x="43" y="24"/>
                    <a:pt x="46" y="23"/>
                    <a:pt x="48" y="22"/>
                  </a:cubicBezTo>
                  <a:cubicBezTo>
                    <a:pt x="50" y="22"/>
                    <a:pt x="51" y="20"/>
                    <a:pt x="52" y="19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8" y="10"/>
                    <a:pt x="61" y="10"/>
                    <a:pt x="64" y="1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20"/>
                    <a:pt x="69" y="22"/>
                    <a:pt x="70" y="22"/>
                  </a:cubicBezTo>
                  <a:cubicBezTo>
                    <a:pt x="73" y="23"/>
                    <a:pt x="75" y="24"/>
                    <a:pt x="78" y="25"/>
                  </a:cubicBezTo>
                  <a:cubicBezTo>
                    <a:pt x="79" y="26"/>
                    <a:pt x="81" y="26"/>
                    <a:pt x="82" y="25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93" y="23"/>
                    <a:pt x="95" y="25"/>
                    <a:pt x="97" y="28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2" y="37"/>
                    <a:pt x="92" y="39"/>
                    <a:pt x="93" y="41"/>
                  </a:cubicBezTo>
                  <a:cubicBezTo>
                    <a:pt x="94" y="43"/>
                    <a:pt x="95" y="45"/>
                    <a:pt x="96" y="48"/>
                  </a:cubicBezTo>
                  <a:cubicBezTo>
                    <a:pt x="97" y="49"/>
                    <a:pt x="98" y="51"/>
                    <a:pt x="99" y="51"/>
                  </a:cubicBezTo>
                  <a:cubicBezTo>
                    <a:pt x="108" y="54"/>
                    <a:pt x="108" y="54"/>
                    <a:pt x="108" y="54"/>
                  </a:cubicBezTo>
                  <a:cubicBezTo>
                    <a:pt x="108" y="56"/>
                    <a:pt x="108" y="57"/>
                    <a:pt x="108" y="59"/>
                  </a:cubicBezTo>
                  <a:cubicBezTo>
                    <a:pt x="108" y="60"/>
                    <a:pt x="108" y="62"/>
                    <a:pt x="108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5" name="淘宝店chenying0907 25"/>
            <p:cNvSpPr>
              <a:spLocks noEditPoints="1"/>
            </p:cNvSpPr>
            <p:nvPr/>
          </p:nvSpPr>
          <p:spPr bwMode="auto">
            <a:xfrm>
              <a:off x="86" y="80"/>
              <a:ext cx="111" cy="111"/>
            </a:xfrm>
            <a:custGeom>
              <a:avLst/>
              <a:gdLst>
                <a:gd name="T0" fmla="*/ 23 w 47"/>
                <a:gd name="T1" fmla="*/ 0 h 47"/>
                <a:gd name="T2" fmla="*/ 0 w 47"/>
                <a:gd name="T3" fmla="*/ 24 h 47"/>
                <a:gd name="T4" fmla="*/ 23 w 47"/>
                <a:gd name="T5" fmla="*/ 47 h 47"/>
                <a:gd name="T6" fmla="*/ 47 w 47"/>
                <a:gd name="T7" fmla="*/ 24 h 47"/>
                <a:gd name="T8" fmla="*/ 23 w 47"/>
                <a:gd name="T9" fmla="*/ 0 h 47"/>
                <a:gd name="T10" fmla="*/ 23 w 47"/>
                <a:gd name="T11" fmla="*/ 37 h 47"/>
                <a:gd name="T12" fmla="*/ 10 w 47"/>
                <a:gd name="T13" fmla="*/ 24 h 47"/>
                <a:gd name="T14" fmla="*/ 23 w 47"/>
                <a:gd name="T15" fmla="*/ 10 h 47"/>
                <a:gd name="T16" fmla="*/ 37 w 47"/>
                <a:gd name="T17" fmla="*/ 24 h 47"/>
                <a:gd name="T18" fmla="*/ 23 w 47"/>
                <a:gd name="T19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23" y="37"/>
                  </a:moveTo>
                  <a:cubicBezTo>
                    <a:pt x="16" y="37"/>
                    <a:pt x="10" y="31"/>
                    <a:pt x="10" y="24"/>
                  </a:cubicBezTo>
                  <a:cubicBezTo>
                    <a:pt x="10" y="16"/>
                    <a:pt x="16" y="10"/>
                    <a:pt x="23" y="10"/>
                  </a:cubicBezTo>
                  <a:cubicBezTo>
                    <a:pt x="31" y="10"/>
                    <a:pt x="37" y="16"/>
                    <a:pt x="37" y="24"/>
                  </a:cubicBezTo>
                  <a:cubicBezTo>
                    <a:pt x="37" y="31"/>
                    <a:pt x="31" y="37"/>
                    <a:pt x="23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9" name="PA_淘宝店chenying0907 29"/>
          <p:cNvGrpSpPr/>
          <p:nvPr>
            <p:custDataLst>
              <p:tags r:id="rId3"/>
            </p:custDataLst>
          </p:nvPr>
        </p:nvGrpSpPr>
        <p:grpSpPr bwMode="auto">
          <a:xfrm>
            <a:off x="1362075" y="1783658"/>
            <a:ext cx="406400" cy="400173"/>
            <a:chOff x="0" y="0"/>
            <a:chExt cx="256" cy="252"/>
          </a:xfrm>
        </p:grpSpPr>
        <p:sp>
          <p:nvSpPr>
            <p:cNvPr id="35870" name="淘宝店chenying0907 30"/>
            <p:cNvSpPr>
              <a:spLocks noEditPoints="1"/>
            </p:cNvSpPr>
            <p:nvPr/>
          </p:nvSpPr>
          <p:spPr bwMode="auto">
            <a:xfrm>
              <a:off x="0" y="0"/>
              <a:ext cx="256" cy="252"/>
            </a:xfrm>
            <a:custGeom>
              <a:avLst/>
              <a:gdLst>
                <a:gd name="T0" fmla="*/ 234 w 256"/>
                <a:gd name="T1" fmla="*/ 186 h 252"/>
                <a:gd name="T2" fmla="*/ 69 w 256"/>
                <a:gd name="T3" fmla="*/ 186 h 252"/>
                <a:gd name="T4" fmla="*/ 69 w 256"/>
                <a:gd name="T5" fmla="*/ 21 h 252"/>
                <a:gd name="T6" fmla="*/ 126 w 256"/>
                <a:gd name="T7" fmla="*/ 21 h 252"/>
                <a:gd name="T8" fmla="*/ 126 w 256"/>
                <a:gd name="T9" fmla="*/ 0 h 252"/>
                <a:gd name="T10" fmla="*/ 48 w 256"/>
                <a:gd name="T11" fmla="*/ 0 h 252"/>
                <a:gd name="T12" fmla="*/ 48 w 256"/>
                <a:gd name="T13" fmla="*/ 45 h 252"/>
                <a:gd name="T14" fmla="*/ 0 w 256"/>
                <a:gd name="T15" fmla="*/ 45 h 252"/>
                <a:gd name="T16" fmla="*/ 0 w 256"/>
                <a:gd name="T17" fmla="*/ 252 h 252"/>
                <a:gd name="T18" fmla="*/ 208 w 256"/>
                <a:gd name="T19" fmla="*/ 252 h 252"/>
                <a:gd name="T20" fmla="*/ 208 w 256"/>
                <a:gd name="T21" fmla="*/ 208 h 252"/>
                <a:gd name="T22" fmla="*/ 256 w 256"/>
                <a:gd name="T23" fmla="*/ 208 h 252"/>
                <a:gd name="T24" fmla="*/ 256 w 256"/>
                <a:gd name="T25" fmla="*/ 130 h 252"/>
                <a:gd name="T26" fmla="*/ 234 w 256"/>
                <a:gd name="T27" fmla="*/ 130 h 252"/>
                <a:gd name="T28" fmla="*/ 234 w 256"/>
                <a:gd name="T29" fmla="*/ 186 h 252"/>
                <a:gd name="T30" fmla="*/ 187 w 256"/>
                <a:gd name="T31" fmla="*/ 231 h 252"/>
                <a:gd name="T32" fmla="*/ 24 w 256"/>
                <a:gd name="T33" fmla="*/ 231 h 252"/>
                <a:gd name="T34" fmla="*/ 24 w 256"/>
                <a:gd name="T35" fmla="*/ 68 h 252"/>
                <a:gd name="T36" fmla="*/ 48 w 256"/>
                <a:gd name="T37" fmla="*/ 68 h 252"/>
                <a:gd name="T38" fmla="*/ 48 w 256"/>
                <a:gd name="T39" fmla="*/ 208 h 252"/>
                <a:gd name="T40" fmla="*/ 187 w 256"/>
                <a:gd name="T41" fmla="*/ 208 h 252"/>
                <a:gd name="T42" fmla="*/ 187 w 256"/>
                <a:gd name="T43" fmla="*/ 23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6" h="252">
                  <a:moveTo>
                    <a:pt x="234" y="186"/>
                  </a:moveTo>
                  <a:lnTo>
                    <a:pt x="69" y="186"/>
                  </a:lnTo>
                  <a:lnTo>
                    <a:pt x="69" y="21"/>
                  </a:lnTo>
                  <a:lnTo>
                    <a:pt x="126" y="21"/>
                  </a:lnTo>
                  <a:lnTo>
                    <a:pt x="126" y="0"/>
                  </a:lnTo>
                  <a:lnTo>
                    <a:pt x="48" y="0"/>
                  </a:lnTo>
                  <a:lnTo>
                    <a:pt x="48" y="45"/>
                  </a:lnTo>
                  <a:lnTo>
                    <a:pt x="0" y="45"/>
                  </a:lnTo>
                  <a:lnTo>
                    <a:pt x="0" y="252"/>
                  </a:lnTo>
                  <a:lnTo>
                    <a:pt x="208" y="252"/>
                  </a:lnTo>
                  <a:lnTo>
                    <a:pt x="208" y="208"/>
                  </a:lnTo>
                  <a:lnTo>
                    <a:pt x="256" y="208"/>
                  </a:lnTo>
                  <a:lnTo>
                    <a:pt x="256" y="130"/>
                  </a:lnTo>
                  <a:lnTo>
                    <a:pt x="234" y="130"/>
                  </a:lnTo>
                  <a:lnTo>
                    <a:pt x="234" y="186"/>
                  </a:lnTo>
                  <a:close/>
                  <a:moveTo>
                    <a:pt x="187" y="231"/>
                  </a:moveTo>
                  <a:lnTo>
                    <a:pt x="24" y="231"/>
                  </a:lnTo>
                  <a:lnTo>
                    <a:pt x="24" y="68"/>
                  </a:lnTo>
                  <a:lnTo>
                    <a:pt x="48" y="68"/>
                  </a:lnTo>
                  <a:lnTo>
                    <a:pt x="48" y="208"/>
                  </a:lnTo>
                  <a:lnTo>
                    <a:pt x="187" y="208"/>
                  </a:lnTo>
                  <a:lnTo>
                    <a:pt x="187" y="2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71" name="淘宝店chenying0907 31"/>
            <p:cNvSpPr/>
            <p:nvPr/>
          </p:nvSpPr>
          <p:spPr bwMode="auto">
            <a:xfrm>
              <a:off x="145" y="0"/>
              <a:ext cx="111" cy="111"/>
            </a:xfrm>
            <a:custGeom>
              <a:avLst/>
              <a:gdLst>
                <a:gd name="T0" fmla="*/ 18 w 111"/>
                <a:gd name="T1" fmla="*/ 0 h 111"/>
                <a:gd name="T2" fmla="*/ 18 w 111"/>
                <a:gd name="T3" fmla="*/ 21 h 111"/>
                <a:gd name="T4" fmla="*/ 73 w 111"/>
                <a:gd name="T5" fmla="*/ 21 h 111"/>
                <a:gd name="T6" fmla="*/ 0 w 111"/>
                <a:gd name="T7" fmla="*/ 94 h 111"/>
                <a:gd name="T8" fmla="*/ 14 w 111"/>
                <a:gd name="T9" fmla="*/ 111 h 111"/>
                <a:gd name="T10" fmla="*/ 89 w 111"/>
                <a:gd name="T11" fmla="*/ 37 h 111"/>
                <a:gd name="T12" fmla="*/ 89 w 111"/>
                <a:gd name="T13" fmla="*/ 92 h 111"/>
                <a:gd name="T14" fmla="*/ 111 w 111"/>
                <a:gd name="T15" fmla="*/ 92 h 111"/>
                <a:gd name="T16" fmla="*/ 111 w 111"/>
                <a:gd name="T17" fmla="*/ 0 h 111"/>
                <a:gd name="T18" fmla="*/ 18 w 111"/>
                <a:gd name="T1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11">
                  <a:moveTo>
                    <a:pt x="18" y="0"/>
                  </a:moveTo>
                  <a:lnTo>
                    <a:pt x="18" y="21"/>
                  </a:lnTo>
                  <a:lnTo>
                    <a:pt x="73" y="21"/>
                  </a:lnTo>
                  <a:lnTo>
                    <a:pt x="0" y="94"/>
                  </a:lnTo>
                  <a:lnTo>
                    <a:pt x="14" y="111"/>
                  </a:lnTo>
                  <a:lnTo>
                    <a:pt x="89" y="37"/>
                  </a:lnTo>
                  <a:lnTo>
                    <a:pt x="89" y="92"/>
                  </a:lnTo>
                  <a:lnTo>
                    <a:pt x="111" y="92"/>
                  </a:lnTo>
                  <a:lnTo>
                    <a:pt x="111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5872" name="PA_淘宝店chenying0907 3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72001" y="1682026"/>
            <a:ext cx="1368425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b="1" dirty="0">
                <a:solidFill>
                  <a:schemeClr val="bg1"/>
                </a:solidFill>
              </a:rPr>
              <a:t>TOPIC HEAER ONE</a:t>
            </a:r>
            <a:endParaRPr lang="zh-CN" altLang="en-US" sz="10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800" dirty="0">
                <a:solidFill>
                  <a:schemeClr val="bg1"/>
                </a:solidFill>
              </a:rPr>
              <a:t>We have many PowerPoint </a:t>
            </a:r>
            <a:r>
              <a:rPr lang="zh-CN" altLang="en-US" sz="800" dirty="0">
                <a:solidFill>
                  <a:schemeClr val="bg1"/>
                </a:solidFill>
              </a:rPr>
              <a:t>templates</a:t>
            </a:r>
            <a:r>
              <a:rPr lang="en-US" altLang="zh-CN" sz="800" dirty="0">
                <a:solidFill>
                  <a:schemeClr val="bg1"/>
                </a:solidFill>
              </a:rPr>
              <a:t> that has bee specifically designed</a:t>
            </a:r>
            <a:r>
              <a:rPr lang="zh-CN" altLang="en-US" sz="800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45" name="PA_淘宝店chenying0907 44"/>
          <p:cNvGrpSpPr/>
          <p:nvPr>
            <p:custDataLst>
              <p:tags r:id="rId5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46" name="淘宝店chenying0907 37"/>
            <p:cNvSpPr/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淘宝店chenying0907 38"/>
            <p:cNvSpPr/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淘宝店chenying0907 39"/>
            <p:cNvSpPr/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9" name="PA_文本框 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35359" y="184337"/>
            <a:ext cx="86086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i="1" dirty="0"/>
              <a:t>IV.A. Data and Environment</a:t>
            </a:r>
            <a:endParaRPr lang="en-US" altLang="zh-CN" sz="20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0B348EA2-800D-4F92-8FC8-5C7916BF0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083" y="502838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6" name="矩形 7">
            <a:extLst>
              <a:ext uri="{FF2B5EF4-FFF2-40B4-BE49-F238E27FC236}">
                <a16:creationId xmlns:a16="http://schemas.microsoft.com/office/drawing/2014/main" id="{D8ECB340-0E31-4902-9A7F-DDD10EF10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502495"/>
            <a:ext cx="2057400" cy="65087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B038CD43-C0AF-461F-8DD0-0357FD91DEF4}"/>
              </a:ext>
            </a:extLst>
          </p:cNvPr>
          <p:cNvGrpSpPr/>
          <p:nvPr/>
        </p:nvGrpSpPr>
        <p:grpSpPr>
          <a:xfrm>
            <a:off x="465189" y="920426"/>
            <a:ext cx="8651701" cy="1015663"/>
            <a:chOff x="5963740" y="2180924"/>
            <a:chExt cx="8036843" cy="1015663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62488FC7-83CD-4C7E-9075-3266794494B7}"/>
                </a:ext>
              </a:extLst>
            </p:cNvPr>
            <p:cNvSpPr txBox="1"/>
            <p:nvPr/>
          </p:nvSpPr>
          <p:spPr>
            <a:xfrm>
              <a:off x="6111084" y="2180924"/>
              <a:ext cx="788949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baseline analysis: </a:t>
              </a:r>
              <a:r>
                <a:rPr lang="en-US" altLang="zh-CN" sz="2000" dirty="0">
                  <a:solidFill>
                    <a:schemeClr val="accent3">
                      <a:lumMod val="75000"/>
                    </a:schemeClr>
                  </a:solidFill>
                </a:rPr>
                <a:t>subsample</a:t>
              </a:r>
              <a:r>
                <a:rPr lang="en-US" altLang="zh-CN" sz="2000" dirty="0"/>
                <a:t> of employees</a:t>
              </a:r>
            </a:p>
            <a:p>
              <a:r>
                <a:rPr lang="en-US" altLang="zh-CN" sz="2000" dirty="0"/>
                <a:t>——the pricing variation cleaner </a:t>
              </a:r>
            </a:p>
            <a:p>
              <a:r>
                <a:rPr lang="en-US" altLang="zh-CN" sz="2000" dirty="0"/>
                <a:t>——more closer  to  the </a:t>
              </a:r>
              <a:r>
                <a:rPr lang="en-US" altLang="zh-CN" sz="2000" dirty="0" err="1"/>
                <a:t>the</a:t>
              </a:r>
              <a:r>
                <a:rPr lang="en-US" altLang="zh-CN" sz="2000" dirty="0"/>
                <a:t> theoretical framework</a:t>
              </a:r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3FF88ED7-633C-44AA-B3B0-CB101C6343F8}"/>
                </a:ext>
              </a:extLst>
            </p:cNvPr>
            <p:cNvSpPr/>
            <p:nvPr/>
          </p:nvSpPr>
          <p:spPr bwMode="auto">
            <a:xfrm>
              <a:off x="5963740" y="2299668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4C9DF2E1-F914-4EEF-91BC-A89A59DBA138}"/>
              </a:ext>
            </a:extLst>
          </p:cNvPr>
          <p:cNvSpPr/>
          <p:nvPr/>
        </p:nvSpPr>
        <p:spPr>
          <a:xfrm>
            <a:off x="755576" y="2571750"/>
            <a:ext cx="2160240" cy="9777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3,779 salaried employees with family coverage</a:t>
            </a:r>
            <a:endParaRPr lang="zh-CN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D8B0CF5E-395F-406A-8FEB-14F5DC51EFC7}"/>
              </a:ext>
            </a:extLst>
          </p:cNvPr>
          <p:cNvCxnSpPr>
            <a:stCxn id="3" idx="3"/>
          </p:cNvCxnSpPr>
          <p:nvPr/>
        </p:nvCxnSpPr>
        <p:spPr>
          <a:xfrm flipV="1">
            <a:off x="2915816" y="2211710"/>
            <a:ext cx="1656184" cy="8489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8A2672BC-D887-4466-A088-1244AC29F461}"/>
              </a:ext>
            </a:extLst>
          </p:cNvPr>
          <p:cNvCxnSpPr>
            <a:stCxn id="3" idx="3"/>
          </p:cNvCxnSpPr>
          <p:nvPr/>
        </p:nvCxnSpPr>
        <p:spPr>
          <a:xfrm>
            <a:off x="2915816" y="3060627"/>
            <a:ext cx="1584176" cy="8792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EE4FF9CB-AFEF-4C06-83B8-FCDECCC47FB4}"/>
              </a:ext>
            </a:extLst>
          </p:cNvPr>
          <p:cNvSpPr txBox="1"/>
          <p:nvPr/>
        </p:nvSpPr>
        <p:spPr>
          <a:xfrm>
            <a:off x="3317266" y="2886726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Choose one</a:t>
            </a:r>
            <a:endParaRPr lang="zh-CN" altLang="en-US" dirty="0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C4A08BF9-7DB6-4601-9EB1-370682B4D2B1}"/>
              </a:ext>
            </a:extLst>
          </p:cNvPr>
          <p:cNvSpPr/>
          <p:nvPr/>
        </p:nvSpPr>
        <p:spPr>
          <a:xfrm>
            <a:off x="4644008" y="2037736"/>
            <a:ext cx="3093468" cy="4605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chemeClr val="tx1"/>
                </a:solidFill>
              </a:rPr>
              <a:t>a higher level of PPO coverage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26F9D73E-EF7F-4147-96A6-F6D038B59511}"/>
              </a:ext>
            </a:extLst>
          </p:cNvPr>
          <p:cNvSpPr/>
          <p:nvPr/>
        </p:nvSpPr>
        <p:spPr>
          <a:xfrm>
            <a:off x="4646411" y="3867894"/>
            <a:ext cx="3091065" cy="4605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chemeClr val="tx1"/>
                </a:solidFill>
              </a:rPr>
              <a:t>a lower level of PPO coverage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CF6659F2-F957-4310-97A5-BBB051FA3D96}"/>
              </a:ext>
            </a:extLst>
          </p:cNvPr>
          <p:cNvSpPr txBox="1"/>
          <p:nvPr/>
        </p:nvSpPr>
        <p:spPr>
          <a:xfrm>
            <a:off x="5370413" y="2520712"/>
            <a:ext cx="198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Refer to Contract H</a:t>
            </a:r>
            <a:endParaRPr lang="zh-CN" altLang="en-US" dirty="0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2B6C1379-CDEC-4E6A-8BD0-735D3C51FAEF}"/>
              </a:ext>
            </a:extLst>
          </p:cNvPr>
          <p:cNvSpPr txBox="1"/>
          <p:nvPr/>
        </p:nvSpPr>
        <p:spPr>
          <a:xfrm>
            <a:off x="5403546" y="4324512"/>
            <a:ext cx="1960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Refer to Contract 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8143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0" advClick="0">
        <p:wipe/>
      </p:transition>
    </mc:Choice>
    <mc:Fallback>
      <p:transition spd="slow" advClick="0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57" name="PA_淘宝店chenying0907 17"/>
          <p:cNvGrpSpPr/>
          <p:nvPr>
            <p:custDataLst>
              <p:tags r:id="rId1"/>
            </p:custDataLst>
          </p:nvPr>
        </p:nvGrpSpPr>
        <p:grpSpPr bwMode="auto">
          <a:xfrm>
            <a:off x="7385050" y="3088986"/>
            <a:ext cx="357188" cy="460517"/>
            <a:chOff x="0" y="0"/>
            <a:chExt cx="225" cy="290"/>
          </a:xfrm>
        </p:grpSpPr>
        <p:sp>
          <p:nvSpPr>
            <p:cNvPr id="35858" name="淘宝店chenying0907 18"/>
            <p:cNvSpPr/>
            <p:nvPr/>
          </p:nvSpPr>
          <p:spPr bwMode="auto">
            <a:xfrm>
              <a:off x="0" y="0"/>
              <a:ext cx="225" cy="290"/>
            </a:xfrm>
            <a:custGeom>
              <a:avLst/>
              <a:gdLst>
                <a:gd name="T0" fmla="*/ 21 w 95"/>
                <a:gd name="T1" fmla="*/ 112 h 123"/>
                <a:gd name="T2" fmla="*/ 11 w 95"/>
                <a:gd name="T3" fmla="*/ 112 h 123"/>
                <a:gd name="T4" fmla="*/ 11 w 95"/>
                <a:gd name="T5" fmla="*/ 10 h 123"/>
                <a:gd name="T6" fmla="*/ 90 w 95"/>
                <a:gd name="T7" fmla="*/ 10 h 123"/>
                <a:gd name="T8" fmla="*/ 95 w 95"/>
                <a:gd name="T9" fmla="*/ 5 h 123"/>
                <a:gd name="T10" fmla="*/ 90 w 95"/>
                <a:gd name="T11" fmla="*/ 0 h 123"/>
                <a:gd name="T12" fmla="*/ 5 w 95"/>
                <a:gd name="T13" fmla="*/ 0 h 123"/>
                <a:gd name="T14" fmla="*/ 0 w 95"/>
                <a:gd name="T15" fmla="*/ 5 h 123"/>
                <a:gd name="T16" fmla="*/ 0 w 95"/>
                <a:gd name="T17" fmla="*/ 118 h 123"/>
                <a:gd name="T18" fmla="*/ 5 w 95"/>
                <a:gd name="T19" fmla="*/ 123 h 123"/>
                <a:gd name="T20" fmla="*/ 21 w 95"/>
                <a:gd name="T21" fmla="*/ 123 h 123"/>
                <a:gd name="T22" fmla="*/ 26 w 95"/>
                <a:gd name="T23" fmla="*/ 118 h 123"/>
                <a:gd name="T24" fmla="*/ 21 w 95"/>
                <a:gd name="T25" fmla="*/ 11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21" y="112"/>
                  </a:moveTo>
                  <a:cubicBezTo>
                    <a:pt x="11" y="112"/>
                    <a:pt x="11" y="112"/>
                    <a:pt x="11" y="112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3" y="10"/>
                    <a:pt x="95" y="8"/>
                    <a:pt x="95" y="5"/>
                  </a:cubicBezTo>
                  <a:cubicBezTo>
                    <a:pt x="95" y="2"/>
                    <a:pt x="93" y="0"/>
                    <a:pt x="9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1"/>
                    <a:pt x="2" y="123"/>
                    <a:pt x="5" y="123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4" y="123"/>
                    <a:pt x="26" y="121"/>
                    <a:pt x="26" y="118"/>
                  </a:cubicBezTo>
                  <a:cubicBezTo>
                    <a:pt x="26" y="115"/>
                    <a:pt x="24" y="112"/>
                    <a:pt x="21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59" name="淘宝店chenying0907 19"/>
            <p:cNvSpPr/>
            <p:nvPr/>
          </p:nvSpPr>
          <p:spPr bwMode="auto">
            <a:xfrm>
              <a:off x="142" y="170"/>
              <a:ext cx="83" cy="120"/>
            </a:xfrm>
            <a:custGeom>
              <a:avLst/>
              <a:gdLst>
                <a:gd name="T0" fmla="*/ 30 w 35"/>
                <a:gd name="T1" fmla="*/ 0 h 51"/>
                <a:gd name="T2" fmla="*/ 25 w 35"/>
                <a:gd name="T3" fmla="*/ 5 h 51"/>
                <a:gd name="T4" fmla="*/ 25 w 35"/>
                <a:gd name="T5" fmla="*/ 40 h 51"/>
                <a:gd name="T6" fmla="*/ 5 w 35"/>
                <a:gd name="T7" fmla="*/ 40 h 51"/>
                <a:gd name="T8" fmla="*/ 0 w 35"/>
                <a:gd name="T9" fmla="*/ 46 h 51"/>
                <a:gd name="T10" fmla="*/ 5 w 35"/>
                <a:gd name="T11" fmla="*/ 51 h 51"/>
                <a:gd name="T12" fmla="*/ 30 w 35"/>
                <a:gd name="T13" fmla="*/ 51 h 51"/>
                <a:gd name="T14" fmla="*/ 34 w 35"/>
                <a:gd name="T15" fmla="*/ 49 h 51"/>
                <a:gd name="T16" fmla="*/ 35 w 35"/>
                <a:gd name="T17" fmla="*/ 46 h 51"/>
                <a:gd name="T18" fmla="*/ 35 w 35"/>
                <a:gd name="T19" fmla="*/ 5 h 51"/>
                <a:gd name="T20" fmla="*/ 30 w 35"/>
                <a:gd name="T2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51">
                  <a:moveTo>
                    <a:pt x="30" y="0"/>
                  </a:moveTo>
                  <a:cubicBezTo>
                    <a:pt x="27" y="0"/>
                    <a:pt x="25" y="2"/>
                    <a:pt x="25" y="5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2" y="40"/>
                    <a:pt x="0" y="43"/>
                    <a:pt x="0" y="46"/>
                  </a:cubicBezTo>
                  <a:cubicBezTo>
                    <a:pt x="0" y="49"/>
                    <a:pt x="2" y="51"/>
                    <a:pt x="5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2" y="51"/>
                    <a:pt x="33" y="50"/>
                    <a:pt x="34" y="49"/>
                  </a:cubicBezTo>
                  <a:cubicBezTo>
                    <a:pt x="35" y="48"/>
                    <a:pt x="35" y="47"/>
                    <a:pt x="35" y="46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2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0" name="淘宝店chenying0907 20"/>
            <p:cNvSpPr>
              <a:spLocks noEditPoints="1"/>
            </p:cNvSpPr>
            <p:nvPr/>
          </p:nvSpPr>
          <p:spPr bwMode="auto">
            <a:xfrm>
              <a:off x="81" y="59"/>
              <a:ext cx="141" cy="205"/>
            </a:xfrm>
            <a:custGeom>
              <a:avLst/>
              <a:gdLst>
                <a:gd name="T0" fmla="*/ 52 w 60"/>
                <a:gd name="T1" fmla="*/ 2 h 87"/>
                <a:gd name="T2" fmla="*/ 46 w 60"/>
                <a:gd name="T3" fmla="*/ 0 h 87"/>
                <a:gd name="T4" fmla="*/ 35 w 60"/>
                <a:gd name="T5" fmla="*/ 7 h 87"/>
                <a:gd name="T6" fmla="*/ 1 w 60"/>
                <a:gd name="T7" fmla="*/ 66 h 87"/>
                <a:gd name="T8" fmla="*/ 0 w 60"/>
                <a:gd name="T9" fmla="*/ 69 h 87"/>
                <a:gd name="T10" fmla="*/ 0 w 60"/>
                <a:gd name="T11" fmla="*/ 82 h 87"/>
                <a:gd name="T12" fmla="*/ 3 w 60"/>
                <a:gd name="T13" fmla="*/ 87 h 87"/>
                <a:gd name="T14" fmla="*/ 6 w 60"/>
                <a:gd name="T15" fmla="*/ 87 h 87"/>
                <a:gd name="T16" fmla="*/ 8 w 60"/>
                <a:gd name="T17" fmla="*/ 87 h 87"/>
                <a:gd name="T18" fmla="*/ 20 w 60"/>
                <a:gd name="T19" fmla="*/ 80 h 87"/>
                <a:gd name="T20" fmla="*/ 22 w 60"/>
                <a:gd name="T21" fmla="*/ 78 h 87"/>
                <a:gd name="T22" fmla="*/ 56 w 60"/>
                <a:gd name="T23" fmla="*/ 19 h 87"/>
                <a:gd name="T24" fmla="*/ 52 w 60"/>
                <a:gd name="T25" fmla="*/ 2 h 87"/>
                <a:gd name="T26" fmla="*/ 47 w 60"/>
                <a:gd name="T27" fmla="*/ 14 h 87"/>
                <a:gd name="T28" fmla="*/ 14 w 60"/>
                <a:gd name="T29" fmla="*/ 72 h 87"/>
                <a:gd name="T30" fmla="*/ 11 w 60"/>
                <a:gd name="T31" fmla="*/ 73 h 87"/>
                <a:gd name="T32" fmla="*/ 11 w 60"/>
                <a:gd name="T33" fmla="*/ 70 h 87"/>
                <a:gd name="T34" fmla="*/ 44 w 60"/>
                <a:gd name="T35" fmla="*/ 12 h 87"/>
                <a:gd name="T36" fmla="*/ 47 w 60"/>
                <a:gd name="T37" fmla="*/ 11 h 87"/>
                <a:gd name="T38" fmla="*/ 47 w 60"/>
                <a:gd name="T39" fmla="*/ 1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87">
                  <a:moveTo>
                    <a:pt x="52" y="2"/>
                  </a:moveTo>
                  <a:cubicBezTo>
                    <a:pt x="50" y="1"/>
                    <a:pt x="48" y="0"/>
                    <a:pt x="46" y="0"/>
                  </a:cubicBezTo>
                  <a:cubicBezTo>
                    <a:pt x="41" y="0"/>
                    <a:pt x="37" y="3"/>
                    <a:pt x="35" y="7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0" y="67"/>
                    <a:pt x="0" y="68"/>
                    <a:pt x="0" y="69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4"/>
                    <a:pt x="1" y="86"/>
                    <a:pt x="3" y="87"/>
                  </a:cubicBezTo>
                  <a:cubicBezTo>
                    <a:pt x="4" y="87"/>
                    <a:pt x="5" y="87"/>
                    <a:pt x="6" y="87"/>
                  </a:cubicBezTo>
                  <a:cubicBezTo>
                    <a:pt x="7" y="87"/>
                    <a:pt x="7" y="87"/>
                    <a:pt x="8" y="87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1" y="80"/>
                    <a:pt x="22" y="79"/>
                    <a:pt x="22" y="78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60" y="13"/>
                    <a:pt x="58" y="6"/>
                    <a:pt x="52" y="2"/>
                  </a:cubicBezTo>
                  <a:close/>
                  <a:moveTo>
                    <a:pt x="47" y="14"/>
                  </a:moveTo>
                  <a:cubicBezTo>
                    <a:pt x="14" y="72"/>
                    <a:pt x="14" y="72"/>
                    <a:pt x="14" y="72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1"/>
                    <a:pt x="46" y="11"/>
                    <a:pt x="47" y="11"/>
                  </a:cubicBezTo>
                  <a:cubicBezTo>
                    <a:pt x="47" y="12"/>
                    <a:pt x="48" y="13"/>
                    <a:pt x="47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1" name="淘宝店chenying0907 21"/>
            <p:cNvSpPr/>
            <p:nvPr/>
          </p:nvSpPr>
          <p:spPr bwMode="auto">
            <a:xfrm>
              <a:off x="41" y="83"/>
              <a:ext cx="89" cy="23"/>
            </a:xfrm>
            <a:custGeom>
              <a:avLst/>
              <a:gdLst>
                <a:gd name="T0" fmla="*/ 38 w 38"/>
                <a:gd name="T1" fmla="*/ 5 h 10"/>
                <a:gd name="T2" fmla="*/ 32 w 38"/>
                <a:gd name="T3" fmla="*/ 0 h 10"/>
                <a:gd name="T4" fmla="*/ 6 w 38"/>
                <a:gd name="T5" fmla="*/ 0 h 10"/>
                <a:gd name="T6" fmla="*/ 0 w 38"/>
                <a:gd name="T7" fmla="*/ 5 h 10"/>
                <a:gd name="T8" fmla="*/ 6 w 38"/>
                <a:gd name="T9" fmla="*/ 10 h 10"/>
                <a:gd name="T10" fmla="*/ 32 w 38"/>
                <a:gd name="T11" fmla="*/ 10 h 10"/>
                <a:gd name="T12" fmla="*/ 38 w 38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0">
                  <a:moveTo>
                    <a:pt x="38" y="5"/>
                  </a:moveTo>
                  <a:cubicBezTo>
                    <a:pt x="38" y="2"/>
                    <a:pt x="35" y="0"/>
                    <a:pt x="3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5" y="10"/>
                    <a:pt x="38" y="8"/>
                    <a:pt x="38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2" name="淘宝店chenying0907 22"/>
            <p:cNvSpPr/>
            <p:nvPr/>
          </p:nvSpPr>
          <p:spPr bwMode="auto">
            <a:xfrm>
              <a:off x="41" y="132"/>
              <a:ext cx="56" cy="24"/>
            </a:xfrm>
            <a:custGeom>
              <a:avLst/>
              <a:gdLst>
                <a:gd name="T0" fmla="*/ 6 w 24"/>
                <a:gd name="T1" fmla="*/ 0 h 10"/>
                <a:gd name="T2" fmla="*/ 0 w 24"/>
                <a:gd name="T3" fmla="*/ 5 h 10"/>
                <a:gd name="T4" fmla="*/ 6 w 24"/>
                <a:gd name="T5" fmla="*/ 10 h 10"/>
                <a:gd name="T6" fmla="*/ 19 w 24"/>
                <a:gd name="T7" fmla="*/ 10 h 10"/>
                <a:gd name="T8" fmla="*/ 24 w 24"/>
                <a:gd name="T9" fmla="*/ 5 h 10"/>
                <a:gd name="T10" fmla="*/ 19 w 24"/>
                <a:gd name="T11" fmla="*/ 0 h 10"/>
                <a:gd name="T12" fmla="*/ 6 w 2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0"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10"/>
                    <a:pt x="24" y="8"/>
                    <a:pt x="24" y="5"/>
                  </a:cubicBezTo>
                  <a:cubicBezTo>
                    <a:pt x="24" y="2"/>
                    <a:pt x="22" y="0"/>
                    <a:pt x="19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3" name="PA_淘宝店chenying0907 23"/>
          <p:cNvGrpSpPr/>
          <p:nvPr>
            <p:custDataLst>
              <p:tags r:id="rId2"/>
            </p:custDataLst>
          </p:nvPr>
        </p:nvGrpSpPr>
        <p:grpSpPr bwMode="auto">
          <a:xfrm>
            <a:off x="6661151" y="1734430"/>
            <a:ext cx="442913" cy="443049"/>
            <a:chOff x="0" y="0"/>
            <a:chExt cx="279" cy="279"/>
          </a:xfrm>
        </p:grpSpPr>
        <p:sp>
          <p:nvSpPr>
            <p:cNvPr id="35864" name="淘宝店chenying0907 24"/>
            <p:cNvSpPr>
              <a:spLocks noEditPoints="1"/>
            </p:cNvSpPr>
            <p:nvPr/>
          </p:nvSpPr>
          <p:spPr bwMode="auto">
            <a:xfrm>
              <a:off x="0" y="0"/>
              <a:ext cx="279" cy="279"/>
            </a:xfrm>
            <a:custGeom>
              <a:avLst/>
              <a:gdLst>
                <a:gd name="T0" fmla="*/ 114 w 118"/>
                <a:gd name="T1" fmla="*/ 46 h 118"/>
                <a:gd name="T2" fmla="*/ 103 w 118"/>
                <a:gd name="T3" fmla="*/ 38 h 118"/>
                <a:gd name="T4" fmla="*/ 107 w 118"/>
                <a:gd name="T5" fmla="*/ 24 h 118"/>
                <a:gd name="T6" fmla="*/ 89 w 118"/>
                <a:gd name="T7" fmla="*/ 11 h 118"/>
                <a:gd name="T8" fmla="*/ 76 w 118"/>
                <a:gd name="T9" fmla="*/ 13 h 118"/>
                <a:gd name="T10" fmla="*/ 68 w 118"/>
                <a:gd name="T11" fmla="*/ 1 h 118"/>
                <a:gd name="T12" fmla="*/ 46 w 118"/>
                <a:gd name="T13" fmla="*/ 4 h 118"/>
                <a:gd name="T14" fmla="*/ 39 w 118"/>
                <a:gd name="T15" fmla="*/ 15 h 118"/>
                <a:gd name="T16" fmla="*/ 24 w 118"/>
                <a:gd name="T17" fmla="*/ 11 h 118"/>
                <a:gd name="T18" fmla="*/ 11 w 118"/>
                <a:gd name="T19" fmla="*/ 29 h 118"/>
                <a:gd name="T20" fmla="*/ 14 w 118"/>
                <a:gd name="T21" fmla="*/ 43 h 118"/>
                <a:gd name="T22" fmla="*/ 1 w 118"/>
                <a:gd name="T23" fmla="*/ 50 h 118"/>
                <a:gd name="T24" fmla="*/ 1 w 118"/>
                <a:gd name="T25" fmla="*/ 68 h 118"/>
                <a:gd name="T26" fmla="*/ 14 w 118"/>
                <a:gd name="T27" fmla="*/ 75 h 118"/>
                <a:gd name="T28" fmla="*/ 11 w 118"/>
                <a:gd name="T29" fmla="*/ 89 h 118"/>
                <a:gd name="T30" fmla="*/ 24 w 118"/>
                <a:gd name="T31" fmla="*/ 106 h 118"/>
                <a:gd name="T32" fmla="*/ 39 w 118"/>
                <a:gd name="T33" fmla="*/ 103 h 118"/>
                <a:gd name="T34" fmla="*/ 46 w 118"/>
                <a:gd name="T35" fmla="*/ 114 h 118"/>
                <a:gd name="T36" fmla="*/ 59 w 118"/>
                <a:gd name="T37" fmla="*/ 118 h 118"/>
                <a:gd name="T38" fmla="*/ 72 w 118"/>
                <a:gd name="T39" fmla="*/ 114 h 118"/>
                <a:gd name="T40" fmla="*/ 80 w 118"/>
                <a:gd name="T41" fmla="*/ 103 h 118"/>
                <a:gd name="T42" fmla="*/ 94 w 118"/>
                <a:gd name="T43" fmla="*/ 106 h 118"/>
                <a:gd name="T44" fmla="*/ 107 w 118"/>
                <a:gd name="T45" fmla="*/ 89 h 118"/>
                <a:gd name="T46" fmla="*/ 105 w 118"/>
                <a:gd name="T47" fmla="*/ 75 h 118"/>
                <a:gd name="T48" fmla="*/ 118 w 118"/>
                <a:gd name="T49" fmla="*/ 68 h 118"/>
                <a:gd name="T50" fmla="*/ 118 w 118"/>
                <a:gd name="T51" fmla="*/ 50 h 118"/>
                <a:gd name="T52" fmla="*/ 99 w 118"/>
                <a:gd name="T53" fmla="*/ 66 h 118"/>
                <a:gd name="T54" fmla="*/ 93 w 118"/>
                <a:gd name="T55" fmla="*/ 77 h 118"/>
                <a:gd name="T56" fmla="*/ 97 w 118"/>
                <a:gd name="T57" fmla="*/ 90 h 118"/>
                <a:gd name="T58" fmla="*/ 82 w 118"/>
                <a:gd name="T59" fmla="*/ 92 h 118"/>
                <a:gd name="T60" fmla="*/ 70 w 118"/>
                <a:gd name="T61" fmla="*/ 96 h 118"/>
                <a:gd name="T62" fmla="*/ 64 w 118"/>
                <a:gd name="T63" fmla="*/ 107 h 118"/>
                <a:gd name="T64" fmla="*/ 52 w 118"/>
                <a:gd name="T65" fmla="*/ 99 h 118"/>
                <a:gd name="T66" fmla="*/ 41 w 118"/>
                <a:gd name="T67" fmla="*/ 93 h 118"/>
                <a:gd name="T68" fmla="*/ 28 w 118"/>
                <a:gd name="T69" fmla="*/ 96 h 118"/>
                <a:gd name="T70" fmla="*/ 26 w 118"/>
                <a:gd name="T71" fmla="*/ 82 h 118"/>
                <a:gd name="T72" fmla="*/ 23 w 118"/>
                <a:gd name="T73" fmla="*/ 70 h 118"/>
                <a:gd name="T74" fmla="*/ 11 w 118"/>
                <a:gd name="T75" fmla="*/ 63 h 118"/>
                <a:gd name="T76" fmla="*/ 11 w 118"/>
                <a:gd name="T77" fmla="*/ 54 h 118"/>
                <a:gd name="T78" fmla="*/ 23 w 118"/>
                <a:gd name="T79" fmla="*/ 48 h 118"/>
                <a:gd name="T80" fmla="*/ 26 w 118"/>
                <a:gd name="T81" fmla="*/ 36 h 118"/>
                <a:gd name="T82" fmla="*/ 28 w 118"/>
                <a:gd name="T83" fmla="*/ 21 h 118"/>
                <a:gd name="T84" fmla="*/ 41 w 118"/>
                <a:gd name="T85" fmla="*/ 25 h 118"/>
                <a:gd name="T86" fmla="*/ 52 w 118"/>
                <a:gd name="T87" fmla="*/ 19 h 118"/>
                <a:gd name="T88" fmla="*/ 64 w 118"/>
                <a:gd name="T89" fmla="*/ 10 h 118"/>
                <a:gd name="T90" fmla="*/ 70 w 118"/>
                <a:gd name="T91" fmla="*/ 22 h 118"/>
                <a:gd name="T92" fmla="*/ 82 w 118"/>
                <a:gd name="T93" fmla="*/ 25 h 118"/>
                <a:gd name="T94" fmla="*/ 97 w 118"/>
                <a:gd name="T95" fmla="*/ 28 h 118"/>
                <a:gd name="T96" fmla="*/ 93 w 118"/>
                <a:gd name="T97" fmla="*/ 41 h 118"/>
                <a:gd name="T98" fmla="*/ 99 w 118"/>
                <a:gd name="T99" fmla="*/ 51 h 118"/>
                <a:gd name="T100" fmla="*/ 108 w 118"/>
                <a:gd name="T101" fmla="*/ 5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8" h="118">
                  <a:moveTo>
                    <a:pt x="118" y="50"/>
                  </a:moveTo>
                  <a:cubicBezTo>
                    <a:pt x="117" y="48"/>
                    <a:pt x="116" y="46"/>
                    <a:pt x="114" y="46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4" y="41"/>
                    <a:pt x="104" y="39"/>
                    <a:pt x="103" y="38"/>
                  </a:cubicBezTo>
                  <a:cubicBezTo>
                    <a:pt x="107" y="29"/>
                    <a:pt x="107" y="29"/>
                    <a:pt x="107" y="29"/>
                  </a:cubicBezTo>
                  <a:cubicBezTo>
                    <a:pt x="108" y="27"/>
                    <a:pt x="108" y="25"/>
                    <a:pt x="107" y="24"/>
                  </a:cubicBezTo>
                  <a:cubicBezTo>
                    <a:pt x="103" y="19"/>
                    <a:pt x="99" y="15"/>
                    <a:pt x="94" y="11"/>
                  </a:cubicBezTo>
                  <a:cubicBezTo>
                    <a:pt x="93" y="10"/>
                    <a:pt x="91" y="10"/>
                    <a:pt x="89" y="11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79" y="14"/>
                    <a:pt x="77" y="14"/>
                    <a:pt x="76" y="13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2"/>
                    <a:pt x="70" y="1"/>
                    <a:pt x="68" y="1"/>
                  </a:cubicBezTo>
                  <a:cubicBezTo>
                    <a:pt x="62" y="0"/>
                    <a:pt x="57" y="0"/>
                    <a:pt x="50" y="1"/>
                  </a:cubicBezTo>
                  <a:cubicBezTo>
                    <a:pt x="49" y="1"/>
                    <a:pt x="47" y="2"/>
                    <a:pt x="46" y="4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2" y="14"/>
                    <a:pt x="40" y="14"/>
                    <a:pt x="39" y="15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8" y="10"/>
                    <a:pt x="26" y="10"/>
                    <a:pt x="24" y="11"/>
                  </a:cubicBezTo>
                  <a:cubicBezTo>
                    <a:pt x="20" y="15"/>
                    <a:pt x="15" y="19"/>
                    <a:pt x="12" y="24"/>
                  </a:cubicBezTo>
                  <a:cubicBezTo>
                    <a:pt x="11" y="25"/>
                    <a:pt x="11" y="27"/>
                    <a:pt x="11" y="2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5" y="39"/>
                    <a:pt x="14" y="41"/>
                    <a:pt x="14" y="43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3" y="46"/>
                    <a:pt x="1" y="48"/>
                    <a:pt x="1" y="50"/>
                  </a:cubicBezTo>
                  <a:cubicBezTo>
                    <a:pt x="1" y="53"/>
                    <a:pt x="0" y="56"/>
                    <a:pt x="0" y="59"/>
                  </a:cubicBezTo>
                  <a:cubicBezTo>
                    <a:pt x="0" y="62"/>
                    <a:pt x="1" y="64"/>
                    <a:pt x="1" y="68"/>
                  </a:cubicBezTo>
                  <a:cubicBezTo>
                    <a:pt x="1" y="70"/>
                    <a:pt x="3" y="71"/>
                    <a:pt x="4" y="72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7"/>
                    <a:pt x="15" y="78"/>
                    <a:pt x="16" y="80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11" y="90"/>
                    <a:pt x="11" y="92"/>
                    <a:pt x="12" y="94"/>
                  </a:cubicBezTo>
                  <a:cubicBezTo>
                    <a:pt x="15" y="99"/>
                    <a:pt x="20" y="103"/>
                    <a:pt x="24" y="106"/>
                  </a:cubicBezTo>
                  <a:cubicBezTo>
                    <a:pt x="26" y="107"/>
                    <a:pt x="28" y="108"/>
                    <a:pt x="30" y="107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40" y="103"/>
                    <a:pt x="42" y="104"/>
                    <a:pt x="43" y="10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7" y="116"/>
                    <a:pt x="49" y="117"/>
                    <a:pt x="50" y="117"/>
                  </a:cubicBezTo>
                  <a:cubicBezTo>
                    <a:pt x="54" y="118"/>
                    <a:pt x="57" y="118"/>
                    <a:pt x="59" y="118"/>
                  </a:cubicBezTo>
                  <a:cubicBezTo>
                    <a:pt x="62" y="118"/>
                    <a:pt x="65" y="118"/>
                    <a:pt x="68" y="117"/>
                  </a:cubicBezTo>
                  <a:cubicBezTo>
                    <a:pt x="70" y="117"/>
                    <a:pt x="72" y="116"/>
                    <a:pt x="72" y="114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77" y="104"/>
                    <a:pt x="79" y="103"/>
                    <a:pt x="80" y="103"/>
                  </a:cubicBezTo>
                  <a:cubicBezTo>
                    <a:pt x="89" y="107"/>
                    <a:pt x="89" y="107"/>
                    <a:pt x="89" y="107"/>
                  </a:cubicBezTo>
                  <a:cubicBezTo>
                    <a:pt x="91" y="108"/>
                    <a:pt x="93" y="107"/>
                    <a:pt x="94" y="106"/>
                  </a:cubicBezTo>
                  <a:cubicBezTo>
                    <a:pt x="99" y="103"/>
                    <a:pt x="103" y="99"/>
                    <a:pt x="107" y="94"/>
                  </a:cubicBezTo>
                  <a:cubicBezTo>
                    <a:pt x="108" y="92"/>
                    <a:pt x="108" y="90"/>
                    <a:pt x="107" y="8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4" y="78"/>
                    <a:pt x="104" y="77"/>
                    <a:pt x="105" y="75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6" y="71"/>
                    <a:pt x="117" y="70"/>
                    <a:pt x="118" y="68"/>
                  </a:cubicBezTo>
                  <a:cubicBezTo>
                    <a:pt x="118" y="64"/>
                    <a:pt x="118" y="62"/>
                    <a:pt x="118" y="59"/>
                  </a:cubicBezTo>
                  <a:cubicBezTo>
                    <a:pt x="118" y="56"/>
                    <a:pt x="118" y="53"/>
                    <a:pt x="118" y="50"/>
                  </a:cubicBezTo>
                  <a:close/>
                  <a:moveTo>
                    <a:pt x="108" y="63"/>
                  </a:moveTo>
                  <a:cubicBezTo>
                    <a:pt x="99" y="66"/>
                    <a:pt x="99" y="66"/>
                    <a:pt x="99" y="66"/>
                  </a:cubicBezTo>
                  <a:cubicBezTo>
                    <a:pt x="98" y="67"/>
                    <a:pt x="97" y="68"/>
                    <a:pt x="96" y="70"/>
                  </a:cubicBezTo>
                  <a:cubicBezTo>
                    <a:pt x="95" y="72"/>
                    <a:pt x="94" y="75"/>
                    <a:pt x="93" y="77"/>
                  </a:cubicBezTo>
                  <a:cubicBezTo>
                    <a:pt x="92" y="79"/>
                    <a:pt x="92" y="80"/>
                    <a:pt x="93" y="82"/>
                  </a:cubicBezTo>
                  <a:cubicBezTo>
                    <a:pt x="97" y="90"/>
                    <a:pt x="97" y="90"/>
                    <a:pt x="97" y="90"/>
                  </a:cubicBezTo>
                  <a:cubicBezTo>
                    <a:pt x="95" y="92"/>
                    <a:pt x="93" y="94"/>
                    <a:pt x="91" y="96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1" y="92"/>
                    <a:pt x="79" y="92"/>
                    <a:pt x="78" y="93"/>
                  </a:cubicBezTo>
                  <a:cubicBezTo>
                    <a:pt x="75" y="94"/>
                    <a:pt x="73" y="95"/>
                    <a:pt x="70" y="96"/>
                  </a:cubicBezTo>
                  <a:cubicBezTo>
                    <a:pt x="69" y="96"/>
                    <a:pt x="67" y="97"/>
                    <a:pt x="67" y="99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1" y="108"/>
                    <a:pt x="58" y="108"/>
                    <a:pt x="55" y="107"/>
                  </a:cubicBezTo>
                  <a:cubicBezTo>
                    <a:pt x="52" y="99"/>
                    <a:pt x="52" y="99"/>
                    <a:pt x="52" y="99"/>
                  </a:cubicBezTo>
                  <a:cubicBezTo>
                    <a:pt x="51" y="97"/>
                    <a:pt x="50" y="96"/>
                    <a:pt x="48" y="96"/>
                  </a:cubicBezTo>
                  <a:cubicBezTo>
                    <a:pt x="46" y="95"/>
                    <a:pt x="43" y="94"/>
                    <a:pt x="41" y="93"/>
                  </a:cubicBezTo>
                  <a:cubicBezTo>
                    <a:pt x="40" y="92"/>
                    <a:pt x="38" y="92"/>
                    <a:pt x="36" y="92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6" y="94"/>
                    <a:pt x="24" y="92"/>
                    <a:pt x="22" y="90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0"/>
                    <a:pt x="26" y="79"/>
                    <a:pt x="26" y="77"/>
                  </a:cubicBezTo>
                  <a:cubicBezTo>
                    <a:pt x="24" y="75"/>
                    <a:pt x="23" y="72"/>
                    <a:pt x="23" y="70"/>
                  </a:cubicBezTo>
                  <a:cubicBezTo>
                    <a:pt x="22" y="68"/>
                    <a:pt x="21" y="67"/>
                    <a:pt x="19" y="66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1" y="62"/>
                    <a:pt x="10" y="60"/>
                    <a:pt x="10" y="59"/>
                  </a:cubicBezTo>
                  <a:cubicBezTo>
                    <a:pt x="10" y="57"/>
                    <a:pt x="11" y="56"/>
                    <a:pt x="11" y="54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1" y="51"/>
                    <a:pt x="22" y="49"/>
                    <a:pt x="23" y="48"/>
                  </a:cubicBezTo>
                  <a:cubicBezTo>
                    <a:pt x="23" y="45"/>
                    <a:pt x="24" y="43"/>
                    <a:pt x="26" y="41"/>
                  </a:cubicBezTo>
                  <a:cubicBezTo>
                    <a:pt x="26" y="39"/>
                    <a:pt x="26" y="37"/>
                    <a:pt x="26" y="36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5"/>
                    <a:pt x="26" y="23"/>
                    <a:pt x="28" y="21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8" y="26"/>
                    <a:pt x="40" y="26"/>
                    <a:pt x="41" y="25"/>
                  </a:cubicBezTo>
                  <a:cubicBezTo>
                    <a:pt x="43" y="24"/>
                    <a:pt x="46" y="23"/>
                    <a:pt x="48" y="22"/>
                  </a:cubicBezTo>
                  <a:cubicBezTo>
                    <a:pt x="50" y="22"/>
                    <a:pt x="51" y="20"/>
                    <a:pt x="52" y="19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8" y="10"/>
                    <a:pt x="61" y="10"/>
                    <a:pt x="64" y="1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20"/>
                    <a:pt x="69" y="22"/>
                    <a:pt x="70" y="22"/>
                  </a:cubicBezTo>
                  <a:cubicBezTo>
                    <a:pt x="73" y="23"/>
                    <a:pt x="75" y="24"/>
                    <a:pt x="78" y="25"/>
                  </a:cubicBezTo>
                  <a:cubicBezTo>
                    <a:pt x="79" y="26"/>
                    <a:pt x="81" y="26"/>
                    <a:pt x="82" y="25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93" y="23"/>
                    <a:pt x="95" y="25"/>
                    <a:pt x="97" y="28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2" y="37"/>
                    <a:pt x="92" y="39"/>
                    <a:pt x="93" y="41"/>
                  </a:cubicBezTo>
                  <a:cubicBezTo>
                    <a:pt x="94" y="43"/>
                    <a:pt x="95" y="45"/>
                    <a:pt x="96" y="48"/>
                  </a:cubicBezTo>
                  <a:cubicBezTo>
                    <a:pt x="97" y="49"/>
                    <a:pt x="98" y="51"/>
                    <a:pt x="99" y="51"/>
                  </a:cubicBezTo>
                  <a:cubicBezTo>
                    <a:pt x="108" y="54"/>
                    <a:pt x="108" y="54"/>
                    <a:pt x="108" y="54"/>
                  </a:cubicBezTo>
                  <a:cubicBezTo>
                    <a:pt x="108" y="56"/>
                    <a:pt x="108" y="57"/>
                    <a:pt x="108" y="59"/>
                  </a:cubicBezTo>
                  <a:cubicBezTo>
                    <a:pt x="108" y="60"/>
                    <a:pt x="108" y="62"/>
                    <a:pt x="108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5" name="淘宝店chenying0907 25"/>
            <p:cNvSpPr>
              <a:spLocks noEditPoints="1"/>
            </p:cNvSpPr>
            <p:nvPr/>
          </p:nvSpPr>
          <p:spPr bwMode="auto">
            <a:xfrm>
              <a:off x="86" y="80"/>
              <a:ext cx="111" cy="111"/>
            </a:xfrm>
            <a:custGeom>
              <a:avLst/>
              <a:gdLst>
                <a:gd name="T0" fmla="*/ 23 w 47"/>
                <a:gd name="T1" fmla="*/ 0 h 47"/>
                <a:gd name="T2" fmla="*/ 0 w 47"/>
                <a:gd name="T3" fmla="*/ 24 h 47"/>
                <a:gd name="T4" fmla="*/ 23 w 47"/>
                <a:gd name="T5" fmla="*/ 47 h 47"/>
                <a:gd name="T6" fmla="*/ 47 w 47"/>
                <a:gd name="T7" fmla="*/ 24 h 47"/>
                <a:gd name="T8" fmla="*/ 23 w 47"/>
                <a:gd name="T9" fmla="*/ 0 h 47"/>
                <a:gd name="T10" fmla="*/ 23 w 47"/>
                <a:gd name="T11" fmla="*/ 37 h 47"/>
                <a:gd name="T12" fmla="*/ 10 w 47"/>
                <a:gd name="T13" fmla="*/ 24 h 47"/>
                <a:gd name="T14" fmla="*/ 23 w 47"/>
                <a:gd name="T15" fmla="*/ 10 h 47"/>
                <a:gd name="T16" fmla="*/ 37 w 47"/>
                <a:gd name="T17" fmla="*/ 24 h 47"/>
                <a:gd name="T18" fmla="*/ 23 w 47"/>
                <a:gd name="T19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23" y="37"/>
                  </a:moveTo>
                  <a:cubicBezTo>
                    <a:pt x="16" y="37"/>
                    <a:pt x="10" y="31"/>
                    <a:pt x="10" y="24"/>
                  </a:cubicBezTo>
                  <a:cubicBezTo>
                    <a:pt x="10" y="16"/>
                    <a:pt x="16" y="10"/>
                    <a:pt x="23" y="10"/>
                  </a:cubicBezTo>
                  <a:cubicBezTo>
                    <a:pt x="31" y="10"/>
                    <a:pt x="37" y="16"/>
                    <a:pt x="37" y="24"/>
                  </a:cubicBezTo>
                  <a:cubicBezTo>
                    <a:pt x="37" y="31"/>
                    <a:pt x="31" y="37"/>
                    <a:pt x="23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6" name="PA_淘宝店chenying0907 26"/>
          <p:cNvGrpSpPr/>
          <p:nvPr>
            <p:custDataLst>
              <p:tags r:id="rId3"/>
            </p:custDataLst>
          </p:nvPr>
        </p:nvGrpSpPr>
        <p:grpSpPr bwMode="auto">
          <a:xfrm>
            <a:off x="1344614" y="3092161"/>
            <a:ext cx="446087" cy="450989"/>
            <a:chOff x="0" y="0"/>
            <a:chExt cx="281" cy="284"/>
          </a:xfrm>
        </p:grpSpPr>
        <p:sp>
          <p:nvSpPr>
            <p:cNvPr id="35867" name="淘宝店chenying0907 27"/>
            <p:cNvSpPr/>
            <p:nvPr/>
          </p:nvSpPr>
          <p:spPr bwMode="auto">
            <a:xfrm>
              <a:off x="0" y="0"/>
              <a:ext cx="281" cy="206"/>
            </a:xfrm>
            <a:custGeom>
              <a:avLst/>
              <a:gdLst>
                <a:gd name="T0" fmla="*/ 91 w 119"/>
                <a:gd name="T1" fmla="*/ 32 h 87"/>
                <a:gd name="T2" fmla="*/ 86 w 119"/>
                <a:gd name="T3" fmla="*/ 32 h 87"/>
                <a:gd name="T4" fmla="*/ 86 w 119"/>
                <a:gd name="T5" fmla="*/ 30 h 87"/>
                <a:gd name="T6" fmla="*/ 56 w 119"/>
                <a:gd name="T7" fmla="*/ 0 h 87"/>
                <a:gd name="T8" fmla="*/ 27 w 119"/>
                <a:gd name="T9" fmla="*/ 25 h 87"/>
                <a:gd name="T10" fmla="*/ 19 w 119"/>
                <a:gd name="T11" fmla="*/ 26 h 87"/>
                <a:gd name="T12" fmla="*/ 19 w 119"/>
                <a:gd name="T13" fmla="*/ 26 h 87"/>
                <a:gd name="T14" fmla="*/ 7 w 119"/>
                <a:gd name="T15" fmla="*/ 43 h 87"/>
                <a:gd name="T16" fmla="*/ 9 w 119"/>
                <a:gd name="T17" fmla="*/ 52 h 87"/>
                <a:gd name="T18" fmla="*/ 0 w 119"/>
                <a:gd name="T19" fmla="*/ 68 h 87"/>
                <a:gd name="T20" fmla="*/ 19 w 119"/>
                <a:gd name="T21" fmla="*/ 87 h 87"/>
                <a:gd name="T22" fmla="*/ 39 w 119"/>
                <a:gd name="T23" fmla="*/ 87 h 87"/>
                <a:gd name="T24" fmla="*/ 44 w 119"/>
                <a:gd name="T25" fmla="*/ 81 h 87"/>
                <a:gd name="T26" fmla="*/ 39 w 119"/>
                <a:gd name="T27" fmla="*/ 76 h 87"/>
                <a:gd name="T28" fmla="*/ 19 w 119"/>
                <a:gd name="T29" fmla="*/ 76 h 87"/>
                <a:gd name="T30" fmla="*/ 10 w 119"/>
                <a:gd name="T31" fmla="*/ 68 h 87"/>
                <a:gd name="T32" fmla="*/ 18 w 119"/>
                <a:gd name="T33" fmla="*/ 59 h 87"/>
                <a:gd name="T34" fmla="*/ 22 w 119"/>
                <a:gd name="T35" fmla="*/ 55 h 87"/>
                <a:gd name="T36" fmla="*/ 20 w 119"/>
                <a:gd name="T37" fmla="*/ 50 h 87"/>
                <a:gd name="T38" fmla="*/ 17 w 119"/>
                <a:gd name="T39" fmla="*/ 43 h 87"/>
                <a:gd name="T40" fmla="*/ 22 w 119"/>
                <a:gd name="T41" fmla="*/ 35 h 87"/>
                <a:gd name="T42" fmla="*/ 22 w 119"/>
                <a:gd name="T43" fmla="*/ 35 h 87"/>
                <a:gd name="T44" fmla="*/ 30 w 119"/>
                <a:gd name="T45" fmla="*/ 36 h 87"/>
                <a:gd name="T46" fmla="*/ 35 w 119"/>
                <a:gd name="T47" fmla="*/ 36 h 87"/>
                <a:gd name="T48" fmla="*/ 37 w 119"/>
                <a:gd name="T49" fmla="*/ 31 h 87"/>
                <a:gd name="T50" fmla="*/ 37 w 119"/>
                <a:gd name="T51" fmla="*/ 30 h 87"/>
                <a:gd name="T52" fmla="*/ 37 w 119"/>
                <a:gd name="T53" fmla="*/ 30 h 87"/>
                <a:gd name="T54" fmla="*/ 56 w 119"/>
                <a:gd name="T55" fmla="*/ 11 h 87"/>
                <a:gd name="T56" fmla="*/ 75 w 119"/>
                <a:gd name="T57" fmla="*/ 30 h 87"/>
                <a:gd name="T58" fmla="*/ 73 w 119"/>
                <a:gd name="T59" fmla="*/ 40 h 87"/>
                <a:gd name="T60" fmla="*/ 74 w 119"/>
                <a:gd name="T61" fmla="*/ 46 h 87"/>
                <a:gd name="T62" fmla="*/ 80 w 119"/>
                <a:gd name="T63" fmla="*/ 46 h 87"/>
                <a:gd name="T64" fmla="*/ 91 w 119"/>
                <a:gd name="T65" fmla="*/ 42 h 87"/>
                <a:gd name="T66" fmla="*/ 108 w 119"/>
                <a:gd name="T67" fmla="*/ 59 h 87"/>
                <a:gd name="T68" fmla="*/ 91 w 119"/>
                <a:gd name="T69" fmla="*/ 76 h 87"/>
                <a:gd name="T70" fmla="*/ 80 w 119"/>
                <a:gd name="T71" fmla="*/ 76 h 87"/>
                <a:gd name="T72" fmla="*/ 75 w 119"/>
                <a:gd name="T73" fmla="*/ 81 h 87"/>
                <a:gd name="T74" fmla="*/ 80 w 119"/>
                <a:gd name="T75" fmla="*/ 87 h 87"/>
                <a:gd name="T76" fmla="*/ 91 w 119"/>
                <a:gd name="T77" fmla="*/ 87 h 87"/>
                <a:gd name="T78" fmla="*/ 119 w 119"/>
                <a:gd name="T79" fmla="*/ 59 h 87"/>
                <a:gd name="T80" fmla="*/ 91 w 119"/>
                <a:gd name="T81" fmla="*/ 3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9" h="87">
                  <a:moveTo>
                    <a:pt x="91" y="32"/>
                  </a:moveTo>
                  <a:cubicBezTo>
                    <a:pt x="89" y="32"/>
                    <a:pt x="87" y="32"/>
                    <a:pt x="86" y="32"/>
                  </a:cubicBezTo>
                  <a:cubicBezTo>
                    <a:pt x="86" y="31"/>
                    <a:pt x="86" y="31"/>
                    <a:pt x="86" y="30"/>
                  </a:cubicBezTo>
                  <a:cubicBezTo>
                    <a:pt x="86" y="13"/>
                    <a:pt x="72" y="0"/>
                    <a:pt x="56" y="0"/>
                  </a:cubicBezTo>
                  <a:cubicBezTo>
                    <a:pt x="42" y="0"/>
                    <a:pt x="30" y="11"/>
                    <a:pt x="27" y="25"/>
                  </a:cubicBezTo>
                  <a:cubicBezTo>
                    <a:pt x="24" y="24"/>
                    <a:pt x="21" y="25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1" y="29"/>
                    <a:pt x="7" y="36"/>
                    <a:pt x="7" y="43"/>
                  </a:cubicBezTo>
                  <a:cubicBezTo>
                    <a:pt x="7" y="46"/>
                    <a:pt x="7" y="49"/>
                    <a:pt x="9" y="52"/>
                  </a:cubicBezTo>
                  <a:cubicBezTo>
                    <a:pt x="3" y="55"/>
                    <a:pt x="0" y="61"/>
                    <a:pt x="0" y="68"/>
                  </a:cubicBezTo>
                  <a:cubicBezTo>
                    <a:pt x="0" y="78"/>
                    <a:pt x="8" y="87"/>
                    <a:pt x="19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41" y="87"/>
                    <a:pt x="44" y="84"/>
                    <a:pt x="44" y="81"/>
                  </a:cubicBezTo>
                  <a:cubicBezTo>
                    <a:pt x="44" y="79"/>
                    <a:pt x="41" y="76"/>
                    <a:pt x="39" y="76"/>
                  </a:cubicBezTo>
                  <a:cubicBezTo>
                    <a:pt x="19" y="76"/>
                    <a:pt x="19" y="76"/>
                    <a:pt x="19" y="76"/>
                  </a:cubicBezTo>
                  <a:cubicBezTo>
                    <a:pt x="14" y="76"/>
                    <a:pt x="10" y="72"/>
                    <a:pt x="10" y="68"/>
                  </a:cubicBezTo>
                  <a:cubicBezTo>
                    <a:pt x="10" y="63"/>
                    <a:pt x="13" y="60"/>
                    <a:pt x="18" y="59"/>
                  </a:cubicBezTo>
                  <a:cubicBezTo>
                    <a:pt x="20" y="59"/>
                    <a:pt x="21" y="57"/>
                    <a:pt x="22" y="55"/>
                  </a:cubicBezTo>
                  <a:cubicBezTo>
                    <a:pt x="22" y="53"/>
                    <a:pt x="22" y="51"/>
                    <a:pt x="20" y="50"/>
                  </a:cubicBezTo>
                  <a:cubicBezTo>
                    <a:pt x="18" y="48"/>
                    <a:pt x="17" y="46"/>
                    <a:pt x="17" y="43"/>
                  </a:cubicBezTo>
                  <a:cubicBezTo>
                    <a:pt x="17" y="40"/>
                    <a:pt x="19" y="37"/>
                    <a:pt x="22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5" y="34"/>
                    <a:pt x="27" y="35"/>
                    <a:pt x="30" y="36"/>
                  </a:cubicBezTo>
                  <a:cubicBezTo>
                    <a:pt x="31" y="37"/>
                    <a:pt x="33" y="37"/>
                    <a:pt x="35" y="36"/>
                  </a:cubicBezTo>
                  <a:cubicBezTo>
                    <a:pt x="37" y="35"/>
                    <a:pt x="37" y="33"/>
                    <a:pt x="37" y="31"/>
                  </a:cubicBezTo>
                  <a:cubicBezTo>
                    <a:pt x="37" y="31"/>
                    <a:pt x="37" y="30"/>
                    <a:pt x="37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19"/>
                    <a:pt x="46" y="11"/>
                    <a:pt x="56" y="11"/>
                  </a:cubicBezTo>
                  <a:cubicBezTo>
                    <a:pt x="67" y="11"/>
                    <a:pt x="75" y="19"/>
                    <a:pt x="75" y="30"/>
                  </a:cubicBezTo>
                  <a:cubicBezTo>
                    <a:pt x="75" y="33"/>
                    <a:pt x="74" y="36"/>
                    <a:pt x="73" y="40"/>
                  </a:cubicBezTo>
                  <a:cubicBezTo>
                    <a:pt x="71" y="42"/>
                    <a:pt x="72" y="44"/>
                    <a:pt x="74" y="46"/>
                  </a:cubicBezTo>
                  <a:cubicBezTo>
                    <a:pt x="75" y="48"/>
                    <a:pt x="78" y="48"/>
                    <a:pt x="80" y="46"/>
                  </a:cubicBezTo>
                  <a:cubicBezTo>
                    <a:pt x="82" y="44"/>
                    <a:pt x="86" y="42"/>
                    <a:pt x="91" y="42"/>
                  </a:cubicBezTo>
                  <a:cubicBezTo>
                    <a:pt x="101" y="42"/>
                    <a:pt x="108" y="50"/>
                    <a:pt x="108" y="59"/>
                  </a:cubicBezTo>
                  <a:cubicBezTo>
                    <a:pt x="108" y="69"/>
                    <a:pt x="101" y="76"/>
                    <a:pt x="9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77" y="76"/>
                    <a:pt x="75" y="79"/>
                    <a:pt x="75" y="81"/>
                  </a:cubicBezTo>
                  <a:cubicBezTo>
                    <a:pt x="75" y="84"/>
                    <a:pt x="77" y="87"/>
                    <a:pt x="80" y="87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106" y="87"/>
                    <a:pt x="119" y="74"/>
                    <a:pt x="119" y="59"/>
                  </a:cubicBezTo>
                  <a:cubicBezTo>
                    <a:pt x="119" y="44"/>
                    <a:pt x="106" y="32"/>
                    <a:pt x="91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8" name="淘宝店chenying0907 28"/>
            <p:cNvSpPr/>
            <p:nvPr/>
          </p:nvSpPr>
          <p:spPr bwMode="auto">
            <a:xfrm>
              <a:off x="85" y="116"/>
              <a:ext cx="108" cy="168"/>
            </a:xfrm>
            <a:custGeom>
              <a:avLst/>
              <a:gdLst>
                <a:gd name="T0" fmla="*/ 37 w 46"/>
                <a:gd name="T1" fmla="*/ 45 h 71"/>
                <a:gd name="T2" fmla="*/ 28 w 46"/>
                <a:gd name="T3" fmla="*/ 54 h 71"/>
                <a:gd name="T4" fmla="*/ 28 w 46"/>
                <a:gd name="T5" fmla="*/ 5 h 71"/>
                <a:gd name="T6" fmla="*/ 23 w 46"/>
                <a:gd name="T7" fmla="*/ 0 h 71"/>
                <a:gd name="T8" fmla="*/ 18 w 46"/>
                <a:gd name="T9" fmla="*/ 5 h 71"/>
                <a:gd name="T10" fmla="*/ 18 w 46"/>
                <a:gd name="T11" fmla="*/ 54 h 71"/>
                <a:gd name="T12" fmla="*/ 9 w 46"/>
                <a:gd name="T13" fmla="*/ 45 h 71"/>
                <a:gd name="T14" fmla="*/ 2 w 46"/>
                <a:gd name="T15" fmla="*/ 45 h 71"/>
                <a:gd name="T16" fmla="*/ 2 w 46"/>
                <a:gd name="T17" fmla="*/ 52 h 71"/>
                <a:gd name="T18" fmla="*/ 20 w 46"/>
                <a:gd name="T19" fmla="*/ 70 h 71"/>
                <a:gd name="T20" fmla="*/ 23 w 46"/>
                <a:gd name="T21" fmla="*/ 71 h 71"/>
                <a:gd name="T22" fmla="*/ 27 w 46"/>
                <a:gd name="T23" fmla="*/ 70 h 71"/>
                <a:gd name="T24" fmla="*/ 44 w 46"/>
                <a:gd name="T25" fmla="*/ 52 h 71"/>
                <a:gd name="T26" fmla="*/ 44 w 46"/>
                <a:gd name="T27" fmla="*/ 45 h 71"/>
                <a:gd name="T28" fmla="*/ 37 w 46"/>
                <a:gd name="T29" fmla="*/ 4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71">
                  <a:moveTo>
                    <a:pt x="37" y="45"/>
                  </a:moveTo>
                  <a:cubicBezTo>
                    <a:pt x="28" y="54"/>
                    <a:pt x="28" y="54"/>
                    <a:pt x="28" y="5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2"/>
                    <a:pt x="26" y="0"/>
                    <a:pt x="23" y="0"/>
                  </a:cubicBezTo>
                  <a:cubicBezTo>
                    <a:pt x="20" y="0"/>
                    <a:pt x="18" y="2"/>
                    <a:pt x="18" y="5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7" y="43"/>
                    <a:pt x="4" y="43"/>
                    <a:pt x="2" y="45"/>
                  </a:cubicBezTo>
                  <a:cubicBezTo>
                    <a:pt x="0" y="47"/>
                    <a:pt x="0" y="50"/>
                    <a:pt x="2" y="52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20" y="71"/>
                    <a:pt x="22" y="71"/>
                    <a:pt x="23" y="71"/>
                  </a:cubicBezTo>
                  <a:cubicBezTo>
                    <a:pt x="25" y="71"/>
                    <a:pt x="26" y="71"/>
                    <a:pt x="27" y="70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6" y="50"/>
                    <a:pt x="46" y="47"/>
                    <a:pt x="44" y="45"/>
                  </a:cubicBezTo>
                  <a:cubicBezTo>
                    <a:pt x="42" y="43"/>
                    <a:pt x="39" y="43"/>
                    <a:pt x="37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9" name="PA_淘宝店chenying0907 29"/>
          <p:cNvGrpSpPr/>
          <p:nvPr>
            <p:custDataLst>
              <p:tags r:id="rId4"/>
            </p:custDataLst>
          </p:nvPr>
        </p:nvGrpSpPr>
        <p:grpSpPr bwMode="auto">
          <a:xfrm>
            <a:off x="1362075" y="1783658"/>
            <a:ext cx="406400" cy="400173"/>
            <a:chOff x="0" y="0"/>
            <a:chExt cx="256" cy="252"/>
          </a:xfrm>
        </p:grpSpPr>
        <p:sp>
          <p:nvSpPr>
            <p:cNvPr id="35870" name="淘宝店chenying0907 30"/>
            <p:cNvSpPr>
              <a:spLocks noEditPoints="1"/>
            </p:cNvSpPr>
            <p:nvPr/>
          </p:nvSpPr>
          <p:spPr bwMode="auto">
            <a:xfrm>
              <a:off x="0" y="0"/>
              <a:ext cx="256" cy="252"/>
            </a:xfrm>
            <a:custGeom>
              <a:avLst/>
              <a:gdLst>
                <a:gd name="T0" fmla="*/ 234 w 256"/>
                <a:gd name="T1" fmla="*/ 186 h 252"/>
                <a:gd name="T2" fmla="*/ 69 w 256"/>
                <a:gd name="T3" fmla="*/ 186 h 252"/>
                <a:gd name="T4" fmla="*/ 69 w 256"/>
                <a:gd name="T5" fmla="*/ 21 h 252"/>
                <a:gd name="T6" fmla="*/ 126 w 256"/>
                <a:gd name="T7" fmla="*/ 21 h 252"/>
                <a:gd name="T8" fmla="*/ 126 w 256"/>
                <a:gd name="T9" fmla="*/ 0 h 252"/>
                <a:gd name="T10" fmla="*/ 48 w 256"/>
                <a:gd name="T11" fmla="*/ 0 h 252"/>
                <a:gd name="T12" fmla="*/ 48 w 256"/>
                <a:gd name="T13" fmla="*/ 45 h 252"/>
                <a:gd name="T14" fmla="*/ 0 w 256"/>
                <a:gd name="T15" fmla="*/ 45 h 252"/>
                <a:gd name="T16" fmla="*/ 0 w 256"/>
                <a:gd name="T17" fmla="*/ 252 h 252"/>
                <a:gd name="T18" fmla="*/ 208 w 256"/>
                <a:gd name="T19" fmla="*/ 252 h 252"/>
                <a:gd name="T20" fmla="*/ 208 w 256"/>
                <a:gd name="T21" fmla="*/ 208 h 252"/>
                <a:gd name="T22" fmla="*/ 256 w 256"/>
                <a:gd name="T23" fmla="*/ 208 h 252"/>
                <a:gd name="T24" fmla="*/ 256 w 256"/>
                <a:gd name="T25" fmla="*/ 130 h 252"/>
                <a:gd name="T26" fmla="*/ 234 w 256"/>
                <a:gd name="T27" fmla="*/ 130 h 252"/>
                <a:gd name="T28" fmla="*/ 234 w 256"/>
                <a:gd name="T29" fmla="*/ 186 h 252"/>
                <a:gd name="T30" fmla="*/ 187 w 256"/>
                <a:gd name="T31" fmla="*/ 231 h 252"/>
                <a:gd name="T32" fmla="*/ 24 w 256"/>
                <a:gd name="T33" fmla="*/ 231 h 252"/>
                <a:gd name="T34" fmla="*/ 24 w 256"/>
                <a:gd name="T35" fmla="*/ 68 h 252"/>
                <a:gd name="T36" fmla="*/ 48 w 256"/>
                <a:gd name="T37" fmla="*/ 68 h 252"/>
                <a:gd name="T38" fmla="*/ 48 w 256"/>
                <a:gd name="T39" fmla="*/ 208 h 252"/>
                <a:gd name="T40" fmla="*/ 187 w 256"/>
                <a:gd name="T41" fmla="*/ 208 h 252"/>
                <a:gd name="T42" fmla="*/ 187 w 256"/>
                <a:gd name="T43" fmla="*/ 23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6" h="252">
                  <a:moveTo>
                    <a:pt x="234" y="186"/>
                  </a:moveTo>
                  <a:lnTo>
                    <a:pt x="69" y="186"/>
                  </a:lnTo>
                  <a:lnTo>
                    <a:pt x="69" y="21"/>
                  </a:lnTo>
                  <a:lnTo>
                    <a:pt x="126" y="21"/>
                  </a:lnTo>
                  <a:lnTo>
                    <a:pt x="126" y="0"/>
                  </a:lnTo>
                  <a:lnTo>
                    <a:pt x="48" y="0"/>
                  </a:lnTo>
                  <a:lnTo>
                    <a:pt x="48" y="45"/>
                  </a:lnTo>
                  <a:lnTo>
                    <a:pt x="0" y="45"/>
                  </a:lnTo>
                  <a:lnTo>
                    <a:pt x="0" y="252"/>
                  </a:lnTo>
                  <a:lnTo>
                    <a:pt x="208" y="252"/>
                  </a:lnTo>
                  <a:lnTo>
                    <a:pt x="208" y="208"/>
                  </a:lnTo>
                  <a:lnTo>
                    <a:pt x="256" y="208"/>
                  </a:lnTo>
                  <a:lnTo>
                    <a:pt x="256" y="130"/>
                  </a:lnTo>
                  <a:lnTo>
                    <a:pt x="234" y="130"/>
                  </a:lnTo>
                  <a:lnTo>
                    <a:pt x="234" y="186"/>
                  </a:lnTo>
                  <a:close/>
                  <a:moveTo>
                    <a:pt x="187" y="231"/>
                  </a:moveTo>
                  <a:lnTo>
                    <a:pt x="24" y="231"/>
                  </a:lnTo>
                  <a:lnTo>
                    <a:pt x="24" y="68"/>
                  </a:lnTo>
                  <a:lnTo>
                    <a:pt x="48" y="68"/>
                  </a:lnTo>
                  <a:lnTo>
                    <a:pt x="48" y="208"/>
                  </a:lnTo>
                  <a:lnTo>
                    <a:pt x="187" y="208"/>
                  </a:lnTo>
                  <a:lnTo>
                    <a:pt x="187" y="2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71" name="淘宝店chenying0907 31"/>
            <p:cNvSpPr/>
            <p:nvPr/>
          </p:nvSpPr>
          <p:spPr bwMode="auto">
            <a:xfrm>
              <a:off x="145" y="0"/>
              <a:ext cx="111" cy="111"/>
            </a:xfrm>
            <a:custGeom>
              <a:avLst/>
              <a:gdLst>
                <a:gd name="T0" fmla="*/ 18 w 111"/>
                <a:gd name="T1" fmla="*/ 0 h 111"/>
                <a:gd name="T2" fmla="*/ 18 w 111"/>
                <a:gd name="T3" fmla="*/ 21 h 111"/>
                <a:gd name="T4" fmla="*/ 73 w 111"/>
                <a:gd name="T5" fmla="*/ 21 h 111"/>
                <a:gd name="T6" fmla="*/ 0 w 111"/>
                <a:gd name="T7" fmla="*/ 94 h 111"/>
                <a:gd name="T8" fmla="*/ 14 w 111"/>
                <a:gd name="T9" fmla="*/ 111 h 111"/>
                <a:gd name="T10" fmla="*/ 89 w 111"/>
                <a:gd name="T11" fmla="*/ 37 h 111"/>
                <a:gd name="T12" fmla="*/ 89 w 111"/>
                <a:gd name="T13" fmla="*/ 92 h 111"/>
                <a:gd name="T14" fmla="*/ 111 w 111"/>
                <a:gd name="T15" fmla="*/ 92 h 111"/>
                <a:gd name="T16" fmla="*/ 111 w 111"/>
                <a:gd name="T17" fmla="*/ 0 h 111"/>
                <a:gd name="T18" fmla="*/ 18 w 111"/>
                <a:gd name="T1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11">
                  <a:moveTo>
                    <a:pt x="18" y="0"/>
                  </a:moveTo>
                  <a:lnTo>
                    <a:pt x="18" y="21"/>
                  </a:lnTo>
                  <a:lnTo>
                    <a:pt x="73" y="21"/>
                  </a:lnTo>
                  <a:lnTo>
                    <a:pt x="0" y="94"/>
                  </a:lnTo>
                  <a:lnTo>
                    <a:pt x="14" y="111"/>
                  </a:lnTo>
                  <a:lnTo>
                    <a:pt x="89" y="37"/>
                  </a:lnTo>
                  <a:lnTo>
                    <a:pt x="89" y="92"/>
                  </a:lnTo>
                  <a:lnTo>
                    <a:pt x="111" y="92"/>
                  </a:lnTo>
                  <a:lnTo>
                    <a:pt x="111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5872" name="PA_淘宝店chenying0907 3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72001" y="1682026"/>
            <a:ext cx="1368425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b="1" dirty="0">
                <a:solidFill>
                  <a:schemeClr val="bg1"/>
                </a:solidFill>
              </a:rPr>
              <a:t>TOPIC HEAER ONE</a:t>
            </a:r>
            <a:endParaRPr lang="zh-CN" altLang="en-US" sz="10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800" dirty="0">
                <a:solidFill>
                  <a:schemeClr val="bg1"/>
                </a:solidFill>
              </a:rPr>
              <a:t>We have many PowerPoint </a:t>
            </a:r>
            <a:r>
              <a:rPr lang="zh-CN" altLang="en-US" sz="800" dirty="0">
                <a:solidFill>
                  <a:schemeClr val="bg1"/>
                </a:solidFill>
              </a:rPr>
              <a:t>templates</a:t>
            </a:r>
            <a:r>
              <a:rPr lang="en-US" altLang="zh-CN" sz="800" dirty="0">
                <a:solidFill>
                  <a:schemeClr val="bg1"/>
                </a:solidFill>
              </a:rPr>
              <a:t> that has bee specifically designed</a:t>
            </a:r>
            <a:r>
              <a:rPr lang="zh-CN" altLang="en-US" sz="800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45" name="PA_淘宝店chenying0907 44"/>
          <p:cNvGrpSpPr/>
          <p:nvPr>
            <p:custDataLst>
              <p:tags r:id="rId6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46" name="淘宝店chenying0907 37"/>
            <p:cNvSpPr/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淘宝店chenying0907 38"/>
            <p:cNvSpPr/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淘宝店chenying0907 39"/>
            <p:cNvSpPr/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9" name="PA_文本框 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35359" y="184337"/>
            <a:ext cx="86086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i="1" dirty="0"/>
              <a:t>IV.B. Variation in Prices</a:t>
            </a:r>
            <a:endParaRPr lang="en-US" altLang="zh-CN" sz="20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0B348EA2-800D-4F92-8FC8-5C7916BF0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083" y="502838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02C2049-D3B9-4552-8284-C43D2C8585DE}"/>
              </a:ext>
            </a:extLst>
          </p:cNvPr>
          <p:cNvSpPr/>
          <p:nvPr/>
        </p:nvSpPr>
        <p:spPr>
          <a:xfrm>
            <a:off x="521817" y="525862"/>
            <a:ext cx="6863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/>
              <a:t>Company Structure as the Source of Variation</a:t>
            </a:r>
            <a:endParaRPr lang="zh-CN" altLang="en-US" dirty="0"/>
          </a:p>
        </p:txBody>
      </p:sp>
      <p:sp>
        <p:nvSpPr>
          <p:cNvPr id="26" name="矩形 7">
            <a:extLst>
              <a:ext uri="{FF2B5EF4-FFF2-40B4-BE49-F238E27FC236}">
                <a16:creationId xmlns:a16="http://schemas.microsoft.com/office/drawing/2014/main" id="{D8ECB340-0E31-4902-9A7F-DDD10EF10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502495"/>
            <a:ext cx="2057400" cy="65087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5472A009-4C13-47B1-A928-13DDC2397288}"/>
              </a:ext>
            </a:extLst>
          </p:cNvPr>
          <p:cNvGrpSpPr/>
          <p:nvPr/>
        </p:nvGrpSpPr>
        <p:grpSpPr>
          <a:xfrm>
            <a:off x="465189" y="920426"/>
            <a:ext cx="8651701" cy="707886"/>
            <a:chOff x="5963740" y="2180924"/>
            <a:chExt cx="8036843" cy="707886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C3708726-54DB-4571-A77E-8B239EBB9177}"/>
                </a:ext>
              </a:extLst>
            </p:cNvPr>
            <p:cNvSpPr txBox="1"/>
            <p:nvPr/>
          </p:nvSpPr>
          <p:spPr>
            <a:xfrm>
              <a:off x="6111084" y="2180924"/>
              <a:ext cx="78894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An essential element——</a:t>
              </a:r>
              <a:r>
                <a:rPr lang="en-US" altLang="zh-CN" sz="2000" b="1" dirty="0"/>
                <a:t>variation across employees in the relative price </a:t>
              </a:r>
              <a:r>
                <a:rPr lang="en-US" altLang="zh-CN" sz="2000" dirty="0"/>
                <a:t>(face for contract H)</a:t>
              </a:r>
            </a:p>
          </p:txBody>
        </p: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A2037E52-FDEB-4F30-8C11-0CBF571061C6}"/>
                </a:ext>
              </a:extLst>
            </p:cNvPr>
            <p:cNvSpPr/>
            <p:nvPr/>
          </p:nvSpPr>
          <p:spPr bwMode="auto">
            <a:xfrm>
              <a:off x="5963740" y="2299668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A653F927-C6CA-410F-9967-8104336D41CB}"/>
              </a:ext>
            </a:extLst>
          </p:cNvPr>
          <p:cNvSpPr/>
          <p:nvPr/>
        </p:nvSpPr>
        <p:spPr>
          <a:xfrm>
            <a:off x="1187624" y="2067694"/>
            <a:ext cx="165618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Price variation</a:t>
            </a:r>
            <a:endParaRPr lang="zh-CN" altLang="en-US" dirty="0">
              <a:solidFill>
                <a:schemeClr val="tx1"/>
              </a:solidFill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F9DD5254-58E3-402C-BD96-27DD911E6F60}"/>
              </a:ext>
            </a:extLst>
          </p:cNvPr>
          <p:cNvCxnSpPr>
            <a:stCxn id="3" idx="3"/>
          </p:cNvCxnSpPr>
          <p:nvPr/>
        </p:nvCxnSpPr>
        <p:spPr>
          <a:xfrm flipV="1">
            <a:off x="2843808" y="1861469"/>
            <a:ext cx="1440160" cy="45825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888ABCC-C6C2-4B38-9B66-F2637EFE54D3}"/>
              </a:ext>
            </a:extLst>
          </p:cNvPr>
          <p:cNvCxnSpPr>
            <a:stCxn id="3" idx="3"/>
          </p:cNvCxnSpPr>
          <p:nvPr/>
        </p:nvCxnSpPr>
        <p:spPr>
          <a:xfrm>
            <a:off x="2843808" y="2319722"/>
            <a:ext cx="1440160" cy="61206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6287A2A6-8E7C-46C5-A033-63C6A909382F}"/>
              </a:ext>
            </a:extLst>
          </p:cNvPr>
          <p:cNvSpPr/>
          <p:nvPr/>
        </p:nvSpPr>
        <p:spPr>
          <a:xfrm>
            <a:off x="4291978" y="1586539"/>
            <a:ext cx="338437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dirty="0">
                <a:solidFill>
                  <a:schemeClr val="tx1"/>
                </a:solidFill>
              </a:rPr>
              <a:t>Willingness to pay for contract </a:t>
            </a:r>
            <a:r>
              <a:rPr lang="en-US" altLang="zh-CN" i="1" dirty="0">
                <a:solidFill>
                  <a:schemeClr val="tx1"/>
                </a:solidFill>
              </a:rPr>
              <a:t>H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215677E3-BDFB-48C2-BF4C-306B63F664D7}"/>
              </a:ext>
            </a:extLst>
          </p:cNvPr>
          <p:cNvSpPr/>
          <p:nvPr/>
        </p:nvSpPr>
        <p:spPr>
          <a:xfrm>
            <a:off x="4291978" y="2703480"/>
            <a:ext cx="1656184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Insurable costs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8" name="乘号 7">
            <a:extLst>
              <a:ext uri="{FF2B5EF4-FFF2-40B4-BE49-F238E27FC236}">
                <a16:creationId xmlns:a16="http://schemas.microsoft.com/office/drawing/2014/main" id="{A4AC06B7-3AF8-4486-B0EF-3DDEAE7AA325}"/>
              </a:ext>
            </a:extLst>
          </p:cNvPr>
          <p:cNvSpPr/>
          <p:nvPr/>
        </p:nvSpPr>
        <p:spPr>
          <a:xfrm>
            <a:off x="3491880" y="1949602"/>
            <a:ext cx="227806" cy="23422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乘号 37">
            <a:extLst>
              <a:ext uri="{FF2B5EF4-FFF2-40B4-BE49-F238E27FC236}">
                <a16:creationId xmlns:a16="http://schemas.microsoft.com/office/drawing/2014/main" id="{5A641524-A031-4D91-A4AB-D00E4B69CA9E}"/>
              </a:ext>
            </a:extLst>
          </p:cNvPr>
          <p:cNvSpPr/>
          <p:nvPr/>
        </p:nvSpPr>
        <p:spPr>
          <a:xfrm>
            <a:off x="3530377" y="2541616"/>
            <a:ext cx="227806" cy="23422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47842F0-EB1F-4680-BCAE-250816CC316E}"/>
              </a:ext>
            </a:extLst>
          </p:cNvPr>
          <p:cNvSpPr/>
          <p:nvPr/>
        </p:nvSpPr>
        <p:spPr>
          <a:xfrm>
            <a:off x="683568" y="3388730"/>
            <a:ext cx="3944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Otherwise——Simultaneous causality</a:t>
            </a:r>
            <a:r>
              <a:rPr lang="zh-CN" altLang="en-US" dirty="0"/>
              <a:t>！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0E93E52-3BDE-410B-9B3E-38B509D255DA}"/>
              </a:ext>
            </a:extLst>
          </p:cNvPr>
          <p:cNvSpPr/>
          <p:nvPr/>
        </p:nvSpPr>
        <p:spPr>
          <a:xfrm>
            <a:off x="684212" y="3820421"/>
            <a:ext cx="82082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/>
              <a:t>Alcoa’s business structure </a:t>
            </a:r>
            <a:r>
              <a:rPr lang="en-US" altLang="zh-CN" dirty="0"/>
              <a:t>——</a:t>
            </a:r>
            <a:r>
              <a:rPr lang="en-US" altLang="zh-CN" b="1" dirty="0"/>
              <a:t>a credible source </a:t>
            </a:r>
            <a:r>
              <a:rPr lang="en-US" altLang="zh-CN" dirty="0"/>
              <a:t>of such pricing variation</a:t>
            </a:r>
          </a:p>
          <a:p>
            <a:r>
              <a:rPr lang="en-US" altLang="zh-CN" dirty="0"/>
              <a:t>across different employees in the company.</a:t>
            </a:r>
          </a:p>
        </p:txBody>
      </p:sp>
    </p:spTree>
    <p:extLst>
      <p:ext uri="{BB962C8B-B14F-4D97-AF65-F5344CB8AC3E}">
        <p14:creationId xmlns:p14="http://schemas.microsoft.com/office/powerpoint/2010/main" val="823757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0" advClick="0">
        <p:wipe/>
      </p:transition>
    </mc:Choice>
    <mc:Fallback>
      <p:transition spd="slow" advClick="0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57" name="PA_淘宝店chenying0907 17"/>
          <p:cNvGrpSpPr/>
          <p:nvPr>
            <p:custDataLst>
              <p:tags r:id="rId1"/>
            </p:custDataLst>
          </p:nvPr>
        </p:nvGrpSpPr>
        <p:grpSpPr bwMode="auto">
          <a:xfrm>
            <a:off x="7385050" y="3088986"/>
            <a:ext cx="357188" cy="460517"/>
            <a:chOff x="0" y="0"/>
            <a:chExt cx="225" cy="290"/>
          </a:xfrm>
        </p:grpSpPr>
        <p:sp>
          <p:nvSpPr>
            <p:cNvPr id="35858" name="淘宝店chenying0907 18"/>
            <p:cNvSpPr/>
            <p:nvPr/>
          </p:nvSpPr>
          <p:spPr bwMode="auto">
            <a:xfrm>
              <a:off x="0" y="0"/>
              <a:ext cx="225" cy="290"/>
            </a:xfrm>
            <a:custGeom>
              <a:avLst/>
              <a:gdLst>
                <a:gd name="T0" fmla="*/ 21 w 95"/>
                <a:gd name="T1" fmla="*/ 112 h 123"/>
                <a:gd name="T2" fmla="*/ 11 w 95"/>
                <a:gd name="T3" fmla="*/ 112 h 123"/>
                <a:gd name="T4" fmla="*/ 11 w 95"/>
                <a:gd name="T5" fmla="*/ 10 h 123"/>
                <a:gd name="T6" fmla="*/ 90 w 95"/>
                <a:gd name="T7" fmla="*/ 10 h 123"/>
                <a:gd name="T8" fmla="*/ 95 w 95"/>
                <a:gd name="T9" fmla="*/ 5 h 123"/>
                <a:gd name="T10" fmla="*/ 90 w 95"/>
                <a:gd name="T11" fmla="*/ 0 h 123"/>
                <a:gd name="T12" fmla="*/ 5 w 95"/>
                <a:gd name="T13" fmla="*/ 0 h 123"/>
                <a:gd name="T14" fmla="*/ 0 w 95"/>
                <a:gd name="T15" fmla="*/ 5 h 123"/>
                <a:gd name="T16" fmla="*/ 0 w 95"/>
                <a:gd name="T17" fmla="*/ 118 h 123"/>
                <a:gd name="T18" fmla="*/ 5 w 95"/>
                <a:gd name="T19" fmla="*/ 123 h 123"/>
                <a:gd name="T20" fmla="*/ 21 w 95"/>
                <a:gd name="T21" fmla="*/ 123 h 123"/>
                <a:gd name="T22" fmla="*/ 26 w 95"/>
                <a:gd name="T23" fmla="*/ 118 h 123"/>
                <a:gd name="T24" fmla="*/ 21 w 95"/>
                <a:gd name="T25" fmla="*/ 11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21" y="112"/>
                  </a:moveTo>
                  <a:cubicBezTo>
                    <a:pt x="11" y="112"/>
                    <a:pt x="11" y="112"/>
                    <a:pt x="11" y="112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3" y="10"/>
                    <a:pt x="95" y="8"/>
                    <a:pt x="95" y="5"/>
                  </a:cubicBezTo>
                  <a:cubicBezTo>
                    <a:pt x="95" y="2"/>
                    <a:pt x="93" y="0"/>
                    <a:pt x="9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1"/>
                    <a:pt x="2" y="123"/>
                    <a:pt x="5" y="123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4" y="123"/>
                    <a:pt x="26" y="121"/>
                    <a:pt x="26" y="118"/>
                  </a:cubicBezTo>
                  <a:cubicBezTo>
                    <a:pt x="26" y="115"/>
                    <a:pt x="24" y="112"/>
                    <a:pt x="21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59" name="淘宝店chenying0907 19"/>
            <p:cNvSpPr/>
            <p:nvPr/>
          </p:nvSpPr>
          <p:spPr bwMode="auto">
            <a:xfrm>
              <a:off x="142" y="170"/>
              <a:ext cx="83" cy="120"/>
            </a:xfrm>
            <a:custGeom>
              <a:avLst/>
              <a:gdLst>
                <a:gd name="T0" fmla="*/ 30 w 35"/>
                <a:gd name="T1" fmla="*/ 0 h 51"/>
                <a:gd name="T2" fmla="*/ 25 w 35"/>
                <a:gd name="T3" fmla="*/ 5 h 51"/>
                <a:gd name="T4" fmla="*/ 25 w 35"/>
                <a:gd name="T5" fmla="*/ 40 h 51"/>
                <a:gd name="T6" fmla="*/ 5 w 35"/>
                <a:gd name="T7" fmla="*/ 40 h 51"/>
                <a:gd name="T8" fmla="*/ 0 w 35"/>
                <a:gd name="T9" fmla="*/ 46 h 51"/>
                <a:gd name="T10" fmla="*/ 5 w 35"/>
                <a:gd name="T11" fmla="*/ 51 h 51"/>
                <a:gd name="T12" fmla="*/ 30 w 35"/>
                <a:gd name="T13" fmla="*/ 51 h 51"/>
                <a:gd name="T14" fmla="*/ 34 w 35"/>
                <a:gd name="T15" fmla="*/ 49 h 51"/>
                <a:gd name="T16" fmla="*/ 35 w 35"/>
                <a:gd name="T17" fmla="*/ 46 h 51"/>
                <a:gd name="T18" fmla="*/ 35 w 35"/>
                <a:gd name="T19" fmla="*/ 5 h 51"/>
                <a:gd name="T20" fmla="*/ 30 w 35"/>
                <a:gd name="T2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51">
                  <a:moveTo>
                    <a:pt x="30" y="0"/>
                  </a:moveTo>
                  <a:cubicBezTo>
                    <a:pt x="27" y="0"/>
                    <a:pt x="25" y="2"/>
                    <a:pt x="25" y="5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2" y="40"/>
                    <a:pt x="0" y="43"/>
                    <a:pt x="0" y="46"/>
                  </a:cubicBezTo>
                  <a:cubicBezTo>
                    <a:pt x="0" y="49"/>
                    <a:pt x="2" y="51"/>
                    <a:pt x="5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2" y="51"/>
                    <a:pt x="33" y="50"/>
                    <a:pt x="34" y="49"/>
                  </a:cubicBezTo>
                  <a:cubicBezTo>
                    <a:pt x="35" y="48"/>
                    <a:pt x="35" y="47"/>
                    <a:pt x="35" y="46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2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0" name="淘宝店chenying0907 20"/>
            <p:cNvSpPr>
              <a:spLocks noEditPoints="1"/>
            </p:cNvSpPr>
            <p:nvPr/>
          </p:nvSpPr>
          <p:spPr bwMode="auto">
            <a:xfrm>
              <a:off x="81" y="59"/>
              <a:ext cx="141" cy="205"/>
            </a:xfrm>
            <a:custGeom>
              <a:avLst/>
              <a:gdLst>
                <a:gd name="T0" fmla="*/ 52 w 60"/>
                <a:gd name="T1" fmla="*/ 2 h 87"/>
                <a:gd name="T2" fmla="*/ 46 w 60"/>
                <a:gd name="T3" fmla="*/ 0 h 87"/>
                <a:gd name="T4" fmla="*/ 35 w 60"/>
                <a:gd name="T5" fmla="*/ 7 h 87"/>
                <a:gd name="T6" fmla="*/ 1 w 60"/>
                <a:gd name="T7" fmla="*/ 66 h 87"/>
                <a:gd name="T8" fmla="*/ 0 w 60"/>
                <a:gd name="T9" fmla="*/ 69 h 87"/>
                <a:gd name="T10" fmla="*/ 0 w 60"/>
                <a:gd name="T11" fmla="*/ 82 h 87"/>
                <a:gd name="T12" fmla="*/ 3 w 60"/>
                <a:gd name="T13" fmla="*/ 87 h 87"/>
                <a:gd name="T14" fmla="*/ 6 w 60"/>
                <a:gd name="T15" fmla="*/ 87 h 87"/>
                <a:gd name="T16" fmla="*/ 8 w 60"/>
                <a:gd name="T17" fmla="*/ 87 h 87"/>
                <a:gd name="T18" fmla="*/ 20 w 60"/>
                <a:gd name="T19" fmla="*/ 80 h 87"/>
                <a:gd name="T20" fmla="*/ 22 w 60"/>
                <a:gd name="T21" fmla="*/ 78 h 87"/>
                <a:gd name="T22" fmla="*/ 56 w 60"/>
                <a:gd name="T23" fmla="*/ 19 h 87"/>
                <a:gd name="T24" fmla="*/ 52 w 60"/>
                <a:gd name="T25" fmla="*/ 2 h 87"/>
                <a:gd name="T26" fmla="*/ 47 w 60"/>
                <a:gd name="T27" fmla="*/ 14 h 87"/>
                <a:gd name="T28" fmla="*/ 14 w 60"/>
                <a:gd name="T29" fmla="*/ 72 h 87"/>
                <a:gd name="T30" fmla="*/ 11 w 60"/>
                <a:gd name="T31" fmla="*/ 73 h 87"/>
                <a:gd name="T32" fmla="*/ 11 w 60"/>
                <a:gd name="T33" fmla="*/ 70 h 87"/>
                <a:gd name="T34" fmla="*/ 44 w 60"/>
                <a:gd name="T35" fmla="*/ 12 h 87"/>
                <a:gd name="T36" fmla="*/ 47 w 60"/>
                <a:gd name="T37" fmla="*/ 11 h 87"/>
                <a:gd name="T38" fmla="*/ 47 w 60"/>
                <a:gd name="T39" fmla="*/ 1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87">
                  <a:moveTo>
                    <a:pt x="52" y="2"/>
                  </a:moveTo>
                  <a:cubicBezTo>
                    <a:pt x="50" y="1"/>
                    <a:pt x="48" y="0"/>
                    <a:pt x="46" y="0"/>
                  </a:cubicBezTo>
                  <a:cubicBezTo>
                    <a:pt x="41" y="0"/>
                    <a:pt x="37" y="3"/>
                    <a:pt x="35" y="7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0" y="67"/>
                    <a:pt x="0" y="68"/>
                    <a:pt x="0" y="69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4"/>
                    <a:pt x="1" y="86"/>
                    <a:pt x="3" y="87"/>
                  </a:cubicBezTo>
                  <a:cubicBezTo>
                    <a:pt x="4" y="87"/>
                    <a:pt x="5" y="87"/>
                    <a:pt x="6" y="87"/>
                  </a:cubicBezTo>
                  <a:cubicBezTo>
                    <a:pt x="7" y="87"/>
                    <a:pt x="7" y="87"/>
                    <a:pt x="8" y="87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1" y="80"/>
                    <a:pt x="22" y="79"/>
                    <a:pt x="22" y="78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60" y="13"/>
                    <a:pt x="58" y="6"/>
                    <a:pt x="52" y="2"/>
                  </a:cubicBezTo>
                  <a:close/>
                  <a:moveTo>
                    <a:pt x="47" y="14"/>
                  </a:moveTo>
                  <a:cubicBezTo>
                    <a:pt x="14" y="72"/>
                    <a:pt x="14" y="72"/>
                    <a:pt x="14" y="72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1"/>
                    <a:pt x="46" y="11"/>
                    <a:pt x="47" y="11"/>
                  </a:cubicBezTo>
                  <a:cubicBezTo>
                    <a:pt x="47" y="12"/>
                    <a:pt x="48" y="13"/>
                    <a:pt x="47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1" name="淘宝店chenying0907 21"/>
            <p:cNvSpPr/>
            <p:nvPr/>
          </p:nvSpPr>
          <p:spPr bwMode="auto">
            <a:xfrm>
              <a:off x="41" y="83"/>
              <a:ext cx="89" cy="23"/>
            </a:xfrm>
            <a:custGeom>
              <a:avLst/>
              <a:gdLst>
                <a:gd name="T0" fmla="*/ 38 w 38"/>
                <a:gd name="T1" fmla="*/ 5 h 10"/>
                <a:gd name="T2" fmla="*/ 32 w 38"/>
                <a:gd name="T3" fmla="*/ 0 h 10"/>
                <a:gd name="T4" fmla="*/ 6 w 38"/>
                <a:gd name="T5" fmla="*/ 0 h 10"/>
                <a:gd name="T6" fmla="*/ 0 w 38"/>
                <a:gd name="T7" fmla="*/ 5 h 10"/>
                <a:gd name="T8" fmla="*/ 6 w 38"/>
                <a:gd name="T9" fmla="*/ 10 h 10"/>
                <a:gd name="T10" fmla="*/ 32 w 38"/>
                <a:gd name="T11" fmla="*/ 10 h 10"/>
                <a:gd name="T12" fmla="*/ 38 w 38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0">
                  <a:moveTo>
                    <a:pt x="38" y="5"/>
                  </a:moveTo>
                  <a:cubicBezTo>
                    <a:pt x="38" y="2"/>
                    <a:pt x="35" y="0"/>
                    <a:pt x="3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5" y="10"/>
                    <a:pt x="38" y="8"/>
                    <a:pt x="38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2" name="淘宝店chenying0907 22"/>
            <p:cNvSpPr/>
            <p:nvPr/>
          </p:nvSpPr>
          <p:spPr bwMode="auto">
            <a:xfrm>
              <a:off x="41" y="132"/>
              <a:ext cx="56" cy="24"/>
            </a:xfrm>
            <a:custGeom>
              <a:avLst/>
              <a:gdLst>
                <a:gd name="T0" fmla="*/ 6 w 24"/>
                <a:gd name="T1" fmla="*/ 0 h 10"/>
                <a:gd name="T2" fmla="*/ 0 w 24"/>
                <a:gd name="T3" fmla="*/ 5 h 10"/>
                <a:gd name="T4" fmla="*/ 6 w 24"/>
                <a:gd name="T5" fmla="*/ 10 h 10"/>
                <a:gd name="T6" fmla="*/ 19 w 24"/>
                <a:gd name="T7" fmla="*/ 10 h 10"/>
                <a:gd name="T8" fmla="*/ 24 w 24"/>
                <a:gd name="T9" fmla="*/ 5 h 10"/>
                <a:gd name="T10" fmla="*/ 19 w 24"/>
                <a:gd name="T11" fmla="*/ 0 h 10"/>
                <a:gd name="T12" fmla="*/ 6 w 2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0"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10"/>
                    <a:pt x="24" y="8"/>
                    <a:pt x="24" y="5"/>
                  </a:cubicBezTo>
                  <a:cubicBezTo>
                    <a:pt x="24" y="2"/>
                    <a:pt x="22" y="0"/>
                    <a:pt x="19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6" name="PA_淘宝店chenying0907 26"/>
          <p:cNvGrpSpPr/>
          <p:nvPr>
            <p:custDataLst>
              <p:tags r:id="rId2"/>
            </p:custDataLst>
          </p:nvPr>
        </p:nvGrpSpPr>
        <p:grpSpPr bwMode="auto">
          <a:xfrm>
            <a:off x="1344614" y="3092161"/>
            <a:ext cx="446087" cy="450989"/>
            <a:chOff x="0" y="0"/>
            <a:chExt cx="281" cy="284"/>
          </a:xfrm>
        </p:grpSpPr>
        <p:sp>
          <p:nvSpPr>
            <p:cNvPr id="35867" name="淘宝店chenying0907 27"/>
            <p:cNvSpPr/>
            <p:nvPr/>
          </p:nvSpPr>
          <p:spPr bwMode="auto">
            <a:xfrm>
              <a:off x="0" y="0"/>
              <a:ext cx="281" cy="206"/>
            </a:xfrm>
            <a:custGeom>
              <a:avLst/>
              <a:gdLst>
                <a:gd name="T0" fmla="*/ 91 w 119"/>
                <a:gd name="T1" fmla="*/ 32 h 87"/>
                <a:gd name="T2" fmla="*/ 86 w 119"/>
                <a:gd name="T3" fmla="*/ 32 h 87"/>
                <a:gd name="T4" fmla="*/ 86 w 119"/>
                <a:gd name="T5" fmla="*/ 30 h 87"/>
                <a:gd name="T6" fmla="*/ 56 w 119"/>
                <a:gd name="T7" fmla="*/ 0 h 87"/>
                <a:gd name="T8" fmla="*/ 27 w 119"/>
                <a:gd name="T9" fmla="*/ 25 h 87"/>
                <a:gd name="T10" fmla="*/ 19 w 119"/>
                <a:gd name="T11" fmla="*/ 26 h 87"/>
                <a:gd name="T12" fmla="*/ 19 w 119"/>
                <a:gd name="T13" fmla="*/ 26 h 87"/>
                <a:gd name="T14" fmla="*/ 7 w 119"/>
                <a:gd name="T15" fmla="*/ 43 h 87"/>
                <a:gd name="T16" fmla="*/ 9 w 119"/>
                <a:gd name="T17" fmla="*/ 52 h 87"/>
                <a:gd name="T18" fmla="*/ 0 w 119"/>
                <a:gd name="T19" fmla="*/ 68 h 87"/>
                <a:gd name="T20" fmla="*/ 19 w 119"/>
                <a:gd name="T21" fmla="*/ 87 h 87"/>
                <a:gd name="T22" fmla="*/ 39 w 119"/>
                <a:gd name="T23" fmla="*/ 87 h 87"/>
                <a:gd name="T24" fmla="*/ 44 w 119"/>
                <a:gd name="T25" fmla="*/ 81 h 87"/>
                <a:gd name="T26" fmla="*/ 39 w 119"/>
                <a:gd name="T27" fmla="*/ 76 h 87"/>
                <a:gd name="T28" fmla="*/ 19 w 119"/>
                <a:gd name="T29" fmla="*/ 76 h 87"/>
                <a:gd name="T30" fmla="*/ 10 w 119"/>
                <a:gd name="T31" fmla="*/ 68 h 87"/>
                <a:gd name="T32" fmla="*/ 18 w 119"/>
                <a:gd name="T33" fmla="*/ 59 h 87"/>
                <a:gd name="T34" fmla="*/ 22 w 119"/>
                <a:gd name="T35" fmla="*/ 55 h 87"/>
                <a:gd name="T36" fmla="*/ 20 w 119"/>
                <a:gd name="T37" fmla="*/ 50 h 87"/>
                <a:gd name="T38" fmla="*/ 17 w 119"/>
                <a:gd name="T39" fmla="*/ 43 h 87"/>
                <a:gd name="T40" fmla="*/ 22 w 119"/>
                <a:gd name="T41" fmla="*/ 35 h 87"/>
                <a:gd name="T42" fmla="*/ 22 w 119"/>
                <a:gd name="T43" fmla="*/ 35 h 87"/>
                <a:gd name="T44" fmla="*/ 30 w 119"/>
                <a:gd name="T45" fmla="*/ 36 h 87"/>
                <a:gd name="T46" fmla="*/ 35 w 119"/>
                <a:gd name="T47" fmla="*/ 36 h 87"/>
                <a:gd name="T48" fmla="*/ 37 w 119"/>
                <a:gd name="T49" fmla="*/ 31 h 87"/>
                <a:gd name="T50" fmla="*/ 37 w 119"/>
                <a:gd name="T51" fmla="*/ 30 h 87"/>
                <a:gd name="T52" fmla="*/ 37 w 119"/>
                <a:gd name="T53" fmla="*/ 30 h 87"/>
                <a:gd name="T54" fmla="*/ 56 w 119"/>
                <a:gd name="T55" fmla="*/ 11 h 87"/>
                <a:gd name="T56" fmla="*/ 75 w 119"/>
                <a:gd name="T57" fmla="*/ 30 h 87"/>
                <a:gd name="T58" fmla="*/ 73 w 119"/>
                <a:gd name="T59" fmla="*/ 40 h 87"/>
                <a:gd name="T60" fmla="*/ 74 w 119"/>
                <a:gd name="T61" fmla="*/ 46 h 87"/>
                <a:gd name="T62" fmla="*/ 80 w 119"/>
                <a:gd name="T63" fmla="*/ 46 h 87"/>
                <a:gd name="T64" fmla="*/ 91 w 119"/>
                <a:gd name="T65" fmla="*/ 42 h 87"/>
                <a:gd name="T66" fmla="*/ 108 w 119"/>
                <a:gd name="T67" fmla="*/ 59 h 87"/>
                <a:gd name="T68" fmla="*/ 91 w 119"/>
                <a:gd name="T69" fmla="*/ 76 h 87"/>
                <a:gd name="T70" fmla="*/ 80 w 119"/>
                <a:gd name="T71" fmla="*/ 76 h 87"/>
                <a:gd name="T72" fmla="*/ 75 w 119"/>
                <a:gd name="T73" fmla="*/ 81 h 87"/>
                <a:gd name="T74" fmla="*/ 80 w 119"/>
                <a:gd name="T75" fmla="*/ 87 h 87"/>
                <a:gd name="T76" fmla="*/ 91 w 119"/>
                <a:gd name="T77" fmla="*/ 87 h 87"/>
                <a:gd name="T78" fmla="*/ 119 w 119"/>
                <a:gd name="T79" fmla="*/ 59 h 87"/>
                <a:gd name="T80" fmla="*/ 91 w 119"/>
                <a:gd name="T81" fmla="*/ 3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9" h="87">
                  <a:moveTo>
                    <a:pt x="91" y="32"/>
                  </a:moveTo>
                  <a:cubicBezTo>
                    <a:pt x="89" y="32"/>
                    <a:pt x="87" y="32"/>
                    <a:pt x="86" y="32"/>
                  </a:cubicBezTo>
                  <a:cubicBezTo>
                    <a:pt x="86" y="31"/>
                    <a:pt x="86" y="31"/>
                    <a:pt x="86" y="30"/>
                  </a:cubicBezTo>
                  <a:cubicBezTo>
                    <a:pt x="86" y="13"/>
                    <a:pt x="72" y="0"/>
                    <a:pt x="56" y="0"/>
                  </a:cubicBezTo>
                  <a:cubicBezTo>
                    <a:pt x="42" y="0"/>
                    <a:pt x="30" y="11"/>
                    <a:pt x="27" y="25"/>
                  </a:cubicBezTo>
                  <a:cubicBezTo>
                    <a:pt x="24" y="24"/>
                    <a:pt x="21" y="25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1" y="29"/>
                    <a:pt x="7" y="36"/>
                    <a:pt x="7" y="43"/>
                  </a:cubicBezTo>
                  <a:cubicBezTo>
                    <a:pt x="7" y="46"/>
                    <a:pt x="7" y="49"/>
                    <a:pt x="9" y="52"/>
                  </a:cubicBezTo>
                  <a:cubicBezTo>
                    <a:pt x="3" y="55"/>
                    <a:pt x="0" y="61"/>
                    <a:pt x="0" y="68"/>
                  </a:cubicBezTo>
                  <a:cubicBezTo>
                    <a:pt x="0" y="78"/>
                    <a:pt x="8" y="87"/>
                    <a:pt x="19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41" y="87"/>
                    <a:pt x="44" y="84"/>
                    <a:pt x="44" y="81"/>
                  </a:cubicBezTo>
                  <a:cubicBezTo>
                    <a:pt x="44" y="79"/>
                    <a:pt x="41" y="76"/>
                    <a:pt x="39" y="76"/>
                  </a:cubicBezTo>
                  <a:cubicBezTo>
                    <a:pt x="19" y="76"/>
                    <a:pt x="19" y="76"/>
                    <a:pt x="19" y="76"/>
                  </a:cubicBezTo>
                  <a:cubicBezTo>
                    <a:pt x="14" y="76"/>
                    <a:pt x="10" y="72"/>
                    <a:pt x="10" y="68"/>
                  </a:cubicBezTo>
                  <a:cubicBezTo>
                    <a:pt x="10" y="63"/>
                    <a:pt x="13" y="60"/>
                    <a:pt x="18" y="59"/>
                  </a:cubicBezTo>
                  <a:cubicBezTo>
                    <a:pt x="20" y="59"/>
                    <a:pt x="21" y="57"/>
                    <a:pt x="22" y="55"/>
                  </a:cubicBezTo>
                  <a:cubicBezTo>
                    <a:pt x="22" y="53"/>
                    <a:pt x="22" y="51"/>
                    <a:pt x="20" y="50"/>
                  </a:cubicBezTo>
                  <a:cubicBezTo>
                    <a:pt x="18" y="48"/>
                    <a:pt x="17" y="46"/>
                    <a:pt x="17" y="43"/>
                  </a:cubicBezTo>
                  <a:cubicBezTo>
                    <a:pt x="17" y="40"/>
                    <a:pt x="19" y="37"/>
                    <a:pt x="22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5" y="34"/>
                    <a:pt x="27" y="35"/>
                    <a:pt x="30" y="36"/>
                  </a:cubicBezTo>
                  <a:cubicBezTo>
                    <a:pt x="31" y="37"/>
                    <a:pt x="33" y="37"/>
                    <a:pt x="35" y="36"/>
                  </a:cubicBezTo>
                  <a:cubicBezTo>
                    <a:pt x="37" y="35"/>
                    <a:pt x="37" y="33"/>
                    <a:pt x="37" y="31"/>
                  </a:cubicBezTo>
                  <a:cubicBezTo>
                    <a:pt x="37" y="31"/>
                    <a:pt x="37" y="30"/>
                    <a:pt x="37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19"/>
                    <a:pt x="46" y="11"/>
                    <a:pt x="56" y="11"/>
                  </a:cubicBezTo>
                  <a:cubicBezTo>
                    <a:pt x="67" y="11"/>
                    <a:pt x="75" y="19"/>
                    <a:pt x="75" y="30"/>
                  </a:cubicBezTo>
                  <a:cubicBezTo>
                    <a:pt x="75" y="33"/>
                    <a:pt x="74" y="36"/>
                    <a:pt x="73" y="40"/>
                  </a:cubicBezTo>
                  <a:cubicBezTo>
                    <a:pt x="71" y="42"/>
                    <a:pt x="72" y="44"/>
                    <a:pt x="74" y="46"/>
                  </a:cubicBezTo>
                  <a:cubicBezTo>
                    <a:pt x="75" y="48"/>
                    <a:pt x="78" y="48"/>
                    <a:pt x="80" y="46"/>
                  </a:cubicBezTo>
                  <a:cubicBezTo>
                    <a:pt x="82" y="44"/>
                    <a:pt x="86" y="42"/>
                    <a:pt x="91" y="42"/>
                  </a:cubicBezTo>
                  <a:cubicBezTo>
                    <a:pt x="101" y="42"/>
                    <a:pt x="108" y="50"/>
                    <a:pt x="108" y="59"/>
                  </a:cubicBezTo>
                  <a:cubicBezTo>
                    <a:pt x="108" y="69"/>
                    <a:pt x="101" y="76"/>
                    <a:pt x="9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77" y="76"/>
                    <a:pt x="75" y="79"/>
                    <a:pt x="75" y="81"/>
                  </a:cubicBezTo>
                  <a:cubicBezTo>
                    <a:pt x="75" y="84"/>
                    <a:pt x="77" y="87"/>
                    <a:pt x="80" y="87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106" y="87"/>
                    <a:pt x="119" y="74"/>
                    <a:pt x="119" y="59"/>
                  </a:cubicBezTo>
                  <a:cubicBezTo>
                    <a:pt x="119" y="44"/>
                    <a:pt x="106" y="32"/>
                    <a:pt x="91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8" name="淘宝店chenying0907 28"/>
            <p:cNvSpPr/>
            <p:nvPr/>
          </p:nvSpPr>
          <p:spPr bwMode="auto">
            <a:xfrm>
              <a:off x="85" y="116"/>
              <a:ext cx="108" cy="168"/>
            </a:xfrm>
            <a:custGeom>
              <a:avLst/>
              <a:gdLst>
                <a:gd name="T0" fmla="*/ 37 w 46"/>
                <a:gd name="T1" fmla="*/ 45 h 71"/>
                <a:gd name="T2" fmla="*/ 28 w 46"/>
                <a:gd name="T3" fmla="*/ 54 h 71"/>
                <a:gd name="T4" fmla="*/ 28 w 46"/>
                <a:gd name="T5" fmla="*/ 5 h 71"/>
                <a:gd name="T6" fmla="*/ 23 w 46"/>
                <a:gd name="T7" fmla="*/ 0 h 71"/>
                <a:gd name="T8" fmla="*/ 18 w 46"/>
                <a:gd name="T9" fmla="*/ 5 h 71"/>
                <a:gd name="T10" fmla="*/ 18 w 46"/>
                <a:gd name="T11" fmla="*/ 54 h 71"/>
                <a:gd name="T12" fmla="*/ 9 w 46"/>
                <a:gd name="T13" fmla="*/ 45 h 71"/>
                <a:gd name="T14" fmla="*/ 2 w 46"/>
                <a:gd name="T15" fmla="*/ 45 h 71"/>
                <a:gd name="T16" fmla="*/ 2 w 46"/>
                <a:gd name="T17" fmla="*/ 52 h 71"/>
                <a:gd name="T18" fmla="*/ 20 w 46"/>
                <a:gd name="T19" fmla="*/ 70 h 71"/>
                <a:gd name="T20" fmla="*/ 23 w 46"/>
                <a:gd name="T21" fmla="*/ 71 h 71"/>
                <a:gd name="T22" fmla="*/ 27 w 46"/>
                <a:gd name="T23" fmla="*/ 70 h 71"/>
                <a:gd name="T24" fmla="*/ 44 w 46"/>
                <a:gd name="T25" fmla="*/ 52 h 71"/>
                <a:gd name="T26" fmla="*/ 44 w 46"/>
                <a:gd name="T27" fmla="*/ 45 h 71"/>
                <a:gd name="T28" fmla="*/ 37 w 46"/>
                <a:gd name="T29" fmla="*/ 4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71">
                  <a:moveTo>
                    <a:pt x="37" y="45"/>
                  </a:moveTo>
                  <a:cubicBezTo>
                    <a:pt x="28" y="54"/>
                    <a:pt x="28" y="54"/>
                    <a:pt x="28" y="5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2"/>
                    <a:pt x="26" y="0"/>
                    <a:pt x="23" y="0"/>
                  </a:cubicBezTo>
                  <a:cubicBezTo>
                    <a:pt x="20" y="0"/>
                    <a:pt x="18" y="2"/>
                    <a:pt x="18" y="5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7" y="43"/>
                    <a:pt x="4" y="43"/>
                    <a:pt x="2" y="45"/>
                  </a:cubicBezTo>
                  <a:cubicBezTo>
                    <a:pt x="0" y="47"/>
                    <a:pt x="0" y="50"/>
                    <a:pt x="2" y="52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20" y="71"/>
                    <a:pt x="22" y="71"/>
                    <a:pt x="23" y="71"/>
                  </a:cubicBezTo>
                  <a:cubicBezTo>
                    <a:pt x="25" y="71"/>
                    <a:pt x="26" y="71"/>
                    <a:pt x="27" y="70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6" y="50"/>
                    <a:pt x="46" y="47"/>
                    <a:pt x="44" y="45"/>
                  </a:cubicBezTo>
                  <a:cubicBezTo>
                    <a:pt x="42" y="43"/>
                    <a:pt x="39" y="43"/>
                    <a:pt x="37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5" name="PA_淘宝店chenying0907 44"/>
          <p:cNvGrpSpPr/>
          <p:nvPr>
            <p:custDataLst>
              <p:tags r:id="rId3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46" name="淘宝店chenying0907 37"/>
            <p:cNvSpPr/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淘宝店chenying0907 38"/>
            <p:cNvSpPr/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淘宝店chenying0907 39"/>
            <p:cNvSpPr/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9" name="PA_文本框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5359" y="184337"/>
            <a:ext cx="86086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i="1" dirty="0"/>
              <a:t>IV.B. Variation in Prices</a:t>
            </a:r>
            <a:endParaRPr lang="en-US" altLang="zh-CN" sz="20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0B348EA2-800D-4F92-8FC8-5C7916BF0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083" y="502838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02C2049-D3B9-4552-8284-C43D2C8585DE}"/>
              </a:ext>
            </a:extLst>
          </p:cNvPr>
          <p:cNvSpPr/>
          <p:nvPr/>
        </p:nvSpPr>
        <p:spPr>
          <a:xfrm>
            <a:off x="521817" y="525862"/>
            <a:ext cx="6863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/>
              <a:t>Company Structure as the Source of Variation</a:t>
            </a:r>
            <a:endParaRPr lang="zh-CN" altLang="en-US" dirty="0"/>
          </a:p>
        </p:txBody>
      </p:sp>
      <p:sp>
        <p:nvSpPr>
          <p:cNvPr id="26" name="矩形 7">
            <a:extLst>
              <a:ext uri="{FF2B5EF4-FFF2-40B4-BE49-F238E27FC236}">
                <a16:creationId xmlns:a16="http://schemas.microsoft.com/office/drawing/2014/main" id="{D8ECB340-0E31-4902-9A7F-DDD10EF10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502495"/>
            <a:ext cx="2057400" cy="65087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5472A009-4C13-47B1-A928-13DDC2397288}"/>
              </a:ext>
            </a:extLst>
          </p:cNvPr>
          <p:cNvGrpSpPr/>
          <p:nvPr/>
        </p:nvGrpSpPr>
        <p:grpSpPr>
          <a:xfrm>
            <a:off x="465189" y="920426"/>
            <a:ext cx="8651701" cy="1846659"/>
            <a:chOff x="5963740" y="2180924"/>
            <a:chExt cx="8036843" cy="18466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C3708726-54DB-4571-A77E-8B239EBB9177}"/>
                    </a:ext>
                  </a:extLst>
                </p:cNvPr>
                <p:cNvSpPr txBox="1"/>
                <p:nvPr/>
              </p:nvSpPr>
              <p:spPr>
                <a:xfrm>
                  <a:off x="6111084" y="2180924"/>
                  <a:ext cx="7889499" cy="18466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/>
                    <a:t>2004,company headquarters offered a set of  7 different possible pricing menus</a:t>
                  </a:r>
                </a:p>
                <a:p>
                  <a:r>
                    <a:rPr lang="en-US" altLang="zh-CN" dirty="0"/>
                    <a:t>for employee benefits——</a:t>
                  </a:r>
                  <a:r>
                    <a:rPr lang="en-US" altLang="zh-CN" b="1" dirty="0"/>
                    <a:t>coverage options are the same</a:t>
                  </a:r>
                  <a:r>
                    <a:rPr lang="en-US" altLang="zh-CN" dirty="0"/>
                    <a:t>, but </a:t>
                  </a:r>
                  <a:r>
                    <a:rPr lang="en-US" altLang="zh-CN" b="1" dirty="0"/>
                    <a:t>the prices (</a:t>
                  </a:r>
                  <a:r>
                    <a:rPr lang="zh-CN" altLang="en-US" b="1" dirty="0"/>
                    <a:t>雇员保费</a:t>
                  </a:r>
                  <a:r>
                    <a:rPr lang="en-US" altLang="zh-CN" b="1" dirty="0"/>
                    <a:t>) vary</a:t>
                  </a:r>
                  <a:r>
                    <a:rPr lang="en-US" altLang="zh-CN" dirty="0"/>
                    <a:t>.</a:t>
                  </a:r>
                </a:p>
                <a:p>
                  <a:r>
                    <a:rPr lang="en-US" altLang="zh-CN" dirty="0"/>
                    <a:t>The “</a:t>
                  </a:r>
                  <a:r>
                    <a:rPr lang="en-US" altLang="zh-CN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price</a:t>
                  </a:r>
                  <a:r>
                    <a:rPr lang="en-US" altLang="zh-CN" dirty="0"/>
                    <a:t>” refer to </a:t>
                  </a:r>
                  <a14:m>
                    <m:oMath xmlns:m="http://schemas.openxmlformats.org/officeDocument/2006/math">
                      <m:r>
                        <a:rPr lang="en-US" altLang="zh-CN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altLang="zh-CN" b="1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zh-CN" b="1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altLang="zh-CN" b="1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sub>
                      </m:sSub>
                      <m:r>
                        <a:rPr lang="zh-CN" altLang="en-US" b="1" i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zh-CN" altLang="zh-CN" b="1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altLang="zh-CN" b="1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</m:oMath>
                  </a14:m>
                  <a:r>
                    <a:rPr lang="en-US" altLang="zh-CN" sz="2000" dirty="0"/>
                    <a:t>(the incremental (annual) premium the employee </a:t>
                  </a:r>
                  <a:r>
                    <a:rPr lang="en-US" altLang="zh-CN" sz="2000" dirty="0" err="1"/>
                    <a:t>mustpay</a:t>
                  </a:r>
                  <a:r>
                    <a:rPr lang="en-US" altLang="zh-CN" sz="2000" dirty="0"/>
                    <a:t> for contract H relative to contract L)</a:t>
                  </a:r>
                </a:p>
                <a:p>
                  <a:r>
                    <a:rPr lang="en-US" altLang="zh-CN" sz="2000" dirty="0"/>
                    <a:t>Obtain——6 different values of </a:t>
                  </a:r>
                  <a:r>
                    <a:rPr lang="en-US" altLang="zh-CN" sz="2000" i="1" dirty="0"/>
                    <a:t>p </a:t>
                  </a:r>
                  <a:r>
                    <a:rPr lang="en-US" altLang="zh-CN" sz="2000" dirty="0"/>
                    <a:t>in 2004(</a:t>
                  </a:r>
                  <a:r>
                    <a:rPr lang="en-US" altLang="zh-CN" dirty="0"/>
                    <a:t>$384 to $659</a:t>
                  </a:r>
                  <a:r>
                    <a:rPr lang="en-US" altLang="zh-CN" sz="2000" dirty="0"/>
                    <a:t>)</a:t>
                  </a:r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C3708726-54DB-4571-A77E-8B239EBB91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1084" y="2180924"/>
                  <a:ext cx="7889499" cy="1846659"/>
                </a:xfrm>
                <a:prstGeom prst="rect">
                  <a:avLst/>
                </a:prstGeom>
                <a:blipFill>
                  <a:blip r:embed="rId7"/>
                  <a:stretch>
                    <a:fillRect l="-717" t="-1980" r="-143" b="-495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A2037E52-FDEB-4F30-8C11-0CBF571061C6}"/>
                </a:ext>
              </a:extLst>
            </p:cNvPr>
            <p:cNvSpPr/>
            <p:nvPr/>
          </p:nvSpPr>
          <p:spPr bwMode="auto">
            <a:xfrm>
              <a:off x="5963740" y="2299668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8CF20BDA-FF4D-4F1E-8B23-C6C12D5C37DD}"/>
              </a:ext>
            </a:extLst>
          </p:cNvPr>
          <p:cNvGrpSpPr/>
          <p:nvPr/>
        </p:nvGrpSpPr>
        <p:grpSpPr>
          <a:xfrm>
            <a:off x="492299" y="2715105"/>
            <a:ext cx="8651701" cy="1938992"/>
            <a:chOff x="5963740" y="2180924"/>
            <a:chExt cx="8036843" cy="1938992"/>
          </a:xfrm>
        </p:grpSpPr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18F35BF3-8EE9-49B1-93DA-F66C13A30E35}"/>
                </a:ext>
              </a:extLst>
            </p:cNvPr>
            <p:cNvSpPr txBox="1"/>
            <p:nvPr/>
          </p:nvSpPr>
          <p:spPr>
            <a:xfrm>
              <a:off x="6111084" y="2180924"/>
              <a:ext cx="788949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Details on business structure  :</a:t>
              </a:r>
            </a:p>
            <a:p>
              <a:r>
                <a:rPr lang="en-US" altLang="zh-CN" sz="2000" dirty="0">
                  <a:solidFill>
                    <a:schemeClr val="accent1">
                      <a:lumMod val="50000"/>
                    </a:schemeClr>
                  </a:solidFill>
                </a:rPr>
                <a:t>Price menu</a:t>
              </a:r>
              <a:r>
                <a:rPr lang="en-US" altLang="zh-CN" sz="2000" dirty="0"/>
                <a:t> a given employee faces is </a:t>
              </a:r>
              <a:r>
                <a:rPr lang="en-US" altLang="zh-CN" sz="2000" dirty="0">
                  <a:solidFill>
                    <a:schemeClr val="accent1">
                      <a:lumMod val="50000"/>
                    </a:schemeClr>
                  </a:solidFill>
                </a:rPr>
                <a:t>determined</a:t>
              </a:r>
              <a:r>
                <a:rPr lang="en-US" altLang="zh-CN" sz="2000" dirty="0"/>
                <a:t> by </a:t>
              </a:r>
              <a:r>
                <a:rPr lang="en-US" altLang="zh-CN" sz="2000" dirty="0">
                  <a:solidFill>
                    <a:schemeClr val="accent1">
                      <a:lumMod val="50000"/>
                    </a:schemeClr>
                  </a:solidFill>
                </a:rPr>
                <a:t>the president of his business unit(</a:t>
              </a:r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</a:rPr>
                <a:t>业务部门主管</a:t>
              </a:r>
              <a:r>
                <a:rPr lang="en-US" altLang="zh-CN" sz="2000" dirty="0">
                  <a:solidFill>
                    <a:schemeClr val="accent1">
                      <a:lumMod val="50000"/>
                    </a:schemeClr>
                  </a:solidFill>
                </a:rPr>
                <a:t>).</a:t>
              </a:r>
            </a:p>
            <a:p>
              <a:r>
                <a:rPr lang="en-US" altLang="zh-CN" sz="2000" dirty="0"/>
                <a:t>40 business units</a:t>
              </a:r>
              <a:r>
                <a:rPr lang="zh-CN" altLang="en-US" sz="2000" dirty="0"/>
                <a:t>；</a:t>
              </a:r>
              <a:r>
                <a:rPr lang="en-US" altLang="zh-CN" sz="2000" dirty="0"/>
                <a:t>independence to run</a:t>
              </a:r>
              <a:r>
                <a:rPr lang="zh-CN" altLang="en-US" sz="2000" dirty="0"/>
                <a:t>；</a:t>
              </a:r>
              <a:r>
                <a:rPr lang="en-US" altLang="zh-CN" sz="2000" dirty="0"/>
                <a:t>Organized by functionality(</a:t>
              </a:r>
              <a:r>
                <a:rPr lang="zh-CN" altLang="en-US" sz="2000" dirty="0"/>
                <a:t>功能</a:t>
              </a:r>
              <a:r>
                <a:rPr lang="en-US" altLang="zh-CN" sz="2000" dirty="0"/>
                <a:t>)</a:t>
              </a:r>
              <a:r>
                <a:rPr lang="zh-CN" altLang="en-US" sz="2000" dirty="0"/>
                <a:t>；</a:t>
              </a:r>
              <a:r>
                <a:rPr lang="en-US" altLang="zh-CN" sz="2000" dirty="0"/>
                <a:t>Independent of geography(often multiple business units in the same state)</a:t>
              </a:r>
              <a:r>
                <a:rPr lang="zh-CN" altLang="en-US" sz="2000" dirty="0"/>
                <a:t>；</a:t>
              </a:r>
              <a:r>
                <a:rPr lang="en-US" altLang="zh-CN" sz="2000" dirty="0"/>
                <a:t>Active employees(range from the low teens(</a:t>
              </a:r>
              <a:r>
                <a:rPr lang="zh-CN" altLang="en-US" sz="2000" dirty="0"/>
                <a:t>十几个</a:t>
              </a:r>
              <a:r>
                <a:rPr lang="en-US" altLang="zh-CN" sz="2000" dirty="0"/>
                <a:t>)to 6000)</a:t>
              </a:r>
              <a:r>
                <a:rPr lang="zh-CN" altLang="en-US" sz="2000" dirty="0"/>
                <a:t>；</a:t>
              </a:r>
              <a:endParaRPr lang="en-US" altLang="zh-CN" sz="2000" dirty="0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961A9B62-F9D4-4DEA-9304-25348B39CC6F}"/>
                </a:ext>
              </a:extLst>
            </p:cNvPr>
            <p:cNvSpPr/>
            <p:nvPr/>
          </p:nvSpPr>
          <p:spPr bwMode="auto">
            <a:xfrm>
              <a:off x="5963740" y="2299668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9405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250">
        <p:wipe/>
      </p:transition>
    </mc:Choice>
    <mc:Fallback>
      <p:transition spd="slow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57" name="PA_淘宝店chenying0907 17"/>
          <p:cNvGrpSpPr/>
          <p:nvPr>
            <p:custDataLst>
              <p:tags r:id="rId1"/>
            </p:custDataLst>
          </p:nvPr>
        </p:nvGrpSpPr>
        <p:grpSpPr bwMode="auto">
          <a:xfrm>
            <a:off x="7385050" y="3088986"/>
            <a:ext cx="357188" cy="460517"/>
            <a:chOff x="0" y="0"/>
            <a:chExt cx="225" cy="290"/>
          </a:xfrm>
        </p:grpSpPr>
        <p:sp>
          <p:nvSpPr>
            <p:cNvPr id="35858" name="淘宝店chenying0907 18"/>
            <p:cNvSpPr/>
            <p:nvPr/>
          </p:nvSpPr>
          <p:spPr bwMode="auto">
            <a:xfrm>
              <a:off x="0" y="0"/>
              <a:ext cx="225" cy="290"/>
            </a:xfrm>
            <a:custGeom>
              <a:avLst/>
              <a:gdLst>
                <a:gd name="T0" fmla="*/ 21 w 95"/>
                <a:gd name="T1" fmla="*/ 112 h 123"/>
                <a:gd name="T2" fmla="*/ 11 w 95"/>
                <a:gd name="T3" fmla="*/ 112 h 123"/>
                <a:gd name="T4" fmla="*/ 11 w 95"/>
                <a:gd name="T5" fmla="*/ 10 h 123"/>
                <a:gd name="T6" fmla="*/ 90 w 95"/>
                <a:gd name="T7" fmla="*/ 10 h 123"/>
                <a:gd name="T8" fmla="*/ 95 w 95"/>
                <a:gd name="T9" fmla="*/ 5 h 123"/>
                <a:gd name="T10" fmla="*/ 90 w 95"/>
                <a:gd name="T11" fmla="*/ 0 h 123"/>
                <a:gd name="T12" fmla="*/ 5 w 95"/>
                <a:gd name="T13" fmla="*/ 0 h 123"/>
                <a:gd name="T14" fmla="*/ 0 w 95"/>
                <a:gd name="T15" fmla="*/ 5 h 123"/>
                <a:gd name="T16" fmla="*/ 0 w 95"/>
                <a:gd name="T17" fmla="*/ 118 h 123"/>
                <a:gd name="T18" fmla="*/ 5 w 95"/>
                <a:gd name="T19" fmla="*/ 123 h 123"/>
                <a:gd name="T20" fmla="*/ 21 w 95"/>
                <a:gd name="T21" fmla="*/ 123 h 123"/>
                <a:gd name="T22" fmla="*/ 26 w 95"/>
                <a:gd name="T23" fmla="*/ 118 h 123"/>
                <a:gd name="T24" fmla="*/ 21 w 95"/>
                <a:gd name="T25" fmla="*/ 11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21" y="112"/>
                  </a:moveTo>
                  <a:cubicBezTo>
                    <a:pt x="11" y="112"/>
                    <a:pt x="11" y="112"/>
                    <a:pt x="11" y="112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3" y="10"/>
                    <a:pt x="95" y="8"/>
                    <a:pt x="95" y="5"/>
                  </a:cubicBezTo>
                  <a:cubicBezTo>
                    <a:pt x="95" y="2"/>
                    <a:pt x="93" y="0"/>
                    <a:pt x="9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1"/>
                    <a:pt x="2" y="123"/>
                    <a:pt x="5" y="123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4" y="123"/>
                    <a:pt x="26" y="121"/>
                    <a:pt x="26" y="118"/>
                  </a:cubicBezTo>
                  <a:cubicBezTo>
                    <a:pt x="26" y="115"/>
                    <a:pt x="24" y="112"/>
                    <a:pt x="21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59" name="淘宝店chenying0907 19"/>
            <p:cNvSpPr/>
            <p:nvPr/>
          </p:nvSpPr>
          <p:spPr bwMode="auto">
            <a:xfrm>
              <a:off x="142" y="170"/>
              <a:ext cx="83" cy="120"/>
            </a:xfrm>
            <a:custGeom>
              <a:avLst/>
              <a:gdLst>
                <a:gd name="T0" fmla="*/ 30 w 35"/>
                <a:gd name="T1" fmla="*/ 0 h 51"/>
                <a:gd name="T2" fmla="*/ 25 w 35"/>
                <a:gd name="T3" fmla="*/ 5 h 51"/>
                <a:gd name="T4" fmla="*/ 25 w 35"/>
                <a:gd name="T5" fmla="*/ 40 h 51"/>
                <a:gd name="T6" fmla="*/ 5 w 35"/>
                <a:gd name="T7" fmla="*/ 40 h 51"/>
                <a:gd name="T8" fmla="*/ 0 w 35"/>
                <a:gd name="T9" fmla="*/ 46 h 51"/>
                <a:gd name="T10" fmla="*/ 5 w 35"/>
                <a:gd name="T11" fmla="*/ 51 h 51"/>
                <a:gd name="T12" fmla="*/ 30 w 35"/>
                <a:gd name="T13" fmla="*/ 51 h 51"/>
                <a:gd name="T14" fmla="*/ 34 w 35"/>
                <a:gd name="T15" fmla="*/ 49 h 51"/>
                <a:gd name="T16" fmla="*/ 35 w 35"/>
                <a:gd name="T17" fmla="*/ 46 h 51"/>
                <a:gd name="T18" fmla="*/ 35 w 35"/>
                <a:gd name="T19" fmla="*/ 5 h 51"/>
                <a:gd name="T20" fmla="*/ 30 w 35"/>
                <a:gd name="T2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51">
                  <a:moveTo>
                    <a:pt x="30" y="0"/>
                  </a:moveTo>
                  <a:cubicBezTo>
                    <a:pt x="27" y="0"/>
                    <a:pt x="25" y="2"/>
                    <a:pt x="25" y="5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2" y="40"/>
                    <a:pt x="0" y="43"/>
                    <a:pt x="0" y="46"/>
                  </a:cubicBezTo>
                  <a:cubicBezTo>
                    <a:pt x="0" y="49"/>
                    <a:pt x="2" y="51"/>
                    <a:pt x="5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2" y="51"/>
                    <a:pt x="33" y="50"/>
                    <a:pt x="34" y="49"/>
                  </a:cubicBezTo>
                  <a:cubicBezTo>
                    <a:pt x="35" y="48"/>
                    <a:pt x="35" y="47"/>
                    <a:pt x="35" y="46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2"/>
                    <a:pt x="33" y="0"/>
                    <a:pt x="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0" name="淘宝店chenying0907 20"/>
            <p:cNvSpPr>
              <a:spLocks noEditPoints="1"/>
            </p:cNvSpPr>
            <p:nvPr/>
          </p:nvSpPr>
          <p:spPr bwMode="auto">
            <a:xfrm>
              <a:off x="81" y="59"/>
              <a:ext cx="141" cy="205"/>
            </a:xfrm>
            <a:custGeom>
              <a:avLst/>
              <a:gdLst>
                <a:gd name="T0" fmla="*/ 52 w 60"/>
                <a:gd name="T1" fmla="*/ 2 h 87"/>
                <a:gd name="T2" fmla="*/ 46 w 60"/>
                <a:gd name="T3" fmla="*/ 0 h 87"/>
                <a:gd name="T4" fmla="*/ 35 w 60"/>
                <a:gd name="T5" fmla="*/ 7 h 87"/>
                <a:gd name="T6" fmla="*/ 1 w 60"/>
                <a:gd name="T7" fmla="*/ 66 h 87"/>
                <a:gd name="T8" fmla="*/ 0 w 60"/>
                <a:gd name="T9" fmla="*/ 69 h 87"/>
                <a:gd name="T10" fmla="*/ 0 w 60"/>
                <a:gd name="T11" fmla="*/ 82 h 87"/>
                <a:gd name="T12" fmla="*/ 3 w 60"/>
                <a:gd name="T13" fmla="*/ 87 h 87"/>
                <a:gd name="T14" fmla="*/ 6 w 60"/>
                <a:gd name="T15" fmla="*/ 87 h 87"/>
                <a:gd name="T16" fmla="*/ 8 w 60"/>
                <a:gd name="T17" fmla="*/ 87 h 87"/>
                <a:gd name="T18" fmla="*/ 20 w 60"/>
                <a:gd name="T19" fmla="*/ 80 h 87"/>
                <a:gd name="T20" fmla="*/ 22 w 60"/>
                <a:gd name="T21" fmla="*/ 78 h 87"/>
                <a:gd name="T22" fmla="*/ 56 w 60"/>
                <a:gd name="T23" fmla="*/ 19 h 87"/>
                <a:gd name="T24" fmla="*/ 52 w 60"/>
                <a:gd name="T25" fmla="*/ 2 h 87"/>
                <a:gd name="T26" fmla="*/ 47 w 60"/>
                <a:gd name="T27" fmla="*/ 14 h 87"/>
                <a:gd name="T28" fmla="*/ 14 w 60"/>
                <a:gd name="T29" fmla="*/ 72 h 87"/>
                <a:gd name="T30" fmla="*/ 11 w 60"/>
                <a:gd name="T31" fmla="*/ 73 h 87"/>
                <a:gd name="T32" fmla="*/ 11 w 60"/>
                <a:gd name="T33" fmla="*/ 70 h 87"/>
                <a:gd name="T34" fmla="*/ 44 w 60"/>
                <a:gd name="T35" fmla="*/ 12 h 87"/>
                <a:gd name="T36" fmla="*/ 47 w 60"/>
                <a:gd name="T37" fmla="*/ 11 h 87"/>
                <a:gd name="T38" fmla="*/ 47 w 60"/>
                <a:gd name="T39" fmla="*/ 1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" h="87">
                  <a:moveTo>
                    <a:pt x="52" y="2"/>
                  </a:moveTo>
                  <a:cubicBezTo>
                    <a:pt x="50" y="1"/>
                    <a:pt x="48" y="0"/>
                    <a:pt x="46" y="0"/>
                  </a:cubicBezTo>
                  <a:cubicBezTo>
                    <a:pt x="41" y="0"/>
                    <a:pt x="37" y="3"/>
                    <a:pt x="35" y="7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0" y="67"/>
                    <a:pt x="0" y="68"/>
                    <a:pt x="0" y="69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4"/>
                    <a:pt x="1" y="86"/>
                    <a:pt x="3" y="87"/>
                  </a:cubicBezTo>
                  <a:cubicBezTo>
                    <a:pt x="4" y="87"/>
                    <a:pt x="5" y="87"/>
                    <a:pt x="6" y="87"/>
                  </a:cubicBezTo>
                  <a:cubicBezTo>
                    <a:pt x="7" y="87"/>
                    <a:pt x="7" y="87"/>
                    <a:pt x="8" y="87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1" y="80"/>
                    <a:pt x="22" y="79"/>
                    <a:pt x="22" y="78"/>
                  </a:cubicBezTo>
                  <a:cubicBezTo>
                    <a:pt x="56" y="19"/>
                    <a:pt x="56" y="19"/>
                    <a:pt x="56" y="19"/>
                  </a:cubicBezTo>
                  <a:cubicBezTo>
                    <a:pt x="60" y="13"/>
                    <a:pt x="58" y="6"/>
                    <a:pt x="52" y="2"/>
                  </a:cubicBezTo>
                  <a:close/>
                  <a:moveTo>
                    <a:pt x="47" y="14"/>
                  </a:moveTo>
                  <a:cubicBezTo>
                    <a:pt x="14" y="72"/>
                    <a:pt x="14" y="72"/>
                    <a:pt x="14" y="72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11"/>
                    <a:pt x="46" y="11"/>
                    <a:pt x="47" y="11"/>
                  </a:cubicBezTo>
                  <a:cubicBezTo>
                    <a:pt x="47" y="12"/>
                    <a:pt x="48" y="13"/>
                    <a:pt x="47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1" name="淘宝店chenying0907 21"/>
            <p:cNvSpPr/>
            <p:nvPr/>
          </p:nvSpPr>
          <p:spPr bwMode="auto">
            <a:xfrm>
              <a:off x="41" y="83"/>
              <a:ext cx="89" cy="23"/>
            </a:xfrm>
            <a:custGeom>
              <a:avLst/>
              <a:gdLst>
                <a:gd name="T0" fmla="*/ 38 w 38"/>
                <a:gd name="T1" fmla="*/ 5 h 10"/>
                <a:gd name="T2" fmla="*/ 32 w 38"/>
                <a:gd name="T3" fmla="*/ 0 h 10"/>
                <a:gd name="T4" fmla="*/ 6 w 38"/>
                <a:gd name="T5" fmla="*/ 0 h 10"/>
                <a:gd name="T6" fmla="*/ 0 w 38"/>
                <a:gd name="T7" fmla="*/ 5 h 10"/>
                <a:gd name="T8" fmla="*/ 6 w 38"/>
                <a:gd name="T9" fmla="*/ 10 h 10"/>
                <a:gd name="T10" fmla="*/ 32 w 38"/>
                <a:gd name="T11" fmla="*/ 10 h 10"/>
                <a:gd name="T12" fmla="*/ 38 w 38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0">
                  <a:moveTo>
                    <a:pt x="38" y="5"/>
                  </a:moveTo>
                  <a:cubicBezTo>
                    <a:pt x="38" y="2"/>
                    <a:pt x="35" y="0"/>
                    <a:pt x="32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5" y="10"/>
                    <a:pt x="38" y="8"/>
                    <a:pt x="38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2" name="淘宝店chenying0907 22"/>
            <p:cNvSpPr/>
            <p:nvPr/>
          </p:nvSpPr>
          <p:spPr bwMode="auto">
            <a:xfrm>
              <a:off x="41" y="132"/>
              <a:ext cx="56" cy="24"/>
            </a:xfrm>
            <a:custGeom>
              <a:avLst/>
              <a:gdLst>
                <a:gd name="T0" fmla="*/ 6 w 24"/>
                <a:gd name="T1" fmla="*/ 0 h 10"/>
                <a:gd name="T2" fmla="*/ 0 w 24"/>
                <a:gd name="T3" fmla="*/ 5 h 10"/>
                <a:gd name="T4" fmla="*/ 6 w 24"/>
                <a:gd name="T5" fmla="*/ 10 h 10"/>
                <a:gd name="T6" fmla="*/ 19 w 24"/>
                <a:gd name="T7" fmla="*/ 10 h 10"/>
                <a:gd name="T8" fmla="*/ 24 w 24"/>
                <a:gd name="T9" fmla="*/ 5 h 10"/>
                <a:gd name="T10" fmla="*/ 19 w 24"/>
                <a:gd name="T11" fmla="*/ 0 h 10"/>
                <a:gd name="T12" fmla="*/ 6 w 2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0"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10"/>
                    <a:pt x="24" y="8"/>
                    <a:pt x="24" y="5"/>
                  </a:cubicBezTo>
                  <a:cubicBezTo>
                    <a:pt x="24" y="2"/>
                    <a:pt x="22" y="0"/>
                    <a:pt x="19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3" name="PA_淘宝店chenying0907 23"/>
          <p:cNvGrpSpPr/>
          <p:nvPr>
            <p:custDataLst>
              <p:tags r:id="rId2"/>
            </p:custDataLst>
          </p:nvPr>
        </p:nvGrpSpPr>
        <p:grpSpPr bwMode="auto">
          <a:xfrm>
            <a:off x="6661151" y="1734430"/>
            <a:ext cx="442913" cy="443049"/>
            <a:chOff x="0" y="0"/>
            <a:chExt cx="279" cy="279"/>
          </a:xfrm>
        </p:grpSpPr>
        <p:sp>
          <p:nvSpPr>
            <p:cNvPr id="35864" name="淘宝店chenying0907 24"/>
            <p:cNvSpPr>
              <a:spLocks noEditPoints="1"/>
            </p:cNvSpPr>
            <p:nvPr/>
          </p:nvSpPr>
          <p:spPr bwMode="auto">
            <a:xfrm>
              <a:off x="0" y="0"/>
              <a:ext cx="279" cy="279"/>
            </a:xfrm>
            <a:custGeom>
              <a:avLst/>
              <a:gdLst>
                <a:gd name="T0" fmla="*/ 114 w 118"/>
                <a:gd name="T1" fmla="*/ 46 h 118"/>
                <a:gd name="T2" fmla="*/ 103 w 118"/>
                <a:gd name="T3" fmla="*/ 38 h 118"/>
                <a:gd name="T4" fmla="*/ 107 w 118"/>
                <a:gd name="T5" fmla="*/ 24 h 118"/>
                <a:gd name="T6" fmla="*/ 89 w 118"/>
                <a:gd name="T7" fmla="*/ 11 h 118"/>
                <a:gd name="T8" fmla="*/ 76 w 118"/>
                <a:gd name="T9" fmla="*/ 13 h 118"/>
                <a:gd name="T10" fmla="*/ 68 w 118"/>
                <a:gd name="T11" fmla="*/ 1 h 118"/>
                <a:gd name="T12" fmla="*/ 46 w 118"/>
                <a:gd name="T13" fmla="*/ 4 h 118"/>
                <a:gd name="T14" fmla="*/ 39 w 118"/>
                <a:gd name="T15" fmla="*/ 15 h 118"/>
                <a:gd name="T16" fmla="*/ 24 w 118"/>
                <a:gd name="T17" fmla="*/ 11 h 118"/>
                <a:gd name="T18" fmla="*/ 11 w 118"/>
                <a:gd name="T19" fmla="*/ 29 h 118"/>
                <a:gd name="T20" fmla="*/ 14 w 118"/>
                <a:gd name="T21" fmla="*/ 43 h 118"/>
                <a:gd name="T22" fmla="*/ 1 w 118"/>
                <a:gd name="T23" fmla="*/ 50 h 118"/>
                <a:gd name="T24" fmla="*/ 1 w 118"/>
                <a:gd name="T25" fmla="*/ 68 h 118"/>
                <a:gd name="T26" fmla="*/ 14 w 118"/>
                <a:gd name="T27" fmla="*/ 75 h 118"/>
                <a:gd name="T28" fmla="*/ 11 w 118"/>
                <a:gd name="T29" fmla="*/ 89 h 118"/>
                <a:gd name="T30" fmla="*/ 24 w 118"/>
                <a:gd name="T31" fmla="*/ 106 h 118"/>
                <a:gd name="T32" fmla="*/ 39 w 118"/>
                <a:gd name="T33" fmla="*/ 103 h 118"/>
                <a:gd name="T34" fmla="*/ 46 w 118"/>
                <a:gd name="T35" fmla="*/ 114 h 118"/>
                <a:gd name="T36" fmla="*/ 59 w 118"/>
                <a:gd name="T37" fmla="*/ 118 h 118"/>
                <a:gd name="T38" fmla="*/ 72 w 118"/>
                <a:gd name="T39" fmla="*/ 114 h 118"/>
                <a:gd name="T40" fmla="*/ 80 w 118"/>
                <a:gd name="T41" fmla="*/ 103 h 118"/>
                <a:gd name="T42" fmla="*/ 94 w 118"/>
                <a:gd name="T43" fmla="*/ 106 h 118"/>
                <a:gd name="T44" fmla="*/ 107 w 118"/>
                <a:gd name="T45" fmla="*/ 89 h 118"/>
                <a:gd name="T46" fmla="*/ 105 w 118"/>
                <a:gd name="T47" fmla="*/ 75 h 118"/>
                <a:gd name="T48" fmla="*/ 118 w 118"/>
                <a:gd name="T49" fmla="*/ 68 h 118"/>
                <a:gd name="T50" fmla="*/ 118 w 118"/>
                <a:gd name="T51" fmla="*/ 50 h 118"/>
                <a:gd name="T52" fmla="*/ 99 w 118"/>
                <a:gd name="T53" fmla="*/ 66 h 118"/>
                <a:gd name="T54" fmla="*/ 93 w 118"/>
                <a:gd name="T55" fmla="*/ 77 h 118"/>
                <a:gd name="T56" fmla="*/ 97 w 118"/>
                <a:gd name="T57" fmla="*/ 90 h 118"/>
                <a:gd name="T58" fmla="*/ 82 w 118"/>
                <a:gd name="T59" fmla="*/ 92 h 118"/>
                <a:gd name="T60" fmla="*/ 70 w 118"/>
                <a:gd name="T61" fmla="*/ 96 h 118"/>
                <a:gd name="T62" fmla="*/ 64 w 118"/>
                <a:gd name="T63" fmla="*/ 107 h 118"/>
                <a:gd name="T64" fmla="*/ 52 w 118"/>
                <a:gd name="T65" fmla="*/ 99 h 118"/>
                <a:gd name="T66" fmla="*/ 41 w 118"/>
                <a:gd name="T67" fmla="*/ 93 h 118"/>
                <a:gd name="T68" fmla="*/ 28 w 118"/>
                <a:gd name="T69" fmla="*/ 96 h 118"/>
                <a:gd name="T70" fmla="*/ 26 w 118"/>
                <a:gd name="T71" fmla="*/ 82 h 118"/>
                <a:gd name="T72" fmla="*/ 23 w 118"/>
                <a:gd name="T73" fmla="*/ 70 h 118"/>
                <a:gd name="T74" fmla="*/ 11 w 118"/>
                <a:gd name="T75" fmla="*/ 63 h 118"/>
                <a:gd name="T76" fmla="*/ 11 w 118"/>
                <a:gd name="T77" fmla="*/ 54 h 118"/>
                <a:gd name="T78" fmla="*/ 23 w 118"/>
                <a:gd name="T79" fmla="*/ 48 h 118"/>
                <a:gd name="T80" fmla="*/ 26 w 118"/>
                <a:gd name="T81" fmla="*/ 36 h 118"/>
                <a:gd name="T82" fmla="*/ 28 w 118"/>
                <a:gd name="T83" fmla="*/ 21 h 118"/>
                <a:gd name="T84" fmla="*/ 41 w 118"/>
                <a:gd name="T85" fmla="*/ 25 h 118"/>
                <a:gd name="T86" fmla="*/ 52 w 118"/>
                <a:gd name="T87" fmla="*/ 19 h 118"/>
                <a:gd name="T88" fmla="*/ 64 w 118"/>
                <a:gd name="T89" fmla="*/ 10 h 118"/>
                <a:gd name="T90" fmla="*/ 70 w 118"/>
                <a:gd name="T91" fmla="*/ 22 h 118"/>
                <a:gd name="T92" fmla="*/ 82 w 118"/>
                <a:gd name="T93" fmla="*/ 25 h 118"/>
                <a:gd name="T94" fmla="*/ 97 w 118"/>
                <a:gd name="T95" fmla="*/ 28 h 118"/>
                <a:gd name="T96" fmla="*/ 93 w 118"/>
                <a:gd name="T97" fmla="*/ 41 h 118"/>
                <a:gd name="T98" fmla="*/ 99 w 118"/>
                <a:gd name="T99" fmla="*/ 51 h 118"/>
                <a:gd name="T100" fmla="*/ 108 w 118"/>
                <a:gd name="T101" fmla="*/ 5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8" h="118">
                  <a:moveTo>
                    <a:pt x="118" y="50"/>
                  </a:moveTo>
                  <a:cubicBezTo>
                    <a:pt x="117" y="48"/>
                    <a:pt x="116" y="46"/>
                    <a:pt x="114" y="46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4" y="41"/>
                    <a:pt x="104" y="39"/>
                    <a:pt x="103" y="38"/>
                  </a:cubicBezTo>
                  <a:cubicBezTo>
                    <a:pt x="107" y="29"/>
                    <a:pt x="107" y="29"/>
                    <a:pt x="107" y="29"/>
                  </a:cubicBezTo>
                  <a:cubicBezTo>
                    <a:pt x="108" y="27"/>
                    <a:pt x="108" y="25"/>
                    <a:pt x="107" y="24"/>
                  </a:cubicBezTo>
                  <a:cubicBezTo>
                    <a:pt x="103" y="19"/>
                    <a:pt x="99" y="15"/>
                    <a:pt x="94" y="11"/>
                  </a:cubicBezTo>
                  <a:cubicBezTo>
                    <a:pt x="93" y="10"/>
                    <a:pt x="91" y="10"/>
                    <a:pt x="89" y="11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79" y="14"/>
                    <a:pt x="77" y="14"/>
                    <a:pt x="76" y="13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2" y="2"/>
                    <a:pt x="70" y="1"/>
                    <a:pt x="68" y="1"/>
                  </a:cubicBezTo>
                  <a:cubicBezTo>
                    <a:pt x="62" y="0"/>
                    <a:pt x="57" y="0"/>
                    <a:pt x="50" y="1"/>
                  </a:cubicBezTo>
                  <a:cubicBezTo>
                    <a:pt x="49" y="1"/>
                    <a:pt x="47" y="2"/>
                    <a:pt x="46" y="4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2" y="14"/>
                    <a:pt x="40" y="14"/>
                    <a:pt x="39" y="15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8" y="10"/>
                    <a:pt x="26" y="10"/>
                    <a:pt x="24" y="11"/>
                  </a:cubicBezTo>
                  <a:cubicBezTo>
                    <a:pt x="20" y="15"/>
                    <a:pt x="15" y="19"/>
                    <a:pt x="12" y="24"/>
                  </a:cubicBezTo>
                  <a:cubicBezTo>
                    <a:pt x="11" y="25"/>
                    <a:pt x="11" y="27"/>
                    <a:pt x="11" y="2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5" y="39"/>
                    <a:pt x="14" y="41"/>
                    <a:pt x="14" y="43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3" y="46"/>
                    <a:pt x="1" y="48"/>
                    <a:pt x="1" y="50"/>
                  </a:cubicBezTo>
                  <a:cubicBezTo>
                    <a:pt x="1" y="53"/>
                    <a:pt x="0" y="56"/>
                    <a:pt x="0" y="59"/>
                  </a:cubicBezTo>
                  <a:cubicBezTo>
                    <a:pt x="0" y="62"/>
                    <a:pt x="1" y="64"/>
                    <a:pt x="1" y="68"/>
                  </a:cubicBezTo>
                  <a:cubicBezTo>
                    <a:pt x="1" y="70"/>
                    <a:pt x="3" y="71"/>
                    <a:pt x="4" y="72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7"/>
                    <a:pt x="15" y="78"/>
                    <a:pt x="16" y="80"/>
                  </a:cubicBezTo>
                  <a:cubicBezTo>
                    <a:pt x="11" y="89"/>
                    <a:pt x="11" y="89"/>
                    <a:pt x="11" y="89"/>
                  </a:cubicBezTo>
                  <a:cubicBezTo>
                    <a:pt x="11" y="90"/>
                    <a:pt x="11" y="92"/>
                    <a:pt x="12" y="94"/>
                  </a:cubicBezTo>
                  <a:cubicBezTo>
                    <a:pt x="15" y="99"/>
                    <a:pt x="20" y="103"/>
                    <a:pt x="24" y="106"/>
                  </a:cubicBezTo>
                  <a:cubicBezTo>
                    <a:pt x="26" y="107"/>
                    <a:pt x="28" y="108"/>
                    <a:pt x="30" y="107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40" y="103"/>
                    <a:pt x="42" y="104"/>
                    <a:pt x="43" y="104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7" y="116"/>
                    <a:pt x="49" y="117"/>
                    <a:pt x="50" y="117"/>
                  </a:cubicBezTo>
                  <a:cubicBezTo>
                    <a:pt x="54" y="118"/>
                    <a:pt x="57" y="118"/>
                    <a:pt x="59" y="118"/>
                  </a:cubicBezTo>
                  <a:cubicBezTo>
                    <a:pt x="62" y="118"/>
                    <a:pt x="65" y="118"/>
                    <a:pt x="68" y="117"/>
                  </a:cubicBezTo>
                  <a:cubicBezTo>
                    <a:pt x="70" y="117"/>
                    <a:pt x="72" y="116"/>
                    <a:pt x="72" y="114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77" y="104"/>
                    <a:pt x="79" y="103"/>
                    <a:pt x="80" y="103"/>
                  </a:cubicBezTo>
                  <a:cubicBezTo>
                    <a:pt x="89" y="107"/>
                    <a:pt x="89" y="107"/>
                    <a:pt x="89" y="107"/>
                  </a:cubicBezTo>
                  <a:cubicBezTo>
                    <a:pt x="91" y="108"/>
                    <a:pt x="93" y="107"/>
                    <a:pt x="94" y="106"/>
                  </a:cubicBezTo>
                  <a:cubicBezTo>
                    <a:pt x="99" y="103"/>
                    <a:pt x="103" y="99"/>
                    <a:pt x="107" y="94"/>
                  </a:cubicBezTo>
                  <a:cubicBezTo>
                    <a:pt x="108" y="92"/>
                    <a:pt x="108" y="90"/>
                    <a:pt x="107" y="89"/>
                  </a:cubicBezTo>
                  <a:cubicBezTo>
                    <a:pt x="103" y="80"/>
                    <a:pt x="103" y="80"/>
                    <a:pt x="103" y="80"/>
                  </a:cubicBezTo>
                  <a:cubicBezTo>
                    <a:pt x="104" y="78"/>
                    <a:pt x="104" y="77"/>
                    <a:pt x="105" y="75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6" y="71"/>
                    <a:pt x="117" y="70"/>
                    <a:pt x="118" y="68"/>
                  </a:cubicBezTo>
                  <a:cubicBezTo>
                    <a:pt x="118" y="64"/>
                    <a:pt x="118" y="62"/>
                    <a:pt x="118" y="59"/>
                  </a:cubicBezTo>
                  <a:cubicBezTo>
                    <a:pt x="118" y="56"/>
                    <a:pt x="118" y="53"/>
                    <a:pt x="118" y="50"/>
                  </a:cubicBezTo>
                  <a:close/>
                  <a:moveTo>
                    <a:pt x="108" y="63"/>
                  </a:moveTo>
                  <a:cubicBezTo>
                    <a:pt x="99" y="66"/>
                    <a:pt x="99" y="66"/>
                    <a:pt x="99" y="66"/>
                  </a:cubicBezTo>
                  <a:cubicBezTo>
                    <a:pt x="98" y="67"/>
                    <a:pt x="97" y="68"/>
                    <a:pt x="96" y="70"/>
                  </a:cubicBezTo>
                  <a:cubicBezTo>
                    <a:pt x="95" y="72"/>
                    <a:pt x="94" y="75"/>
                    <a:pt x="93" y="77"/>
                  </a:cubicBezTo>
                  <a:cubicBezTo>
                    <a:pt x="92" y="79"/>
                    <a:pt x="92" y="80"/>
                    <a:pt x="93" y="82"/>
                  </a:cubicBezTo>
                  <a:cubicBezTo>
                    <a:pt x="97" y="90"/>
                    <a:pt x="97" y="90"/>
                    <a:pt x="97" y="90"/>
                  </a:cubicBezTo>
                  <a:cubicBezTo>
                    <a:pt x="95" y="92"/>
                    <a:pt x="93" y="94"/>
                    <a:pt x="91" y="96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1" y="92"/>
                    <a:pt x="79" y="92"/>
                    <a:pt x="78" y="93"/>
                  </a:cubicBezTo>
                  <a:cubicBezTo>
                    <a:pt x="75" y="94"/>
                    <a:pt x="73" y="95"/>
                    <a:pt x="70" y="96"/>
                  </a:cubicBezTo>
                  <a:cubicBezTo>
                    <a:pt x="69" y="96"/>
                    <a:pt x="67" y="97"/>
                    <a:pt x="67" y="99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1" y="108"/>
                    <a:pt x="58" y="108"/>
                    <a:pt x="55" y="107"/>
                  </a:cubicBezTo>
                  <a:cubicBezTo>
                    <a:pt x="52" y="99"/>
                    <a:pt x="52" y="99"/>
                    <a:pt x="52" y="99"/>
                  </a:cubicBezTo>
                  <a:cubicBezTo>
                    <a:pt x="51" y="97"/>
                    <a:pt x="50" y="96"/>
                    <a:pt x="48" y="96"/>
                  </a:cubicBezTo>
                  <a:cubicBezTo>
                    <a:pt x="46" y="95"/>
                    <a:pt x="43" y="94"/>
                    <a:pt x="41" y="93"/>
                  </a:cubicBezTo>
                  <a:cubicBezTo>
                    <a:pt x="40" y="92"/>
                    <a:pt x="38" y="92"/>
                    <a:pt x="36" y="92"/>
                  </a:cubicBezTo>
                  <a:cubicBezTo>
                    <a:pt x="28" y="96"/>
                    <a:pt x="28" y="96"/>
                    <a:pt x="28" y="96"/>
                  </a:cubicBezTo>
                  <a:cubicBezTo>
                    <a:pt x="26" y="94"/>
                    <a:pt x="24" y="92"/>
                    <a:pt x="22" y="90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0"/>
                    <a:pt x="26" y="79"/>
                    <a:pt x="26" y="77"/>
                  </a:cubicBezTo>
                  <a:cubicBezTo>
                    <a:pt x="24" y="75"/>
                    <a:pt x="23" y="72"/>
                    <a:pt x="23" y="70"/>
                  </a:cubicBezTo>
                  <a:cubicBezTo>
                    <a:pt x="22" y="68"/>
                    <a:pt x="21" y="67"/>
                    <a:pt x="19" y="66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1" y="62"/>
                    <a:pt x="10" y="60"/>
                    <a:pt x="10" y="59"/>
                  </a:cubicBezTo>
                  <a:cubicBezTo>
                    <a:pt x="10" y="57"/>
                    <a:pt x="11" y="56"/>
                    <a:pt x="11" y="54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1" y="51"/>
                    <a:pt x="22" y="49"/>
                    <a:pt x="23" y="48"/>
                  </a:cubicBezTo>
                  <a:cubicBezTo>
                    <a:pt x="23" y="45"/>
                    <a:pt x="24" y="43"/>
                    <a:pt x="26" y="41"/>
                  </a:cubicBezTo>
                  <a:cubicBezTo>
                    <a:pt x="26" y="39"/>
                    <a:pt x="26" y="37"/>
                    <a:pt x="26" y="36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25"/>
                    <a:pt x="26" y="23"/>
                    <a:pt x="28" y="21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8" y="26"/>
                    <a:pt x="40" y="26"/>
                    <a:pt x="41" y="25"/>
                  </a:cubicBezTo>
                  <a:cubicBezTo>
                    <a:pt x="43" y="24"/>
                    <a:pt x="46" y="23"/>
                    <a:pt x="48" y="22"/>
                  </a:cubicBezTo>
                  <a:cubicBezTo>
                    <a:pt x="50" y="22"/>
                    <a:pt x="51" y="20"/>
                    <a:pt x="52" y="19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8" y="10"/>
                    <a:pt x="61" y="10"/>
                    <a:pt x="64" y="1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7" y="20"/>
                    <a:pt x="69" y="22"/>
                    <a:pt x="70" y="22"/>
                  </a:cubicBezTo>
                  <a:cubicBezTo>
                    <a:pt x="73" y="23"/>
                    <a:pt x="75" y="24"/>
                    <a:pt x="78" y="25"/>
                  </a:cubicBezTo>
                  <a:cubicBezTo>
                    <a:pt x="79" y="26"/>
                    <a:pt x="81" y="26"/>
                    <a:pt x="82" y="25"/>
                  </a:cubicBezTo>
                  <a:cubicBezTo>
                    <a:pt x="91" y="21"/>
                    <a:pt x="91" y="21"/>
                    <a:pt x="91" y="21"/>
                  </a:cubicBezTo>
                  <a:cubicBezTo>
                    <a:pt x="93" y="23"/>
                    <a:pt x="95" y="25"/>
                    <a:pt x="97" y="28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2" y="37"/>
                    <a:pt x="92" y="39"/>
                    <a:pt x="93" y="41"/>
                  </a:cubicBezTo>
                  <a:cubicBezTo>
                    <a:pt x="94" y="43"/>
                    <a:pt x="95" y="45"/>
                    <a:pt x="96" y="48"/>
                  </a:cubicBezTo>
                  <a:cubicBezTo>
                    <a:pt x="97" y="49"/>
                    <a:pt x="98" y="51"/>
                    <a:pt x="99" y="51"/>
                  </a:cubicBezTo>
                  <a:cubicBezTo>
                    <a:pt x="108" y="54"/>
                    <a:pt x="108" y="54"/>
                    <a:pt x="108" y="54"/>
                  </a:cubicBezTo>
                  <a:cubicBezTo>
                    <a:pt x="108" y="56"/>
                    <a:pt x="108" y="57"/>
                    <a:pt x="108" y="59"/>
                  </a:cubicBezTo>
                  <a:cubicBezTo>
                    <a:pt x="108" y="60"/>
                    <a:pt x="108" y="62"/>
                    <a:pt x="108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5" name="淘宝店chenying0907 25"/>
            <p:cNvSpPr>
              <a:spLocks noEditPoints="1"/>
            </p:cNvSpPr>
            <p:nvPr/>
          </p:nvSpPr>
          <p:spPr bwMode="auto">
            <a:xfrm>
              <a:off x="86" y="80"/>
              <a:ext cx="111" cy="111"/>
            </a:xfrm>
            <a:custGeom>
              <a:avLst/>
              <a:gdLst>
                <a:gd name="T0" fmla="*/ 23 w 47"/>
                <a:gd name="T1" fmla="*/ 0 h 47"/>
                <a:gd name="T2" fmla="*/ 0 w 47"/>
                <a:gd name="T3" fmla="*/ 24 h 47"/>
                <a:gd name="T4" fmla="*/ 23 w 47"/>
                <a:gd name="T5" fmla="*/ 47 h 47"/>
                <a:gd name="T6" fmla="*/ 47 w 47"/>
                <a:gd name="T7" fmla="*/ 24 h 47"/>
                <a:gd name="T8" fmla="*/ 23 w 47"/>
                <a:gd name="T9" fmla="*/ 0 h 47"/>
                <a:gd name="T10" fmla="*/ 23 w 47"/>
                <a:gd name="T11" fmla="*/ 37 h 47"/>
                <a:gd name="T12" fmla="*/ 10 w 47"/>
                <a:gd name="T13" fmla="*/ 24 h 47"/>
                <a:gd name="T14" fmla="*/ 23 w 47"/>
                <a:gd name="T15" fmla="*/ 10 h 47"/>
                <a:gd name="T16" fmla="*/ 37 w 47"/>
                <a:gd name="T17" fmla="*/ 24 h 47"/>
                <a:gd name="T18" fmla="*/ 23 w 47"/>
                <a:gd name="T19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23" y="37"/>
                  </a:moveTo>
                  <a:cubicBezTo>
                    <a:pt x="16" y="37"/>
                    <a:pt x="10" y="31"/>
                    <a:pt x="10" y="24"/>
                  </a:cubicBezTo>
                  <a:cubicBezTo>
                    <a:pt x="10" y="16"/>
                    <a:pt x="16" y="10"/>
                    <a:pt x="23" y="10"/>
                  </a:cubicBezTo>
                  <a:cubicBezTo>
                    <a:pt x="31" y="10"/>
                    <a:pt x="37" y="16"/>
                    <a:pt x="37" y="24"/>
                  </a:cubicBezTo>
                  <a:cubicBezTo>
                    <a:pt x="37" y="31"/>
                    <a:pt x="31" y="37"/>
                    <a:pt x="23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6" name="PA_淘宝店chenying0907 26"/>
          <p:cNvGrpSpPr/>
          <p:nvPr>
            <p:custDataLst>
              <p:tags r:id="rId3"/>
            </p:custDataLst>
          </p:nvPr>
        </p:nvGrpSpPr>
        <p:grpSpPr bwMode="auto">
          <a:xfrm>
            <a:off x="1344614" y="3092161"/>
            <a:ext cx="446087" cy="450989"/>
            <a:chOff x="0" y="0"/>
            <a:chExt cx="281" cy="284"/>
          </a:xfrm>
        </p:grpSpPr>
        <p:sp>
          <p:nvSpPr>
            <p:cNvPr id="35867" name="淘宝店chenying0907 27"/>
            <p:cNvSpPr/>
            <p:nvPr/>
          </p:nvSpPr>
          <p:spPr bwMode="auto">
            <a:xfrm>
              <a:off x="0" y="0"/>
              <a:ext cx="281" cy="206"/>
            </a:xfrm>
            <a:custGeom>
              <a:avLst/>
              <a:gdLst>
                <a:gd name="T0" fmla="*/ 91 w 119"/>
                <a:gd name="T1" fmla="*/ 32 h 87"/>
                <a:gd name="T2" fmla="*/ 86 w 119"/>
                <a:gd name="T3" fmla="*/ 32 h 87"/>
                <a:gd name="T4" fmla="*/ 86 w 119"/>
                <a:gd name="T5" fmla="*/ 30 h 87"/>
                <a:gd name="T6" fmla="*/ 56 w 119"/>
                <a:gd name="T7" fmla="*/ 0 h 87"/>
                <a:gd name="T8" fmla="*/ 27 w 119"/>
                <a:gd name="T9" fmla="*/ 25 h 87"/>
                <a:gd name="T10" fmla="*/ 19 w 119"/>
                <a:gd name="T11" fmla="*/ 26 h 87"/>
                <a:gd name="T12" fmla="*/ 19 w 119"/>
                <a:gd name="T13" fmla="*/ 26 h 87"/>
                <a:gd name="T14" fmla="*/ 7 w 119"/>
                <a:gd name="T15" fmla="*/ 43 h 87"/>
                <a:gd name="T16" fmla="*/ 9 w 119"/>
                <a:gd name="T17" fmla="*/ 52 h 87"/>
                <a:gd name="T18" fmla="*/ 0 w 119"/>
                <a:gd name="T19" fmla="*/ 68 h 87"/>
                <a:gd name="T20" fmla="*/ 19 w 119"/>
                <a:gd name="T21" fmla="*/ 87 h 87"/>
                <a:gd name="T22" fmla="*/ 39 w 119"/>
                <a:gd name="T23" fmla="*/ 87 h 87"/>
                <a:gd name="T24" fmla="*/ 44 w 119"/>
                <a:gd name="T25" fmla="*/ 81 h 87"/>
                <a:gd name="T26" fmla="*/ 39 w 119"/>
                <a:gd name="T27" fmla="*/ 76 h 87"/>
                <a:gd name="T28" fmla="*/ 19 w 119"/>
                <a:gd name="T29" fmla="*/ 76 h 87"/>
                <a:gd name="T30" fmla="*/ 10 w 119"/>
                <a:gd name="T31" fmla="*/ 68 h 87"/>
                <a:gd name="T32" fmla="*/ 18 w 119"/>
                <a:gd name="T33" fmla="*/ 59 h 87"/>
                <a:gd name="T34" fmla="*/ 22 w 119"/>
                <a:gd name="T35" fmla="*/ 55 h 87"/>
                <a:gd name="T36" fmla="*/ 20 w 119"/>
                <a:gd name="T37" fmla="*/ 50 h 87"/>
                <a:gd name="T38" fmla="*/ 17 w 119"/>
                <a:gd name="T39" fmla="*/ 43 h 87"/>
                <a:gd name="T40" fmla="*/ 22 w 119"/>
                <a:gd name="T41" fmla="*/ 35 h 87"/>
                <a:gd name="T42" fmla="*/ 22 w 119"/>
                <a:gd name="T43" fmla="*/ 35 h 87"/>
                <a:gd name="T44" fmla="*/ 30 w 119"/>
                <a:gd name="T45" fmla="*/ 36 h 87"/>
                <a:gd name="T46" fmla="*/ 35 w 119"/>
                <a:gd name="T47" fmla="*/ 36 h 87"/>
                <a:gd name="T48" fmla="*/ 37 w 119"/>
                <a:gd name="T49" fmla="*/ 31 h 87"/>
                <a:gd name="T50" fmla="*/ 37 w 119"/>
                <a:gd name="T51" fmla="*/ 30 h 87"/>
                <a:gd name="T52" fmla="*/ 37 w 119"/>
                <a:gd name="T53" fmla="*/ 30 h 87"/>
                <a:gd name="T54" fmla="*/ 56 w 119"/>
                <a:gd name="T55" fmla="*/ 11 h 87"/>
                <a:gd name="T56" fmla="*/ 75 w 119"/>
                <a:gd name="T57" fmla="*/ 30 h 87"/>
                <a:gd name="T58" fmla="*/ 73 w 119"/>
                <a:gd name="T59" fmla="*/ 40 h 87"/>
                <a:gd name="T60" fmla="*/ 74 w 119"/>
                <a:gd name="T61" fmla="*/ 46 h 87"/>
                <a:gd name="T62" fmla="*/ 80 w 119"/>
                <a:gd name="T63" fmla="*/ 46 h 87"/>
                <a:gd name="T64" fmla="*/ 91 w 119"/>
                <a:gd name="T65" fmla="*/ 42 h 87"/>
                <a:gd name="T66" fmla="*/ 108 w 119"/>
                <a:gd name="T67" fmla="*/ 59 h 87"/>
                <a:gd name="T68" fmla="*/ 91 w 119"/>
                <a:gd name="T69" fmla="*/ 76 h 87"/>
                <a:gd name="T70" fmla="*/ 80 w 119"/>
                <a:gd name="T71" fmla="*/ 76 h 87"/>
                <a:gd name="T72" fmla="*/ 75 w 119"/>
                <a:gd name="T73" fmla="*/ 81 h 87"/>
                <a:gd name="T74" fmla="*/ 80 w 119"/>
                <a:gd name="T75" fmla="*/ 87 h 87"/>
                <a:gd name="T76" fmla="*/ 91 w 119"/>
                <a:gd name="T77" fmla="*/ 87 h 87"/>
                <a:gd name="T78" fmla="*/ 119 w 119"/>
                <a:gd name="T79" fmla="*/ 59 h 87"/>
                <a:gd name="T80" fmla="*/ 91 w 119"/>
                <a:gd name="T81" fmla="*/ 32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9" h="87">
                  <a:moveTo>
                    <a:pt x="91" y="32"/>
                  </a:moveTo>
                  <a:cubicBezTo>
                    <a:pt x="89" y="32"/>
                    <a:pt x="87" y="32"/>
                    <a:pt x="86" y="32"/>
                  </a:cubicBezTo>
                  <a:cubicBezTo>
                    <a:pt x="86" y="31"/>
                    <a:pt x="86" y="31"/>
                    <a:pt x="86" y="30"/>
                  </a:cubicBezTo>
                  <a:cubicBezTo>
                    <a:pt x="86" y="13"/>
                    <a:pt x="72" y="0"/>
                    <a:pt x="56" y="0"/>
                  </a:cubicBezTo>
                  <a:cubicBezTo>
                    <a:pt x="42" y="0"/>
                    <a:pt x="30" y="11"/>
                    <a:pt x="27" y="25"/>
                  </a:cubicBezTo>
                  <a:cubicBezTo>
                    <a:pt x="24" y="24"/>
                    <a:pt x="21" y="25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1" y="29"/>
                    <a:pt x="7" y="36"/>
                    <a:pt x="7" y="43"/>
                  </a:cubicBezTo>
                  <a:cubicBezTo>
                    <a:pt x="7" y="46"/>
                    <a:pt x="7" y="49"/>
                    <a:pt x="9" y="52"/>
                  </a:cubicBezTo>
                  <a:cubicBezTo>
                    <a:pt x="3" y="55"/>
                    <a:pt x="0" y="61"/>
                    <a:pt x="0" y="68"/>
                  </a:cubicBezTo>
                  <a:cubicBezTo>
                    <a:pt x="0" y="78"/>
                    <a:pt x="8" y="87"/>
                    <a:pt x="19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41" y="87"/>
                    <a:pt x="44" y="84"/>
                    <a:pt x="44" y="81"/>
                  </a:cubicBezTo>
                  <a:cubicBezTo>
                    <a:pt x="44" y="79"/>
                    <a:pt x="41" y="76"/>
                    <a:pt x="39" y="76"/>
                  </a:cubicBezTo>
                  <a:cubicBezTo>
                    <a:pt x="19" y="76"/>
                    <a:pt x="19" y="76"/>
                    <a:pt x="19" y="76"/>
                  </a:cubicBezTo>
                  <a:cubicBezTo>
                    <a:pt x="14" y="76"/>
                    <a:pt x="10" y="72"/>
                    <a:pt x="10" y="68"/>
                  </a:cubicBezTo>
                  <a:cubicBezTo>
                    <a:pt x="10" y="63"/>
                    <a:pt x="13" y="60"/>
                    <a:pt x="18" y="59"/>
                  </a:cubicBezTo>
                  <a:cubicBezTo>
                    <a:pt x="20" y="59"/>
                    <a:pt x="21" y="57"/>
                    <a:pt x="22" y="55"/>
                  </a:cubicBezTo>
                  <a:cubicBezTo>
                    <a:pt x="22" y="53"/>
                    <a:pt x="22" y="51"/>
                    <a:pt x="20" y="50"/>
                  </a:cubicBezTo>
                  <a:cubicBezTo>
                    <a:pt x="18" y="48"/>
                    <a:pt x="17" y="46"/>
                    <a:pt x="17" y="43"/>
                  </a:cubicBezTo>
                  <a:cubicBezTo>
                    <a:pt x="17" y="40"/>
                    <a:pt x="19" y="37"/>
                    <a:pt x="22" y="3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5" y="34"/>
                    <a:pt x="27" y="35"/>
                    <a:pt x="30" y="36"/>
                  </a:cubicBezTo>
                  <a:cubicBezTo>
                    <a:pt x="31" y="37"/>
                    <a:pt x="33" y="37"/>
                    <a:pt x="35" y="36"/>
                  </a:cubicBezTo>
                  <a:cubicBezTo>
                    <a:pt x="37" y="35"/>
                    <a:pt x="37" y="33"/>
                    <a:pt x="37" y="31"/>
                  </a:cubicBezTo>
                  <a:cubicBezTo>
                    <a:pt x="37" y="31"/>
                    <a:pt x="37" y="30"/>
                    <a:pt x="37" y="30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19"/>
                    <a:pt x="46" y="11"/>
                    <a:pt x="56" y="11"/>
                  </a:cubicBezTo>
                  <a:cubicBezTo>
                    <a:pt x="67" y="11"/>
                    <a:pt x="75" y="19"/>
                    <a:pt x="75" y="30"/>
                  </a:cubicBezTo>
                  <a:cubicBezTo>
                    <a:pt x="75" y="33"/>
                    <a:pt x="74" y="36"/>
                    <a:pt x="73" y="40"/>
                  </a:cubicBezTo>
                  <a:cubicBezTo>
                    <a:pt x="71" y="42"/>
                    <a:pt x="72" y="44"/>
                    <a:pt x="74" y="46"/>
                  </a:cubicBezTo>
                  <a:cubicBezTo>
                    <a:pt x="75" y="48"/>
                    <a:pt x="78" y="48"/>
                    <a:pt x="80" y="46"/>
                  </a:cubicBezTo>
                  <a:cubicBezTo>
                    <a:pt x="82" y="44"/>
                    <a:pt x="86" y="42"/>
                    <a:pt x="91" y="42"/>
                  </a:cubicBezTo>
                  <a:cubicBezTo>
                    <a:pt x="101" y="42"/>
                    <a:pt x="108" y="50"/>
                    <a:pt x="108" y="59"/>
                  </a:cubicBezTo>
                  <a:cubicBezTo>
                    <a:pt x="108" y="69"/>
                    <a:pt x="101" y="76"/>
                    <a:pt x="9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77" y="76"/>
                    <a:pt x="75" y="79"/>
                    <a:pt x="75" y="81"/>
                  </a:cubicBezTo>
                  <a:cubicBezTo>
                    <a:pt x="75" y="84"/>
                    <a:pt x="77" y="87"/>
                    <a:pt x="80" y="87"/>
                  </a:cubicBezTo>
                  <a:cubicBezTo>
                    <a:pt x="91" y="87"/>
                    <a:pt x="91" y="87"/>
                    <a:pt x="91" y="87"/>
                  </a:cubicBezTo>
                  <a:cubicBezTo>
                    <a:pt x="106" y="87"/>
                    <a:pt x="119" y="74"/>
                    <a:pt x="119" y="59"/>
                  </a:cubicBezTo>
                  <a:cubicBezTo>
                    <a:pt x="119" y="44"/>
                    <a:pt x="106" y="32"/>
                    <a:pt x="91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68" name="淘宝店chenying0907 28"/>
            <p:cNvSpPr/>
            <p:nvPr/>
          </p:nvSpPr>
          <p:spPr bwMode="auto">
            <a:xfrm>
              <a:off x="85" y="116"/>
              <a:ext cx="108" cy="168"/>
            </a:xfrm>
            <a:custGeom>
              <a:avLst/>
              <a:gdLst>
                <a:gd name="T0" fmla="*/ 37 w 46"/>
                <a:gd name="T1" fmla="*/ 45 h 71"/>
                <a:gd name="T2" fmla="*/ 28 w 46"/>
                <a:gd name="T3" fmla="*/ 54 h 71"/>
                <a:gd name="T4" fmla="*/ 28 w 46"/>
                <a:gd name="T5" fmla="*/ 5 h 71"/>
                <a:gd name="T6" fmla="*/ 23 w 46"/>
                <a:gd name="T7" fmla="*/ 0 h 71"/>
                <a:gd name="T8" fmla="*/ 18 w 46"/>
                <a:gd name="T9" fmla="*/ 5 h 71"/>
                <a:gd name="T10" fmla="*/ 18 w 46"/>
                <a:gd name="T11" fmla="*/ 54 h 71"/>
                <a:gd name="T12" fmla="*/ 9 w 46"/>
                <a:gd name="T13" fmla="*/ 45 h 71"/>
                <a:gd name="T14" fmla="*/ 2 w 46"/>
                <a:gd name="T15" fmla="*/ 45 h 71"/>
                <a:gd name="T16" fmla="*/ 2 w 46"/>
                <a:gd name="T17" fmla="*/ 52 h 71"/>
                <a:gd name="T18" fmla="*/ 20 w 46"/>
                <a:gd name="T19" fmla="*/ 70 h 71"/>
                <a:gd name="T20" fmla="*/ 23 w 46"/>
                <a:gd name="T21" fmla="*/ 71 h 71"/>
                <a:gd name="T22" fmla="*/ 27 w 46"/>
                <a:gd name="T23" fmla="*/ 70 h 71"/>
                <a:gd name="T24" fmla="*/ 44 w 46"/>
                <a:gd name="T25" fmla="*/ 52 h 71"/>
                <a:gd name="T26" fmla="*/ 44 w 46"/>
                <a:gd name="T27" fmla="*/ 45 h 71"/>
                <a:gd name="T28" fmla="*/ 37 w 46"/>
                <a:gd name="T29" fmla="*/ 4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71">
                  <a:moveTo>
                    <a:pt x="37" y="45"/>
                  </a:moveTo>
                  <a:cubicBezTo>
                    <a:pt x="28" y="54"/>
                    <a:pt x="28" y="54"/>
                    <a:pt x="28" y="5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2"/>
                    <a:pt x="26" y="0"/>
                    <a:pt x="23" y="0"/>
                  </a:cubicBezTo>
                  <a:cubicBezTo>
                    <a:pt x="20" y="0"/>
                    <a:pt x="18" y="2"/>
                    <a:pt x="18" y="5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7" y="43"/>
                    <a:pt x="4" y="43"/>
                    <a:pt x="2" y="45"/>
                  </a:cubicBezTo>
                  <a:cubicBezTo>
                    <a:pt x="0" y="47"/>
                    <a:pt x="0" y="50"/>
                    <a:pt x="2" y="52"/>
                  </a:cubicBezTo>
                  <a:cubicBezTo>
                    <a:pt x="20" y="70"/>
                    <a:pt x="20" y="70"/>
                    <a:pt x="20" y="70"/>
                  </a:cubicBezTo>
                  <a:cubicBezTo>
                    <a:pt x="20" y="71"/>
                    <a:pt x="22" y="71"/>
                    <a:pt x="23" y="71"/>
                  </a:cubicBezTo>
                  <a:cubicBezTo>
                    <a:pt x="25" y="71"/>
                    <a:pt x="26" y="71"/>
                    <a:pt x="27" y="70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6" y="50"/>
                    <a:pt x="46" y="47"/>
                    <a:pt x="44" y="45"/>
                  </a:cubicBezTo>
                  <a:cubicBezTo>
                    <a:pt x="42" y="43"/>
                    <a:pt x="39" y="43"/>
                    <a:pt x="37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5872" name="PA_淘宝店chenying0907 3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72001" y="1682026"/>
            <a:ext cx="1368425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b="1" dirty="0">
                <a:solidFill>
                  <a:schemeClr val="bg1"/>
                </a:solidFill>
              </a:rPr>
              <a:t>TOPIC HEAER ONE</a:t>
            </a:r>
            <a:endParaRPr lang="zh-CN" altLang="en-US" sz="10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800" dirty="0">
                <a:solidFill>
                  <a:schemeClr val="bg1"/>
                </a:solidFill>
              </a:rPr>
              <a:t>We have many PowerPoint </a:t>
            </a:r>
            <a:r>
              <a:rPr lang="zh-CN" altLang="en-US" sz="800" dirty="0">
                <a:solidFill>
                  <a:schemeClr val="bg1"/>
                </a:solidFill>
              </a:rPr>
              <a:t>templates</a:t>
            </a:r>
            <a:r>
              <a:rPr lang="en-US" altLang="zh-CN" sz="800" dirty="0">
                <a:solidFill>
                  <a:schemeClr val="bg1"/>
                </a:solidFill>
              </a:rPr>
              <a:t> that has bee specifically designed</a:t>
            </a:r>
            <a:r>
              <a:rPr lang="zh-CN" altLang="en-US" sz="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5873" name="PA_淘宝店chenying0907 3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55876" y="3698774"/>
            <a:ext cx="1368425" cy="62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00" b="1">
                <a:solidFill>
                  <a:schemeClr val="bg1"/>
                </a:solidFill>
              </a:rPr>
              <a:t>TOPIC HEADER TWO</a:t>
            </a:r>
            <a:endParaRPr lang="zh-CN" altLang="en-US" sz="100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800">
                <a:solidFill>
                  <a:schemeClr val="bg1"/>
                </a:solidFill>
              </a:rPr>
              <a:t>We have many PowerPoint </a:t>
            </a:r>
            <a:r>
              <a:rPr lang="zh-CN" altLang="en-US" sz="800">
                <a:solidFill>
                  <a:schemeClr val="bg1"/>
                </a:solidFill>
              </a:rPr>
              <a:t>templates</a:t>
            </a:r>
            <a:r>
              <a:rPr lang="en-US" altLang="zh-CN" sz="800">
                <a:solidFill>
                  <a:schemeClr val="bg1"/>
                </a:solidFill>
              </a:rPr>
              <a:t> that has been specifically designed</a:t>
            </a:r>
            <a:r>
              <a:rPr lang="zh-CN" altLang="en-US" sz="80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45" name="PA_淘宝店chenying0907 44"/>
          <p:cNvGrpSpPr/>
          <p:nvPr>
            <p:custDataLst>
              <p:tags r:id="rId6"/>
            </p:custDataLst>
          </p:nvPr>
        </p:nvGrpSpPr>
        <p:grpSpPr>
          <a:xfrm>
            <a:off x="-9190" y="0"/>
            <a:ext cx="620750" cy="791858"/>
            <a:chOff x="0" y="-21236"/>
            <a:chExt cx="3311527" cy="4224338"/>
          </a:xfrm>
        </p:grpSpPr>
        <p:sp>
          <p:nvSpPr>
            <p:cNvPr id="46" name="淘宝店chenying0907 37"/>
            <p:cNvSpPr/>
            <p:nvPr/>
          </p:nvSpPr>
          <p:spPr bwMode="auto">
            <a:xfrm rot="5400000">
              <a:off x="-264318" y="627258"/>
              <a:ext cx="3840163" cy="3311525"/>
            </a:xfrm>
            <a:custGeom>
              <a:avLst/>
              <a:gdLst>
                <a:gd name="T0" fmla="*/ 0 w 2419"/>
                <a:gd name="T1" fmla="*/ 0 h 2086"/>
                <a:gd name="T2" fmla="*/ 753 w 2419"/>
                <a:gd name="T3" fmla="*/ 2008 h 2086"/>
                <a:gd name="T4" fmla="*/ 1228 w 2419"/>
                <a:gd name="T5" fmla="*/ 2086 h 2086"/>
                <a:gd name="T6" fmla="*/ 2419 w 2419"/>
                <a:gd name="T7" fmla="*/ 2086 h 2086"/>
                <a:gd name="T8" fmla="*/ 0 w 2419"/>
                <a:gd name="T9" fmla="*/ 0 h 2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9" h="2086">
                  <a:moveTo>
                    <a:pt x="0" y="0"/>
                  </a:moveTo>
                  <a:lnTo>
                    <a:pt x="753" y="2008"/>
                  </a:lnTo>
                  <a:lnTo>
                    <a:pt x="1228" y="2086"/>
                  </a:lnTo>
                  <a:lnTo>
                    <a:pt x="2419" y="20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淘宝店chenying0907 38"/>
            <p:cNvSpPr/>
            <p:nvPr/>
          </p:nvSpPr>
          <p:spPr bwMode="auto">
            <a:xfrm rot="5400000">
              <a:off x="927895" y="-825304"/>
              <a:ext cx="1579563" cy="3187700"/>
            </a:xfrm>
            <a:custGeom>
              <a:avLst/>
              <a:gdLst>
                <a:gd name="T0" fmla="*/ 242 w 995"/>
                <a:gd name="T1" fmla="*/ 0 h 2008"/>
                <a:gd name="T2" fmla="*/ 0 w 995"/>
                <a:gd name="T3" fmla="*/ 305 h 2008"/>
                <a:gd name="T4" fmla="*/ 0 w 995"/>
                <a:gd name="T5" fmla="*/ 1845 h 2008"/>
                <a:gd name="T6" fmla="*/ 995 w 995"/>
                <a:gd name="T7" fmla="*/ 2008 h 2008"/>
                <a:gd name="T8" fmla="*/ 242 w 995"/>
                <a:gd name="T9" fmla="*/ 0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5" h="2008">
                  <a:moveTo>
                    <a:pt x="242" y="0"/>
                  </a:moveTo>
                  <a:lnTo>
                    <a:pt x="0" y="305"/>
                  </a:lnTo>
                  <a:lnTo>
                    <a:pt x="0" y="1845"/>
                  </a:lnTo>
                  <a:lnTo>
                    <a:pt x="995" y="200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淘宝店chenying0907 39"/>
            <p:cNvSpPr/>
            <p:nvPr/>
          </p:nvSpPr>
          <p:spPr bwMode="auto">
            <a:xfrm rot="5400000">
              <a:off x="-975519" y="954283"/>
              <a:ext cx="2333625" cy="382588"/>
            </a:xfrm>
            <a:custGeom>
              <a:avLst/>
              <a:gdLst>
                <a:gd name="T0" fmla="*/ 0 w 1470"/>
                <a:gd name="T1" fmla="*/ 0 h 241"/>
                <a:gd name="T2" fmla="*/ 0 w 1470"/>
                <a:gd name="T3" fmla="*/ 233 h 241"/>
                <a:gd name="T4" fmla="*/ 0 w 1470"/>
                <a:gd name="T5" fmla="*/ 241 h 241"/>
                <a:gd name="T6" fmla="*/ 1470 w 1470"/>
                <a:gd name="T7" fmla="*/ 241 h 241"/>
                <a:gd name="T8" fmla="*/ 0 w 1470"/>
                <a:gd name="T9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0" h="241">
                  <a:moveTo>
                    <a:pt x="0" y="0"/>
                  </a:moveTo>
                  <a:lnTo>
                    <a:pt x="0" y="233"/>
                  </a:lnTo>
                  <a:lnTo>
                    <a:pt x="0" y="241"/>
                  </a:lnTo>
                  <a:lnTo>
                    <a:pt x="1470" y="2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9" name="PA_文本框 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35359" y="184337"/>
            <a:ext cx="86086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i="1" dirty="0"/>
              <a:t>IV.B. Variation in Prices</a:t>
            </a:r>
            <a:endParaRPr lang="en-US" altLang="zh-CN" sz="2000" dirty="0">
              <a:solidFill>
                <a:schemeClr val="accent3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0B348EA2-800D-4F92-8FC8-5C7916BF0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083" y="502838"/>
            <a:ext cx="3262313" cy="65087"/>
          </a:xfrm>
          <a:prstGeom prst="rect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02C2049-D3B9-4552-8284-C43D2C8585DE}"/>
              </a:ext>
            </a:extLst>
          </p:cNvPr>
          <p:cNvSpPr/>
          <p:nvPr/>
        </p:nvSpPr>
        <p:spPr>
          <a:xfrm>
            <a:off x="521817" y="525862"/>
            <a:ext cx="6863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1" dirty="0"/>
              <a:t>Company Structure as the Source of Variation</a:t>
            </a:r>
            <a:endParaRPr lang="zh-CN" altLang="en-US" dirty="0"/>
          </a:p>
        </p:txBody>
      </p:sp>
      <p:sp>
        <p:nvSpPr>
          <p:cNvPr id="26" name="矩形 7">
            <a:extLst>
              <a:ext uri="{FF2B5EF4-FFF2-40B4-BE49-F238E27FC236}">
                <a16:creationId xmlns:a16="http://schemas.microsoft.com/office/drawing/2014/main" id="{D8ECB340-0E31-4902-9A7F-DDD10EF10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502495"/>
            <a:ext cx="2057400" cy="65087"/>
          </a:xfrm>
          <a:prstGeom prst="rect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3D46F5AB-67AB-4B46-B2A1-F4C7D21A2575}"/>
              </a:ext>
            </a:extLst>
          </p:cNvPr>
          <p:cNvGrpSpPr/>
          <p:nvPr/>
        </p:nvGrpSpPr>
        <p:grpSpPr>
          <a:xfrm>
            <a:off x="465189" y="920426"/>
            <a:ext cx="8767258" cy="3170099"/>
            <a:chOff x="5963740" y="2180924"/>
            <a:chExt cx="8144187" cy="3170099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C9800718-8A4D-40D3-9B1D-AFD53BB154B9}"/>
                </a:ext>
              </a:extLst>
            </p:cNvPr>
            <p:cNvSpPr txBox="1"/>
            <p:nvPr/>
          </p:nvSpPr>
          <p:spPr>
            <a:xfrm>
              <a:off x="6111084" y="2180924"/>
              <a:ext cx="7996843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President choose different price menus based on </a:t>
              </a:r>
              <a:r>
                <a:rPr lang="en-US" altLang="zh-CN" sz="2000" dirty="0">
                  <a:solidFill>
                    <a:schemeClr val="accent1">
                      <a:lumMod val="50000"/>
                    </a:schemeClr>
                  </a:solidFill>
                </a:rPr>
                <a:t>location(</a:t>
              </a:r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</a:rPr>
                <a:t>职位</a:t>
              </a:r>
              <a:r>
                <a:rPr lang="en-US" altLang="zh-CN" sz="2000" dirty="0">
                  <a:solidFill>
                    <a:schemeClr val="accent1">
                      <a:lumMod val="50000"/>
                    </a:schemeClr>
                  </a:solidFill>
                </a:rPr>
                <a:t>)</a:t>
              </a:r>
              <a:r>
                <a:rPr lang="en-US" altLang="zh-CN" sz="2000" dirty="0"/>
                <a:t> and </a:t>
              </a:r>
              <a:r>
                <a:rPr lang="en-US" altLang="zh-CN" sz="2000" dirty="0">
                  <a:solidFill>
                    <a:schemeClr val="accent1">
                      <a:lumMod val="50000"/>
                    </a:schemeClr>
                  </a:solidFill>
                </a:rPr>
                <a:t>employment type(</a:t>
              </a:r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</a:rPr>
                <a:t>雇佣类型</a:t>
              </a:r>
              <a:r>
                <a:rPr lang="en-US" altLang="zh-CN" sz="2000" dirty="0">
                  <a:solidFill>
                    <a:schemeClr val="accent1">
                      <a:lumMod val="50000"/>
                    </a:schemeClr>
                  </a:solidFill>
                </a:rPr>
                <a:t>)</a:t>
              </a:r>
              <a:r>
                <a:rPr lang="en-US" altLang="zh-CN" sz="2000" dirty="0"/>
                <a:t>.</a:t>
              </a:r>
            </a:p>
            <a:p>
              <a:endParaRPr lang="en-US" altLang="zh-CN" sz="2000" dirty="0"/>
            </a:p>
            <a:p>
              <a:r>
                <a:rPr lang="en-US" altLang="zh-CN" sz="2000" b="1" dirty="0"/>
                <a:t>SO</a:t>
              </a:r>
              <a:r>
                <a:rPr lang="en-US" altLang="zh-CN" sz="2000" dirty="0"/>
                <a:t> employees </a:t>
              </a:r>
              <a:r>
                <a:rPr lang="en-US" altLang="zh-CN" sz="2000" b="1" dirty="0"/>
                <a:t>doing the same job in the same location </a:t>
              </a:r>
              <a:r>
                <a:rPr lang="en-US" altLang="zh-CN" sz="2000" dirty="0"/>
                <a:t>may face </a:t>
              </a:r>
              <a:r>
                <a:rPr lang="en-US" altLang="zh-CN" sz="2000" b="1" dirty="0"/>
                <a:t>different prices due to their business unit affiliations.</a:t>
              </a:r>
            </a:p>
            <a:p>
              <a:endParaRPr lang="en-US" altLang="zh-CN" sz="2000" b="1" dirty="0"/>
            </a:p>
            <a:p>
              <a:r>
                <a:rPr lang="en-US" altLang="zh-CN" sz="2000" dirty="0">
                  <a:solidFill>
                    <a:schemeClr val="accent1">
                      <a:lumMod val="50000"/>
                    </a:schemeClr>
                  </a:solidFill>
                </a:rPr>
                <a:t>Employment type(</a:t>
              </a:r>
              <a:r>
                <a:rPr lang="zh-CN" altLang="en-US" sz="2000" dirty="0">
                  <a:solidFill>
                    <a:schemeClr val="accent1">
                      <a:lumMod val="50000"/>
                    </a:schemeClr>
                  </a:solidFill>
                </a:rPr>
                <a:t>雇佣类型</a:t>
              </a:r>
              <a:r>
                <a:rPr lang="en-US" altLang="zh-CN" sz="2000" dirty="0">
                  <a:solidFill>
                    <a:schemeClr val="accent1">
                      <a:lumMod val="50000"/>
                    </a:schemeClr>
                  </a:solidFill>
                </a:rPr>
                <a:t>)</a:t>
              </a:r>
              <a:r>
                <a:rPr lang="en-US" altLang="zh-CN" sz="2000" dirty="0"/>
                <a:t>——the </a:t>
              </a:r>
              <a:r>
                <a:rPr lang="en-US" altLang="zh-CN" sz="2000" b="1" dirty="0"/>
                <a:t>pricing variation </a:t>
              </a:r>
              <a:r>
                <a:rPr lang="en-US" altLang="zh-CN" sz="2000" dirty="0"/>
                <a:t>across </a:t>
              </a:r>
              <a:r>
                <a:rPr lang="en-US" altLang="zh-CN" sz="2000" dirty="0">
                  <a:solidFill>
                    <a:schemeClr val="accent1">
                      <a:lumMod val="50000"/>
                    </a:schemeClr>
                  </a:solidFill>
                </a:rPr>
                <a:t>salaried employees </a:t>
              </a:r>
              <a:r>
                <a:rPr lang="en-US" altLang="zh-CN" sz="2000" dirty="0"/>
                <a:t>in different business units </a:t>
              </a:r>
              <a:r>
                <a:rPr lang="en-US" altLang="zh-CN" sz="2000" dirty="0">
                  <a:solidFill>
                    <a:schemeClr val="accent1">
                      <a:lumMod val="50000"/>
                    </a:schemeClr>
                  </a:solidFill>
                </a:rPr>
                <a:t>more likely to be useful for identification </a:t>
              </a:r>
              <a:r>
                <a:rPr lang="en-US" altLang="zh-CN" sz="2000" dirty="0"/>
                <a:t>than </a:t>
              </a:r>
              <a:r>
                <a:rPr lang="en-US" altLang="zh-CN" sz="2000" dirty="0">
                  <a:solidFill>
                    <a:schemeClr val="accent1">
                      <a:lumMod val="50000"/>
                    </a:schemeClr>
                  </a:solidFill>
                </a:rPr>
                <a:t>hourly employees</a:t>
              </a:r>
              <a:r>
                <a:rPr lang="en-US" altLang="zh-CN" sz="2000" dirty="0"/>
                <a:t>.</a:t>
              </a:r>
            </a:p>
            <a:p>
              <a:endParaRPr lang="en-US" altLang="zh-CN" sz="2000" dirty="0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2A6D4CE2-2E32-496C-B7E4-2B60EB5500EA}"/>
                </a:ext>
              </a:extLst>
            </p:cNvPr>
            <p:cNvSpPr/>
            <p:nvPr/>
          </p:nvSpPr>
          <p:spPr bwMode="auto">
            <a:xfrm>
              <a:off x="5963740" y="2299668"/>
              <a:ext cx="83127" cy="8312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9" name="椭圆 8">
            <a:extLst>
              <a:ext uri="{FF2B5EF4-FFF2-40B4-BE49-F238E27FC236}">
                <a16:creationId xmlns:a16="http://schemas.microsoft.com/office/drawing/2014/main" id="{2DFAA7BB-59F7-4085-8BEE-48566FD24D4E}"/>
              </a:ext>
            </a:extLst>
          </p:cNvPr>
          <p:cNvSpPr/>
          <p:nvPr/>
        </p:nvSpPr>
        <p:spPr>
          <a:xfrm>
            <a:off x="2016639" y="3485846"/>
            <a:ext cx="5040560" cy="10332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657624E7-8992-44ED-94AB-1FDF65669791}"/>
              </a:ext>
            </a:extLst>
          </p:cNvPr>
          <p:cNvCxnSpPr>
            <a:cxnSpLocks/>
            <a:stCxn id="9" idx="0"/>
            <a:endCxn id="9" idx="4"/>
          </p:cNvCxnSpPr>
          <p:nvPr/>
        </p:nvCxnSpPr>
        <p:spPr>
          <a:xfrm>
            <a:off x="4536919" y="3485846"/>
            <a:ext cx="0" cy="1033216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FA65C2CC-0FDF-4258-AD7F-0BF5F1A3253C}"/>
              </a:ext>
            </a:extLst>
          </p:cNvPr>
          <p:cNvSpPr txBox="1"/>
          <p:nvPr/>
        </p:nvSpPr>
        <p:spPr>
          <a:xfrm>
            <a:off x="2847430" y="3624303"/>
            <a:ext cx="1561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50000"/>
                  </a:schemeClr>
                </a:solidFill>
              </a:rPr>
              <a:t>salaried employees</a:t>
            </a:r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E51FB1C3-6208-49D1-A603-DA3A5E54B34E}"/>
              </a:ext>
            </a:extLst>
          </p:cNvPr>
          <p:cNvSpPr txBox="1"/>
          <p:nvPr/>
        </p:nvSpPr>
        <p:spPr>
          <a:xfrm>
            <a:off x="4928126" y="3612527"/>
            <a:ext cx="1561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hourly employees</a:t>
            </a:r>
            <a:endParaRPr lang="zh-CN" altLang="en-US" dirty="0"/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8B36695B-13EE-487B-B7EE-8BB220C00347}"/>
              </a:ext>
            </a:extLst>
          </p:cNvPr>
          <p:cNvCxnSpPr/>
          <p:nvPr/>
        </p:nvCxnSpPr>
        <p:spPr>
          <a:xfrm flipH="1">
            <a:off x="1292937" y="4057690"/>
            <a:ext cx="1080120" cy="2613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48E10861-A733-40B5-97B6-308B4876E8AC}"/>
              </a:ext>
            </a:extLst>
          </p:cNvPr>
          <p:cNvSpPr/>
          <p:nvPr/>
        </p:nvSpPr>
        <p:spPr>
          <a:xfrm>
            <a:off x="8056" y="4249880"/>
            <a:ext cx="3420146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Similar jobs across business units</a:t>
            </a:r>
          </a:p>
          <a:p>
            <a:r>
              <a:rPr lang="en-US" altLang="zh-CN" sz="1050" dirty="0"/>
              <a:t>(accountants, paralegals, administrative assistants, electrical engineers, or metallurgists) </a:t>
            </a:r>
          </a:p>
          <a:p>
            <a:r>
              <a:rPr lang="zh-CN" altLang="en-US" sz="1050" dirty="0"/>
              <a:t>价格更可能由</a:t>
            </a:r>
            <a:r>
              <a:rPr lang="zh-CN" altLang="en-US" sz="1050" dirty="0">
                <a:solidFill>
                  <a:schemeClr val="accent1">
                    <a:lumMod val="50000"/>
                  </a:schemeClr>
                </a:solidFill>
              </a:rPr>
              <a:t>自己部门的业务主管</a:t>
            </a:r>
            <a:r>
              <a:rPr lang="zh-CN" altLang="en-US" sz="1050" dirty="0"/>
              <a:t>决定。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A2561C5D-8786-4772-867B-1A4D8AA99CD4}"/>
              </a:ext>
            </a:extLst>
          </p:cNvPr>
          <p:cNvSpPr/>
          <p:nvPr/>
        </p:nvSpPr>
        <p:spPr>
          <a:xfrm>
            <a:off x="5206007" y="4413478"/>
            <a:ext cx="3957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differ across different units——depend on what the business unit is producing</a:t>
            </a:r>
            <a:endParaRPr lang="zh-CN" altLang="en-US" sz="1050" dirty="0"/>
          </a:p>
        </p:txBody>
      </p: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BB1D270E-BF74-4100-ADF5-82C041371F19}"/>
              </a:ext>
            </a:extLst>
          </p:cNvPr>
          <p:cNvCxnSpPr>
            <a:cxnSpLocks/>
          </p:cNvCxnSpPr>
          <p:nvPr/>
        </p:nvCxnSpPr>
        <p:spPr>
          <a:xfrm>
            <a:off x="6266151" y="3963632"/>
            <a:ext cx="1156686" cy="2535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35843" name="组合 35842">
            <a:extLst>
              <a:ext uri="{FF2B5EF4-FFF2-40B4-BE49-F238E27FC236}">
                <a16:creationId xmlns:a16="http://schemas.microsoft.com/office/drawing/2014/main" id="{88CC9DF3-6AE5-4CE7-B4A4-EA7DE8584E99}"/>
              </a:ext>
            </a:extLst>
          </p:cNvPr>
          <p:cNvGrpSpPr/>
          <p:nvPr/>
        </p:nvGrpSpPr>
        <p:grpSpPr>
          <a:xfrm>
            <a:off x="3272559" y="4209447"/>
            <a:ext cx="1136850" cy="1077878"/>
            <a:chOff x="3272559" y="4209447"/>
            <a:chExt cx="1136850" cy="1077878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6B993107-5C63-4C8B-8610-775BA60B269C}"/>
                </a:ext>
              </a:extLst>
            </p:cNvPr>
            <p:cNvSpPr txBox="1"/>
            <p:nvPr/>
          </p:nvSpPr>
          <p:spPr>
            <a:xfrm>
              <a:off x="3272559" y="4640994"/>
              <a:ext cx="11368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Choose it!</a:t>
              </a:r>
            </a:p>
            <a:p>
              <a:r>
                <a:rPr lang="zh-CN" altLang="en-US" dirty="0"/>
                <a:t> </a:t>
              </a:r>
            </a:p>
          </p:txBody>
        </p:sp>
        <p:sp>
          <p:nvSpPr>
            <p:cNvPr id="35842" name="箭头: 右 35841">
              <a:extLst>
                <a:ext uri="{FF2B5EF4-FFF2-40B4-BE49-F238E27FC236}">
                  <a16:creationId xmlns:a16="http://schemas.microsoft.com/office/drawing/2014/main" id="{9A04205F-AA36-45A5-AA0A-AD335A6346F2}"/>
                </a:ext>
              </a:extLst>
            </p:cNvPr>
            <p:cNvSpPr/>
            <p:nvPr/>
          </p:nvSpPr>
          <p:spPr>
            <a:xfrm rot="15513191">
              <a:off x="3508949" y="4453572"/>
              <a:ext cx="569783" cy="81533"/>
            </a:xfrm>
            <a:prstGeom prst="rightArrow">
              <a:avLst>
                <a:gd name="adj1" fmla="val 50024"/>
                <a:gd name="adj2" fmla="val 50000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3161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0" advClick="0">
        <p:wipe/>
      </p:transition>
    </mc:Choice>
    <mc:Fallback>
      <p:transition spd="slow"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rgbClr val="333333"/>
      </a:dk1>
      <a:lt1>
        <a:srgbClr val="FFFFFF"/>
      </a:lt1>
      <a:dk2>
        <a:srgbClr val="333333"/>
      </a:dk2>
      <a:lt2>
        <a:srgbClr val="FFFFFF"/>
      </a:lt2>
      <a:accent1>
        <a:srgbClr val="F9E7E3"/>
      </a:accent1>
      <a:accent2>
        <a:srgbClr val="F1CFCD"/>
      </a:accent2>
      <a:accent3>
        <a:srgbClr val="E5AAA4"/>
      </a:accent3>
      <a:accent4>
        <a:srgbClr val="9B7F7B"/>
      </a:accent4>
      <a:accent5>
        <a:srgbClr val="756359"/>
      </a:accent5>
      <a:accent6>
        <a:srgbClr val="ABA8A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4169</Words>
  <Application>Microsoft Office PowerPoint</Application>
  <PresentationFormat>全屏显示(16:9)</PresentationFormat>
  <Paragraphs>457</Paragraphs>
  <Slides>35</Slides>
  <Notes>35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3" baseType="lpstr">
      <vt:lpstr>NewCenturySchlbk-Italic</vt:lpstr>
      <vt:lpstr>NewCenturySchlbk-Roman</vt:lpstr>
      <vt:lpstr>等线</vt:lpstr>
      <vt:lpstr>微软雅黑 Light</vt:lpstr>
      <vt:lpstr>Arial</vt:lpstr>
      <vt:lpstr>Calibri</vt:lpstr>
      <vt:lpstr>Cambria Math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奈森设计</dc:title>
  <dc:subject>BOSSPPT 2017-2018</dc:subject>
  <dc:creator>奈森设计</dc:creator>
  <cp:keywords>奈森设计</cp:keywords>
  <dc:description>BOSSPPT致力于提供高质量，有品质的模板，拒绝垃圾模板！_x000d_
本模板由bossppt设计师制作或制作师二次制作整理，bossppt为此花费了大量心血。_x000d_
如果非本店购买，请直接向盗版店进行索赔。_x000d_
本店淘宝唯一购买网址：https://chinappt.taobao.com</dc:description>
  <cp:lastModifiedBy>huawei</cp:lastModifiedBy>
  <cp:revision>237</cp:revision>
  <dcterms:created xsi:type="dcterms:W3CDTF">2016-04-19T02:45:00Z</dcterms:created>
  <dcterms:modified xsi:type="dcterms:W3CDTF">2019-12-23T13:53:06Z</dcterms:modified>
  <cp:category>店铺： BOSSPPT顶尖职业文案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2052-10.1.0.7697</vt:lpwstr>
  </property>
</Properties>
</file>