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9"/>
  </p:notesMasterIdLst>
  <p:sldIdLst>
    <p:sldId id="256" r:id="rId2"/>
    <p:sldId id="276" r:id="rId3"/>
    <p:sldId id="278" r:id="rId4"/>
    <p:sldId id="277" r:id="rId5"/>
    <p:sldId id="280" r:id="rId6"/>
    <p:sldId id="279" r:id="rId7"/>
    <p:sldId id="282" r:id="rId8"/>
    <p:sldId id="281" r:id="rId9"/>
    <p:sldId id="283" r:id="rId10"/>
    <p:sldId id="284" r:id="rId11"/>
    <p:sldId id="285" r:id="rId12"/>
    <p:sldId id="287" r:id="rId13"/>
    <p:sldId id="288" r:id="rId14"/>
    <p:sldId id="289" r:id="rId15"/>
    <p:sldId id="290" r:id="rId16"/>
    <p:sldId id="291" r:id="rId17"/>
    <p:sldId id="293" r:id="rId18"/>
    <p:sldId id="294" r:id="rId19"/>
    <p:sldId id="295" r:id="rId20"/>
    <p:sldId id="296" r:id="rId21"/>
    <p:sldId id="322" r:id="rId22"/>
    <p:sldId id="298" r:id="rId23"/>
    <p:sldId id="297" r:id="rId24"/>
    <p:sldId id="299" r:id="rId25"/>
    <p:sldId id="300" r:id="rId26"/>
    <p:sldId id="301" r:id="rId27"/>
    <p:sldId id="302" r:id="rId28"/>
    <p:sldId id="303" r:id="rId29"/>
    <p:sldId id="304" r:id="rId30"/>
    <p:sldId id="305" r:id="rId31"/>
    <p:sldId id="306" r:id="rId32"/>
    <p:sldId id="307" r:id="rId33"/>
    <p:sldId id="308" r:id="rId34"/>
    <p:sldId id="309" r:id="rId35"/>
    <p:sldId id="311" r:id="rId36"/>
    <p:sldId id="310" r:id="rId37"/>
    <p:sldId id="312" r:id="rId38"/>
    <p:sldId id="313" r:id="rId39"/>
    <p:sldId id="314" r:id="rId40"/>
    <p:sldId id="315" r:id="rId41"/>
    <p:sldId id="316" r:id="rId42"/>
    <p:sldId id="317" r:id="rId43"/>
    <p:sldId id="318" r:id="rId44"/>
    <p:sldId id="319" r:id="rId45"/>
    <p:sldId id="320" r:id="rId46"/>
    <p:sldId id="321" r:id="rId47"/>
    <p:sldId id="275" r:id="rId48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14" autoAdjust="0"/>
    <p:restoredTop sz="94660"/>
  </p:normalViewPr>
  <p:slideViewPr>
    <p:cSldViewPr snapToGrid="0">
      <p:cViewPr varScale="1">
        <p:scale>
          <a:sx n="94" d="100"/>
          <a:sy n="94" d="100"/>
        </p:scale>
        <p:origin x="216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69848" cy="6984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眉占位符 1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 typeface="Arial" panose="020B0604020202020204" pitchFamily="34" charset="0"/>
              <a:buNone/>
              <a:defRPr sz="1200" smtClean="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2051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smtClean="0"/>
            </a:lvl1pPr>
          </a:lstStyle>
          <a:p>
            <a:pPr>
              <a:defRPr/>
            </a:pPr>
            <a:fld id="{C2255F4B-A82D-4BC9-BC58-ED0BA867304D}" type="datetime1">
              <a:rPr lang="zh-CN" altLang="en-US"/>
              <a:t>2019/12/23</a:t>
            </a:fld>
            <a:endParaRPr lang="zh-CN" altLang="en-US" sz="1200"/>
          </a:p>
        </p:txBody>
      </p:sp>
      <p:sp>
        <p:nvSpPr>
          <p:cNvPr id="2052" name="幻灯片图像占位符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bevel/>
              </a14:hiddenLine>
            </a:ext>
          </a:extLst>
        </p:spPr>
      </p:sp>
      <p:sp>
        <p:nvSpPr>
          <p:cNvPr id="2053" name="备注占位符 4"/>
          <p:cNvSpPr>
            <a:spLocks noGrp="1" noRot="1" noChangeAspect="1" noChangeArrowheads="1"/>
          </p:cNvSpPr>
          <p:nvPr/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bevel/>
              </a14:hiddenLine>
            </a:ext>
          </a:extLst>
        </p:spPr>
        <p:txBody>
          <a:bodyPr anchor="ctr"/>
          <a:lstStyle>
            <a:lvl1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zh-CN"/>
              <a:t>单击此处编辑母版文本样式</a:t>
            </a:r>
          </a:p>
          <a:p>
            <a:pPr>
              <a:defRPr/>
            </a:pPr>
            <a:r>
              <a:rPr lang="zh-CN"/>
              <a:t>第二级</a:t>
            </a:r>
          </a:p>
          <a:p>
            <a:pPr>
              <a:defRPr/>
            </a:pPr>
            <a:r>
              <a:rPr lang="zh-CN"/>
              <a:t>第三级</a:t>
            </a:r>
          </a:p>
          <a:p>
            <a:pPr>
              <a:defRPr/>
            </a:pPr>
            <a:r>
              <a:rPr lang="zh-CN"/>
              <a:t>第四级</a:t>
            </a:r>
          </a:p>
          <a:p>
            <a:pPr>
              <a:defRPr/>
            </a:pPr>
            <a:r>
              <a:rPr lang="zh-CN"/>
              <a:t>第五级</a:t>
            </a:r>
          </a:p>
        </p:txBody>
      </p:sp>
      <p:sp>
        <p:nvSpPr>
          <p:cNvPr id="2054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buFont typeface="Arial" panose="020B0604020202020204" pitchFamily="34" charset="0"/>
              <a:buNone/>
              <a:defRPr sz="1200" smtClean="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2055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buFont typeface="Arial" panose="020B0604020202020204" pitchFamily="34" charset="0"/>
              <a:buNone/>
              <a:defRPr smtClean="0"/>
            </a:lvl1pPr>
          </a:lstStyle>
          <a:p>
            <a:pPr>
              <a:defRPr/>
            </a:pPr>
            <a:fld id="{1A5445F8-3EC8-41CF-8600-E8D3E093C621}" type="slidenum">
              <a:rPr lang="zh-CN" altLang="en-US"/>
              <a:t>‹#›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4157913945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2255F4B-A82D-4BC9-BC58-ED0BA867304D}" type="datetime1">
              <a:rPr lang="zh-CN" altLang="en-US" smtClean="0"/>
              <a:t>2019/12/23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5445F8-3EC8-41CF-8600-E8D3E093C621}" type="slidenum">
              <a:rPr lang="zh-CN" altLang="en-US" smtClean="0"/>
              <a:t>1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2255F4B-A82D-4BC9-BC58-ED0BA867304D}" type="datetime1">
              <a:rPr lang="zh-CN" altLang="en-US" smtClean="0"/>
              <a:t>2019/12/23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5445F8-3EC8-41CF-8600-E8D3E093C621}" type="slidenum">
              <a:rPr lang="zh-CN" altLang="en-US" smtClean="0"/>
              <a:t>10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7353747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2255F4B-A82D-4BC9-BC58-ED0BA867304D}" type="datetime1">
              <a:rPr lang="zh-CN" altLang="en-US" smtClean="0"/>
              <a:t>2019/12/23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5445F8-3EC8-41CF-8600-E8D3E093C621}" type="slidenum">
              <a:rPr lang="zh-CN" altLang="en-US" smtClean="0"/>
              <a:t>11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35376160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2255F4B-A82D-4BC9-BC58-ED0BA867304D}" type="datetime1">
              <a:rPr lang="zh-CN" altLang="en-US" smtClean="0"/>
              <a:t>2019/12/23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5445F8-3EC8-41CF-8600-E8D3E093C621}" type="slidenum">
              <a:rPr lang="zh-CN" altLang="en-US" smtClean="0"/>
              <a:t>12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0605787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2255F4B-A82D-4BC9-BC58-ED0BA867304D}" type="datetime1">
              <a:rPr lang="zh-CN" altLang="en-US" smtClean="0"/>
              <a:t>2019/12/23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5445F8-3EC8-41CF-8600-E8D3E093C621}" type="slidenum">
              <a:rPr lang="zh-CN" altLang="en-US" smtClean="0"/>
              <a:t>13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0747221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2255F4B-A82D-4BC9-BC58-ED0BA867304D}" type="datetime1">
              <a:rPr lang="zh-CN" altLang="en-US" smtClean="0"/>
              <a:t>2019/12/23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5445F8-3EC8-41CF-8600-E8D3E093C621}" type="slidenum">
              <a:rPr lang="zh-CN" altLang="en-US" smtClean="0"/>
              <a:t>14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8135327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2255F4B-A82D-4BC9-BC58-ED0BA867304D}" type="datetime1">
              <a:rPr lang="zh-CN" altLang="en-US" smtClean="0"/>
              <a:t>2019/12/23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5445F8-3EC8-41CF-8600-E8D3E093C621}" type="slidenum">
              <a:rPr lang="zh-CN" altLang="en-US" smtClean="0"/>
              <a:t>15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6843538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2255F4B-A82D-4BC9-BC58-ED0BA867304D}" type="datetime1">
              <a:rPr lang="zh-CN" altLang="en-US" smtClean="0"/>
              <a:t>2019/12/23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5445F8-3EC8-41CF-8600-E8D3E093C621}" type="slidenum">
              <a:rPr lang="zh-CN" altLang="en-US" smtClean="0"/>
              <a:t>16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7362974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2255F4B-A82D-4BC9-BC58-ED0BA867304D}" type="datetime1">
              <a:rPr lang="zh-CN" altLang="en-US" smtClean="0"/>
              <a:t>2019/12/23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5445F8-3EC8-41CF-8600-E8D3E093C621}" type="slidenum">
              <a:rPr lang="zh-CN" altLang="en-US" smtClean="0"/>
              <a:t>17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7747855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2255F4B-A82D-4BC9-BC58-ED0BA867304D}" type="datetime1">
              <a:rPr lang="zh-CN" altLang="en-US" smtClean="0"/>
              <a:t>2019/12/23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5445F8-3EC8-41CF-8600-E8D3E093C621}" type="slidenum">
              <a:rPr lang="zh-CN" altLang="en-US" smtClean="0"/>
              <a:t>18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6464044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2255F4B-A82D-4BC9-BC58-ED0BA867304D}" type="datetime1">
              <a:rPr lang="zh-CN" altLang="en-US" smtClean="0"/>
              <a:t>2019/12/23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5445F8-3EC8-41CF-8600-E8D3E093C621}" type="slidenum">
              <a:rPr lang="zh-CN" altLang="en-US" smtClean="0"/>
              <a:t>19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33230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16975-1D4D-491B-8EC5-CCC6AF49DF0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9488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2255F4B-A82D-4BC9-BC58-ED0BA867304D}" type="datetime1">
              <a:rPr lang="zh-CN" altLang="en-US" smtClean="0"/>
              <a:t>2019/12/23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5445F8-3EC8-41CF-8600-E8D3E093C621}" type="slidenum">
              <a:rPr lang="zh-CN" altLang="en-US" smtClean="0"/>
              <a:t>20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7246820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2255F4B-A82D-4BC9-BC58-ED0BA867304D}" type="datetime1">
              <a:rPr lang="zh-CN" altLang="en-US" smtClean="0"/>
              <a:t>2019/12/23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5445F8-3EC8-41CF-8600-E8D3E093C621}" type="slidenum">
              <a:rPr lang="zh-CN" altLang="en-US" smtClean="0"/>
              <a:t>21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9754167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2255F4B-A82D-4BC9-BC58-ED0BA867304D}" type="datetime1">
              <a:rPr lang="zh-CN" altLang="en-US" smtClean="0"/>
              <a:t>2019/12/23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5445F8-3EC8-41CF-8600-E8D3E093C621}" type="slidenum">
              <a:rPr lang="zh-CN" altLang="en-US" smtClean="0"/>
              <a:t>22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38070928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2255F4B-A82D-4BC9-BC58-ED0BA867304D}" type="datetime1">
              <a:rPr lang="zh-CN" altLang="en-US" smtClean="0"/>
              <a:t>2019/12/23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5445F8-3EC8-41CF-8600-E8D3E093C621}" type="slidenum">
              <a:rPr lang="zh-CN" altLang="en-US" smtClean="0"/>
              <a:t>23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3990089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2255F4B-A82D-4BC9-BC58-ED0BA867304D}" type="datetime1">
              <a:rPr lang="zh-CN" altLang="en-US" smtClean="0"/>
              <a:t>2019/12/23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5445F8-3EC8-41CF-8600-E8D3E093C621}" type="slidenum">
              <a:rPr lang="zh-CN" altLang="en-US" smtClean="0"/>
              <a:t>24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5004138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2255F4B-A82D-4BC9-BC58-ED0BA867304D}" type="datetime1">
              <a:rPr lang="zh-CN" altLang="en-US" smtClean="0"/>
              <a:t>2019/12/23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5445F8-3EC8-41CF-8600-E8D3E093C621}" type="slidenum">
              <a:rPr lang="zh-CN" altLang="en-US" smtClean="0"/>
              <a:t>25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6272509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2255F4B-A82D-4BC9-BC58-ED0BA867304D}" type="datetime1">
              <a:rPr lang="zh-CN" altLang="en-US" smtClean="0"/>
              <a:t>2019/12/23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5445F8-3EC8-41CF-8600-E8D3E093C621}" type="slidenum">
              <a:rPr lang="zh-CN" altLang="en-US" smtClean="0"/>
              <a:t>26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078426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2255F4B-A82D-4BC9-BC58-ED0BA867304D}" type="datetime1">
              <a:rPr lang="zh-CN" altLang="en-US" smtClean="0"/>
              <a:t>2019/12/23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5445F8-3EC8-41CF-8600-E8D3E093C621}" type="slidenum">
              <a:rPr lang="zh-CN" altLang="en-US" smtClean="0"/>
              <a:t>27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31780551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2255F4B-A82D-4BC9-BC58-ED0BA867304D}" type="datetime1">
              <a:rPr lang="zh-CN" altLang="en-US" smtClean="0"/>
              <a:t>2019/12/23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5445F8-3EC8-41CF-8600-E8D3E093C621}" type="slidenum">
              <a:rPr lang="zh-CN" altLang="en-US" smtClean="0"/>
              <a:t>28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7345262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2255F4B-A82D-4BC9-BC58-ED0BA867304D}" type="datetime1">
              <a:rPr lang="zh-CN" altLang="en-US" smtClean="0"/>
              <a:t>2019/12/23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5445F8-3EC8-41CF-8600-E8D3E093C621}" type="slidenum">
              <a:rPr lang="zh-CN" altLang="en-US" smtClean="0"/>
              <a:t>29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444475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2255F4B-A82D-4BC9-BC58-ED0BA867304D}" type="datetime1">
              <a:rPr lang="zh-CN" altLang="en-US" smtClean="0"/>
              <a:t>2019/12/23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5445F8-3EC8-41CF-8600-E8D3E093C621}" type="slidenum">
              <a:rPr lang="zh-CN" altLang="en-US" smtClean="0"/>
              <a:t>3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7124096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2255F4B-A82D-4BC9-BC58-ED0BA867304D}" type="datetime1">
              <a:rPr lang="zh-CN" altLang="en-US" smtClean="0"/>
              <a:t>2019/12/23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5445F8-3EC8-41CF-8600-E8D3E093C621}" type="slidenum">
              <a:rPr lang="zh-CN" altLang="en-US" smtClean="0"/>
              <a:t>30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5091080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2255F4B-A82D-4BC9-BC58-ED0BA867304D}" type="datetime1">
              <a:rPr lang="zh-CN" altLang="en-US" smtClean="0"/>
              <a:t>2019/12/23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5445F8-3EC8-41CF-8600-E8D3E093C621}" type="slidenum">
              <a:rPr lang="zh-CN" altLang="en-US" smtClean="0"/>
              <a:t>31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30091846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2255F4B-A82D-4BC9-BC58-ED0BA867304D}" type="datetime1">
              <a:rPr lang="zh-CN" altLang="en-US" smtClean="0"/>
              <a:t>2019/12/23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5445F8-3EC8-41CF-8600-E8D3E093C621}" type="slidenum">
              <a:rPr lang="zh-CN" altLang="en-US" smtClean="0"/>
              <a:t>32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6786914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2255F4B-A82D-4BC9-BC58-ED0BA867304D}" type="datetime1">
              <a:rPr lang="zh-CN" altLang="en-US" smtClean="0"/>
              <a:t>2019/12/23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5445F8-3EC8-41CF-8600-E8D3E093C621}" type="slidenum">
              <a:rPr lang="zh-CN" altLang="en-US" smtClean="0"/>
              <a:t>33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1453517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2255F4B-A82D-4BC9-BC58-ED0BA867304D}" type="datetime1">
              <a:rPr lang="zh-CN" altLang="en-US" smtClean="0"/>
              <a:t>2019/12/23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5445F8-3EC8-41CF-8600-E8D3E093C621}" type="slidenum">
              <a:rPr lang="zh-CN" altLang="en-US" smtClean="0"/>
              <a:t>34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31291896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2255F4B-A82D-4BC9-BC58-ED0BA867304D}" type="datetime1">
              <a:rPr lang="zh-CN" altLang="en-US" smtClean="0"/>
              <a:t>2019/12/23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5445F8-3EC8-41CF-8600-E8D3E093C621}" type="slidenum">
              <a:rPr lang="zh-CN" altLang="en-US" smtClean="0"/>
              <a:t>35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36568903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2255F4B-A82D-4BC9-BC58-ED0BA867304D}" type="datetime1">
              <a:rPr lang="zh-CN" altLang="en-US" smtClean="0"/>
              <a:t>2019/12/23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5445F8-3EC8-41CF-8600-E8D3E093C621}" type="slidenum">
              <a:rPr lang="zh-CN" altLang="en-US" smtClean="0"/>
              <a:t>36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34634152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2255F4B-A82D-4BC9-BC58-ED0BA867304D}" type="datetime1">
              <a:rPr lang="zh-CN" altLang="en-US" smtClean="0"/>
              <a:t>2019/12/23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5445F8-3EC8-41CF-8600-E8D3E093C621}" type="slidenum">
              <a:rPr lang="zh-CN" altLang="en-US" smtClean="0"/>
              <a:t>37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2909578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2255F4B-A82D-4BC9-BC58-ED0BA867304D}" type="datetime1">
              <a:rPr lang="zh-CN" altLang="en-US" smtClean="0"/>
              <a:t>2019/12/23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5445F8-3EC8-41CF-8600-E8D3E093C621}" type="slidenum">
              <a:rPr lang="zh-CN" altLang="en-US" smtClean="0"/>
              <a:t>38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4763758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2255F4B-A82D-4BC9-BC58-ED0BA867304D}" type="datetime1">
              <a:rPr lang="zh-CN" altLang="en-US" smtClean="0"/>
              <a:t>2019/12/23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5445F8-3EC8-41CF-8600-E8D3E093C621}" type="slidenum">
              <a:rPr lang="zh-CN" altLang="en-US" smtClean="0"/>
              <a:t>39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543625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2255F4B-A82D-4BC9-BC58-ED0BA867304D}" type="datetime1">
              <a:rPr lang="zh-CN" altLang="en-US" smtClean="0"/>
              <a:t>2019/12/23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5445F8-3EC8-41CF-8600-E8D3E093C621}" type="slidenum">
              <a:rPr lang="zh-CN" altLang="en-US" smtClean="0"/>
              <a:t>4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3802903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2255F4B-A82D-4BC9-BC58-ED0BA867304D}" type="datetime1">
              <a:rPr lang="zh-CN" altLang="en-US" smtClean="0"/>
              <a:t>2019/12/23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5445F8-3EC8-41CF-8600-E8D3E093C621}" type="slidenum">
              <a:rPr lang="zh-CN" altLang="en-US" smtClean="0"/>
              <a:t>40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83607868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2255F4B-A82D-4BC9-BC58-ED0BA867304D}" type="datetime1">
              <a:rPr lang="zh-CN" altLang="en-US" smtClean="0"/>
              <a:t>2019/12/23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5445F8-3EC8-41CF-8600-E8D3E093C621}" type="slidenum">
              <a:rPr lang="zh-CN" altLang="en-US" smtClean="0"/>
              <a:t>41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8163554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2255F4B-A82D-4BC9-BC58-ED0BA867304D}" type="datetime1">
              <a:rPr lang="zh-CN" altLang="en-US" smtClean="0"/>
              <a:t>2019/12/23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5445F8-3EC8-41CF-8600-E8D3E093C621}" type="slidenum">
              <a:rPr lang="zh-CN" altLang="en-US" smtClean="0"/>
              <a:t>42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8245482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2255F4B-A82D-4BC9-BC58-ED0BA867304D}" type="datetime1">
              <a:rPr lang="zh-CN" altLang="en-US" smtClean="0"/>
              <a:t>2019/12/23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5445F8-3EC8-41CF-8600-E8D3E093C621}" type="slidenum">
              <a:rPr lang="zh-CN" altLang="en-US" smtClean="0"/>
              <a:t>43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36708164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2255F4B-A82D-4BC9-BC58-ED0BA867304D}" type="datetime1">
              <a:rPr lang="zh-CN" altLang="en-US" smtClean="0"/>
              <a:t>2019/12/23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5445F8-3EC8-41CF-8600-E8D3E093C621}" type="slidenum">
              <a:rPr lang="zh-CN" altLang="en-US" smtClean="0"/>
              <a:t>44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9097508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2255F4B-A82D-4BC9-BC58-ED0BA867304D}" type="datetime1">
              <a:rPr lang="zh-CN" altLang="en-US" smtClean="0"/>
              <a:t>2019/12/23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5445F8-3EC8-41CF-8600-E8D3E093C621}" type="slidenum">
              <a:rPr lang="zh-CN" altLang="en-US" smtClean="0"/>
              <a:t>45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40216812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2255F4B-A82D-4BC9-BC58-ED0BA867304D}" type="datetime1">
              <a:rPr lang="zh-CN" altLang="en-US" smtClean="0"/>
              <a:t>2019/12/23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5445F8-3EC8-41CF-8600-E8D3E093C621}" type="slidenum">
              <a:rPr lang="zh-CN" altLang="en-US" smtClean="0"/>
              <a:t>46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34711287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2255F4B-A82D-4BC9-BC58-ED0BA867304D}" type="datetime1">
              <a:rPr lang="zh-CN" altLang="en-US" smtClean="0"/>
              <a:t>2019/12/23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5445F8-3EC8-41CF-8600-E8D3E093C621}" type="slidenum">
              <a:rPr lang="zh-CN" altLang="en-US" smtClean="0"/>
              <a:t>47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992594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2255F4B-A82D-4BC9-BC58-ED0BA867304D}" type="datetime1">
              <a:rPr lang="zh-CN" altLang="en-US" smtClean="0"/>
              <a:t>2019/12/23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5445F8-3EC8-41CF-8600-E8D3E093C621}" type="slidenum">
              <a:rPr lang="zh-CN" altLang="en-US" smtClean="0"/>
              <a:t>5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3460109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2255F4B-A82D-4BC9-BC58-ED0BA867304D}" type="datetime1">
              <a:rPr lang="zh-CN" altLang="en-US" smtClean="0"/>
              <a:t>2019/12/23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5445F8-3EC8-41CF-8600-E8D3E093C621}" type="slidenum">
              <a:rPr lang="zh-CN" altLang="en-US" smtClean="0"/>
              <a:t>6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885204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2255F4B-A82D-4BC9-BC58-ED0BA867304D}" type="datetime1">
              <a:rPr lang="zh-CN" altLang="en-US" smtClean="0"/>
              <a:t>2019/12/23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5445F8-3EC8-41CF-8600-E8D3E093C621}" type="slidenum">
              <a:rPr lang="zh-CN" altLang="en-US" smtClean="0"/>
              <a:t>7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506163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2255F4B-A82D-4BC9-BC58-ED0BA867304D}" type="datetime1">
              <a:rPr lang="zh-CN" altLang="en-US" smtClean="0"/>
              <a:t>2019/12/23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5445F8-3EC8-41CF-8600-E8D3E093C621}" type="slidenum">
              <a:rPr lang="zh-CN" altLang="en-US" smtClean="0"/>
              <a:t>8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3341106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2255F4B-A82D-4BC9-BC58-ED0BA867304D}" type="datetime1">
              <a:rPr lang="zh-CN" altLang="en-US" smtClean="0"/>
              <a:t>2019/12/23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5445F8-3EC8-41CF-8600-E8D3E093C621}" type="slidenum">
              <a:rPr lang="zh-CN" altLang="en-US" smtClean="0"/>
              <a:t>9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3645043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AFE3D-7BD5-4AF5-9C9F-02198A590230}" type="datetime1">
              <a:rPr lang="zh-CN" altLang="en-US"/>
              <a:t>2019/12/23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89E61-BD25-453F-99F1-F4C1D75069CF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A1534-065A-4FBD-BB8D-841E7C5B2717}" type="datetime1">
              <a:rPr lang="zh-CN" altLang="en-US"/>
              <a:t>2019/12/23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A607E-996F-4835-8E51-167128DC22EA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3BEA7-329E-4458-BBC8-4425D7B81826}" type="datetime1">
              <a:rPr lang="zh-CN" altLang="en-US"/>
              <a:t>2019/12/23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CD07F-812B-4A80-9EAE-2C49AD3C563E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93678-84AB-4068-B6B3-5CB9177345AE}" type="datetime1">
              <a:rPr lang="zh-CN" altLang="en-US"/>
              <a:t>2019/12/23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2CF47-9D51-4C9E-9C3F-91A04E68AB4F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856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62553-735E-4A93-B3AF-4980B934EBF0}" type="datetime1">
              <a:rPr lang="zh-CN" altLang="en-US"/>
              <a:t>2019/12/23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AD89C-784A-41F5-800F-294799B0E10D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556A6-D0D2-446A-AA8C-1B305AFEA8BF}" type="datetime1">
              <a:rPr lang="zh-CN" altLang="en-US"/>
              <a:t>2019/12/23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3054C-9466-48D1-A91E-44703D74FA08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ADA16-F4EF-452F-A581-22EC43AD1F79}" type="datetime1">
              <a:rPr lang="zh-CN" altLang="en-US"/>
              <a:t>2019/12/23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57C0B-753A-4240-A97C-BD1664EE2BCD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19868-55F4-419D-B42D-BC30F72F8AFE}" type="datetime1">
              <a:rPr lang="zh-CN" altLang="en-US"/>
              <a:t>2019/12/23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4CFD4-70DF-468F-B232-6B9167CB2283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2D5AC-484C-45C2-AF94-B9FADB824675}" type="datetime1">
              <a:rPr lang="zh-CN" altLang="en-US"/>
              <a:t>2019/12/23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E80D4-EB80-4189-A816-A06DCC04AF5D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784E5-04D9-4974-BF9C-70490F8D0FF8}" type="datetime1">
              <a:rPr lang="zh-CN" altLang="en-US"/>
              <a:t>2019/12/23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35A13-1E92-470D-BC28-C4DE0A288ED4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70FB4-40CD-4711-9BE4-1682317C31AE}" type="datetime1">
              <a:rPr lang="zh-CN" altLang="en-US"/>
              <a:t>2019/12/23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80030-52B1-4655-9B71-92047AE4E4C4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22056-3CFA-4A9F-A98E-A260E30CA9AA}" type="datetime1">
              <a:rPr lang="zh-CN" altLang="en-US"/>
              <a:t>2019/12/23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64E77-FF71-494D-9820-C868C2C3E842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B376C7F-44C6-48C5-AFF8-A36B2A02F4D0}" type="datetime1">
              <a:rPr lang="zh-CN" altLang="en-US"/>
              <a:t>2019/12/23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F1BA714-F0CD-4CF9-ACCF-2E3ACA183198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/>
  <p:txStyles>
    <p:titleStyle>
      <a:lvl1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微软雅黑" panose="020B0503020204020204" pitchFamily="34" charset="-122"/>
          <a:sym typeface="Calibri" panose="020F0502020204030204" pitchFamily="34" charset="0"/>
        </a:defRPr>
      </a:lvl1pPr>
      <a:lvl2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  <a:cs typeface="微软雅黑" panose="020B0503020204020204" pitchFamily="34" charset="-122"/>
          <a:sym typeface="Calibri" panose="020F0502020204030204" pitchFamily="34" charset="0"/>
        </a:defRPr>
      </a:lvl2pPr>
      <a:lvl3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  <a:cs typeface="微软雅黑" panose="020B0503020204020204" pitchFamily="34" charset="-122"/>
          <a:sym typeface="Calibri" panose="020F0502020204030204" pitchFamily="34" charset="0"/>
        </a:defRPr>
      </a:lvl3pPr>
      <a:lvl4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  <a:cs typeface="微软雅黑" panose="020B0503020204020204" pitchFamily="34" charset="-122"/>
          <a:sym typeface="Calibri" panose="020F0502020204030204" pitchFamily="34" charset="0"/>
        </a:defRPr>
      </a:lvl4pPr>
      <a:lvl5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  <a:cs typeface="微软雅黑" panose="020B0503020204020204" pitchFamily="34" charset="-122"/>
          <a:sym typeface="Calibri" panose="020F0502020204030204" pitchFamily="34" charset="0"/>
        </a:defRPr>
      </a:lvl5pPr>
      <a:lvl6pPr marL="13716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  <a:sym typeface="Calibri" panose="020F0502020204030204" pitchFamily="34" charset="0"/>
        </a:defRPr>
      </a:lvl6pPr>
      <a:lvl7pPr marL="18288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  <a:sym typeface="Calibri" panose="020F0502020204030204" pitchFamily="34" charset="0"/>
        </a:defRPr>
      </a:lvl7pPr>
      <a:lvl8pPr marL="22860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  <a:sym typeface="Calibri" panose="020F0502020204030204" pitchFamily="34" charset="0"/>
        </a:defRPr>
      </a:lvl8pPr>
      <a:lvl9pPr marL="27432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  <a:sym typeface="Calibri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微软雅黑" panose="020B0503020204020204" pitchFamily="34" charset="-122"/>
          <a:sym typeface="Calibri" panose="020F05020202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微软雅黑" panose="020B0503020204020204" pitchFamily="34" charset="-122"/>
          <a:sym typeface="Calibri" panose="020F050202020403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微软雅黑" panose="020B0503020204020204" pitchFamily="34" charset="-122"/>
          <a:sym typeface="Calibri" panose="020F050202020403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微软雅黑" panose="020B0503020204020204" pitchFamily="34" charset="-122"/>
          <a:sym typeface="Calibri" panose="020F050202020403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微软雅黑" panose="020B0503020204020204" pitchFamily="34" charset="-122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2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0.png"/><Relationship Id="rId4" Type="http://schemas.openxmlformats.org/officeDocument/2006/relationships/image" Target="../media/image4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1.png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2.pn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3.png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8.pn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9.png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矩形 7"/>
          <p:cNvSpPr>
            <a:spLocks noChangeArrowheads="1"/>
          </p:cNvSpPr>
          <p:nvPr/>
        </p:nvSpPr>
        <p:spPr bwMode="auto">
          <a:xfrm>
            <a:off x="1644650" y="4500563"/>
            <a:ext cx="2057400" cy="650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3075" name="矩形 8"/>
          <p:cNvSpPr>
            <a:spLocks noChangeArrowheads="1"/>
          </p:cNvSpPr>
          <p:nvPr/>
        </p:nvSpPr>
        <p:spPr bwMode="auto">
          <a:xfrm>
            <a:off x="3016250" y="4500563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3076" name="标题 1"/>
          <p:cNvSpPr>
            <a:spLocks noGrp="1" noChangeArrowheads="1"/>
          </p:cNvSpPr>
          <p:nvPr>
            <p:ph type="ctrTitle" idx="4294967295"/>
          </p:nvPr>
        </p:nvSpPr>
        <p:spPr>
          <a:xfrm>
            <a:off x="1523999" y="1771650"/>
            <a:ext cx="10148456" cy="2387600"/>
          </a:xfrm>
        </p:spPr>
        <p:txBody>
          <a:bodyPr anchor="b"/>
          <a:lstStyle/>
          <a:p>
            <a:pPr marL="0" indent="0" eaLnBrk="1" hangingPunct="1"/>
            <a:r>
              <a:rPr lang="en-US" altLang="zh-CN" dirty="0">
                <a:ea typeface="宋体" panose="02010600030101010101" pitchFamily="2" charset="-122"/>
              </a:rPr>
              <a:t>Busting The “Princelings”: </a:t>
            </a:r>
            <a:br>
              <a:rPr lang="en-US" altLang="zh-CN" dirty="0">
                <a:ea typeface="宋体" panose="02010600030101010101" pitchFamily="2" charset="-122"/>
              </a:rPr>
            </a:br>
            <a:r>
              <a:rPr lang="en-US" altLang="zh-CN" dirty="0">
                <a:ea typeface="宋体" panose="02010600030101010101" pitchFamily="2" charset="-122"/>
              </a:rPr>
              <a:t>The Campaign Against Corruption</a:t>
            </a:r>
            <a:br>
              <a:rPr lang="en-US" altLang="zh-CN" dirty="0">
                <a:ea typeface="宋体" panose="02010600030101010101" pitchFamily="2" charset="-122"/>
              </a:rPr>
            </a:br>
            <a:r>
              <a:rPr lang="en-US" altLang="zh-CN" dirty="0">
                <a:ea typeface="宋体" panose="02010600030101010101" pitchFamily="2" charset="-122"/>
              </a:rPr>
              <a:t>in China’s Primary Land Market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3077" name="副标题 2"/>
          <p:cNvSpPr>
            <a:spLocks noGrp="1" noChangeArrowheads="1"/>
          </p:cNvSpPr>
          <p:nvPr>
            <p:ph type="subTitle" idx="4294967295"/>
          </p:nvPr>
        </p:nvSpPr>
        <p:spPr>
          <a:xfrm>
            <a:off x="1523999" y="4603750"/>
            <a:ext cx="7079673" cy="1125105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buNone/>
            </a:pPr>
            <a:r>
              <a:rPr lang="en-US" altLang="zh-CN" sz="1400" dirty="0">
                <a:solidFill>
                  <a:srgbClr val="7F7F7F"/>
                </a:solidFill>
                <a:ea typeface="宋体" panose="02010600030101010101" pitchFamily="2" charset="-122"/>
              </a:rPr>
              <a:t>Ting Chen, James Kai-sing Kung                                                                                                                 The Quarterly Journal of Economics, Volume 134, Issue 1, February 2019, Pages 185–226</a:t>
            </a:r>
          </a:p>
          <a:p>
            <a:pPr marL="0" indent="0" eaLnBrk="1" hangingPunct="1">
              <a:lnSpc>
                <a:spcPct val="100000"/>
              </a:lnSpc>
              <a:buNone/>
            </a:pPr>
            <a:r>
              <a:rPr lang="en-US" altLang="zh-CN" sz="1400" dirty="0">
                <a:solidFill>
                  <a:srgbClr val="7F7F7F"/>
                </a:solidFill>
                <a:ea typeface="宋体" panose="02010600030101010101" pitchFamily="2" charset="-122"/>
              </a:rPr>
              <a:t>Reported By Wang Yi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2663" y="6270625"/>
            <a:ext cx="2743200" cy="365125"/>
          </a:xfrm>
          <a:noFill/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E8D0EEA-BACF-4366-BB91-542DBA133A72}" type="slidenum">
              <a:rPr lang="zh-CN" altLang="en-US">
                <a:solidFill>
                  <a:srgbClr val="898989"/>
                </a:solidFill>
              </a:rPr>
              <a:t>10</a:t>
            </a:fld>
            <a:endParaRPr lang="zh-CN" altLang="en-US" sz="1800" dirty="0"/>
          </a:p>
        </p:txBody>
      </p:sp>
      <p:sp>
        <p:nvSpPr>
          <p:cNvPr id="7171" name="五边形 6"/>
          <p:cNvSpPr>
            <a:spLocks noChangeArrowheads="1"/>
          </p:cNvSpPr>
          <p:nvPr/>
        </p:nvSpPr>
        <p:spPr bwMode="auto">
          <a:xfrm flipH="1">
            <a:off x="11460163" y="6210300"/>
            <a:ext cx="731837" cy="361950"/>
          </a:xfrm>
          <a:prstGeom prst="homePlate">
            <a:avLst>
              <a:gd name="adj" fmla="val 50548"/>
            </a:avLst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7172" name="标题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11150"/>
            <a:ext cx="4175557" cy="402936"/>
          </a:xfrm>
        </p:spPr>
        <p:txBody>
          <a:bodyPr anchor="b"/>
          <a:lstStyle/>
          <a:p>
            <a:pPr algn="ctr" eaLnBrk="1" hangingPunct="1"/>
            <a:r>
              <a:rPr lang="en-US" altLang="zh-CN" sz="3200" dirty="0">
                <a:ea typeface="宋体" panose="02010600030101010101" pitchFamily="2" charset="-122"/>
              </a:rPr>
              <a:t>III. Data Construction</a:t>
            </a:r>
            <a:endParaRPr lang="zh-CN" altLang="en-US" sz="3200" dirty="0">
              <a:ea typeface="宋体" panose="02010600030101010101" pitchFamily="2" charset="-122"/>
            </a:endParaRPr>
          </a:p>
        </p:txBody>
      </p:sp>
      <p:sp>
        <p:nvSpPr>
          <p:cNvPr id="22" name="矩形 7"/>
          <p:cNvSpPr>
            <a:spLocks noChangeArrowheads="1"/>
          </p:cNvSpPr>
          <p:nvPr/>
        </p:nvSpPr>
        <p:spPr bwMode="auto">
          <a:xfrm>
            <a:off x="0" y="648999"/>
            <a:ext cx="2057400" cy="650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3" name="矩形 8"/>
          <p:cNvSpPr>
            <a:spLocks noChangeArrowheads="1"/>
          </p:cNvSpPr>
          <p:nvPr/>
        </p:nvSpPr>
        <p:spPr bwMode="auto">
          <a:xfrm>
            <a:off x="2057400" y="648999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2703" y="714086"/>
            <a:ext cx="5777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 III.A. Firms Connected to the Princelings</a:t>
            </a:r>
            <a:endParaRPr lang="zh-CN" altLang="en-US" sz="2400" dirty="0"/>
          </a:p>
        </p:txBody>
      </p:sp>
      <p:grpSp>
        <p:nvGrpSpPr>
          <p:cNvPr id="10" name="组合 9"/>
          <p:cNvGrpSpPr/>
          <p:nvPr/>
        </p:nvGrpSpPr>
        <p:grpSpPr>
          <a:xfrm>
            <a:off x="4124443" y="1293812"/>
            <a:ext cx="3010647" cy="791657"/>
            <a:chOff x="3502310" y="3761580"/>
            <a:chExt cx="2593205" cy="721520"/>
          </a:xfrm>
        </p:grpSpPr>
        <p:sp>
          <p:nvSpPr>
            <p:cNvPr id="39" name="等腰三角形 11"/>
            <p:cNvSpPr>
              <a:spLocks noChangeArrowheads="1"/>
            </p:cNvSpPr>
            <p:nvPr/>
          </p:nvSpPr>
          <p:spPr bwMode="auto">
            <a:xfrm flipV="1">
              <a:off x="3736975" y="4122738"/>
              <a:ext cx="419100" cy="360362"/>
            </a:xfrm>
            <a:prstGeom prst="triangle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>
                <a:solidFill>
                  <a:srgbClr val="FFFFFF"/>
                </a:solidFill>
              </a:endParaRPr>
            </a:p>
          </p:txBody>
        </p:sp>
        <p:sp>
          <p:nvSpPr>
            <p:cNvPr id="49" name="矩形 33"/>
            <p:cNvSpPr>
              <a:spLocks noChangeArrowheads="1"/>
            </p:cNvSpPr>
            <p:nvPr/>
          </p:nvSpPr>
          <p:spPr bwMode="auto">
            <a:xfrm flipV="1">
              <a:off x="3502310" y="3761580"/>
              <a:ext cx="2473869" cy="603376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>
                <a:solidFill>
                  <a:srgbClr val="FFFFFF"/>
                </a:solidFill>
              </a:endParaRPr>
            </a:p>
          </p:txBody>
        </p:sp>
        <p:sp>
          <p:nvSpPr>
            <p:cNvPr id="61" name="矩形 45"/>
            <p:cNvSpPr>
              <a:spLocks noChangeArrowheads="1"/>
            </p:cNvSpPr>
            <p:nvPr/>
          </p:nvSpPr>
          <p:spPr bwMode="auto">
            <a:xfrm>
              <a:off x="3602525" y="3829216"/>
              <a:ext cx="249299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dirty="0"/>
                <a:t>Identifying Princelings </a:t>
              </a:r>
              <a:endParaRPr lang="zh-CN" altLang="en-US" dirty="0"/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7041979" y="1283925"/>
            <a:ext cx="3121367" cy="812303"/>
            <a:chOff x="3365268" y="3670797"/>
            <a:chExt cx="3121367" cy="812303"/>
          </a:xfrm>
        </p:grpSpPr>
        <p:sp>
          <p:nvSpPr>
            <p:cNvPr id="65" name="等腰三角形 11"/>
            <p:cNvSpPr>
              <a:spLocks noChangeArrowheads="1"/>
            </p:cNvSpPr>
            <p:nvPr/>
          </p:nvSpPr>
          <p:spPr bwMode="auto">
            <a:xfrm flipV="1">
              <a:off x="3736975" y="4122738"/>
              <a:ext cx="419100" cy="360362"/>
            </a:xfrm>
            <a:prstGeom prst="triangle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>
                <a:solidFill>
                  <a:srgbClr val="FFFFFF"/>
                </a:solidFill>
              </a:endParaRPr>
            </a:p>
          </p:txBody>
        </p:sp>
        <p:sp>
          <p:nvSpPr>
            <p:cNvPr id="66" name="矩形 33"/>
            <p:cNvSpPr>
              <a:spLocks noChangeArrowheads="1"/>
            </p:cNvSpPr>
            <p:nvPr/>
          </p:nvSpPr>
          <p:spPr bwMode="auto">
            <a:xfrm flipV="1">
              <a:off x="3386859" y="3670797"/>
              <a:ext cx="3025631" cy="682671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>
                <a:solidFill>
                  <a:srgbClr val="FFFFFF"/>
                </a:solidFill>
              </a:endParaRPr>
            </a:p>
          </p:txBody>
        </p:sp>
        <p:sp>
          <p:nvSpPr>
            <p:cNvPr id="67" name="矩形 45"/>
            <p:cNvSpPr>
              <a:spLocks noChangeArrowheads="1"/>
            </p:cNvSpPr>
            <p:nvPr/>
          </p:nvSpPr>
          <p:spPr bwMode="auto">
            <a:xfrm>
              <a:off x="3365268" y="3707141"/>
              <a:ext cx="312136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dirty="0"/>
                <a:t>Identifying Firms Connected </a:t>
              </a:r>
            </a:p>
            <a:p>
              <a:r>
                <a:rPr lang="en-US" altLang="zh-CN" dirty="0"/>
                <a:t>to the Princelings </a:t>
              </a:r>
              <a:endParaRPr lang="zh-CN" altLang="en-US" dirty="0"/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031153" y="1299908"/>
            <a:ext cx="2541100" cy="916819"/>
            <a:chOff x="3592513" y="3743325"/>
            <a:chExt cx="2419350" cy="739775"/>
          </a:xfrm>
        </p:grpSpPr>
        <p:sp>
          <p:nvSpPr>
            <p:cNvPr id="69" name="等腰三角形 11"/>
            <p:cNvSpPr>
              <a:spLocks noChangeArrowheads="1"/>
            </p:cNvSpPr>
            <p:nvPr/>
          </p:nvSpPr>
          <p:spPr bwMode="auto">
            <a:xfrm flipV="1">
              <a:off x="3736975" y="4122738"/>
              <a:ext cx="419100" cy="360362"/>
            </a:xfrm>
            <a:prstGeom prst="triangle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>
                <a:solidFill>
                  <a:srgbClr val="FFFFFF"/>
                </a:solidFill>
              </a:endParaRPr>
            </a:p>
          </p:txBody>
        </p:sp>
        <p:sp>
          <p:nvSpPr>
            <p:cNvPr id="70" name="矩形 33"/>
            <p:cNvSpPr>
              <a:spLocks noChangeArrowheads="1"/>
            </p:cNvSpPr>
            <p:nvPr/>
          </p:nvSpPr>
          <p:spPr bwMode="auto">
            <a:xfrm flipV="1">
              <a:off x="3592513" y="3743325"/>
              <a:ext cx="2419350" cy="541338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>
                <a:solidFill>
                  <a:srgbClr val="FFFFFF"/>
                </a:solidFill>
              </a:endParaRPr>
            </a:p>
          </p:txBody>
        </p:sp>
        <p:sp>
          <p:nvSpPr>
            <p:cNvPr id="71" name="矩形 45"/>
            <p:cNvSpPr>
              <a:spLocks noChangeArrowheads="1"/>
            </p:cNvSpPr>
            <p:nvPr/>
          </p:nvSpPr>
          <p:spPr bwMode="auto">
            <a:xfrm>
              <a:off x="3670339" y="3801050"/>
              <a:ext cx="23391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dirty="0"/>
                <a:t>Definition Princelings</a:t>
              </a:r>
              <a:endParaRPr lang="zh-CN" altLang="en-US" dirty="0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028700" y="3637166"/>
            <a:ext cx="24713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primarily children and family members of the elite party members who served </a:t>
            </a:r>
            <a:r>
              <a:rPr lang="en-US" altLang="zh-CN" dirty="0">
                <a:solidFill>
                  <a:srgbClr val="FF0000"/>
                </a:solidFill>
              </a:rPr>
              <a:t>between 1997 and 2016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2069" t="2194" r="1323"/>
          <a:stretch/>
        </p:blipFill>
        <p:spPr>
          <a:xfrm>
            <a:off x="162703" y="2216727"/>
            <a:ext cx="4558270" cy="380882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466538" y="2875401"/>
            <a:ext cx="6346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Sample —— </a:t>
            </a:r>
            <a:r>
              <a:rPr lang="en-US" altLang="zh-CN" dirty="0">
                <a:solidFill>
                  <a:srgbClr val="FF0000"/>
                </a:solidFill>
              </a:rPr>
              <a:t>64 </a:t>
            </a:r>
            <a:r>
              <a:rPr lang="en-US" altLang="zh-CN" dirty="0"/>
              <a:t>Politburo members</a:t>
            </a:r>
          </a:p>
          <a:p>
            <a:r>
              <a:rPr lang="en-US" altLang="zh-CN" dirty="0"/>
              <a:t>                     spanning four National Congresses(15th ~18th)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466538" y="3970458"/>
            <a:ext cx="6587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36 members+28 Standing Committee member</a:t>
            </a:r>
            <a:endParaRPr lang="zh-CN" altLang="en-US" dirty="0"/>
          </a:p>
        </p:txBody>
      </p:sp>
      <p:grpSp>
        <p:nvGrpSpPr>
          <p:cNvPr id="12" name="组合 11"/>
          <p:cNvGrpSpPr/>
          <p:nvPr/>
        </p:nvGrpSpPr>
        <p:grpSpPr>
          <a:xfrm>
            <a:off x="4997251" y="3461084"/>
            <a:ext cx="4238898" cy="3268864"/>
            <a:chOff x="4997251" y="3461084"/>
            <a:chExt cx="4238898" cy="3268864"/>
          </a:xfrm>
        </p:grpSpPr>
        <p:sp>
          <p:nvSpPr>
            <p:cNvPr id="11" name="椭圆 10"/>
            <p:cNvSpPr/>
            <p:nvPr/>
          </p:nvSpPr>
          <p:spPr bwMode="auto">
            <a:xfrm>
              <a:off x="4997251" y="4023450"/>
              <a:ext cx="4238898" cy="27064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eaLnBrk="1" hangingPunct="1"/>
              <a:r>
                <a:rPr lang="en-US" altLang="zh-CN" dirty="0"/>
                <a:t>                </a:t>
              </a:r>
            </a:p>
            <a:p>
              <a:pPr eaLnBrk="1" hangingPunct="1"/>
              <a:endParaRPr lang="en-US" altLang="zh-CN" dirty="0">
                <a:solidFill>
                  <a:srgbClr val="FF0000"/>
                </a:solidFill>
              </a:endParaRPr>
            </a:p>
            <a:p>
              <a:pPr eaLnBrk="1" hangingPunct="1"/>
              <a:r>
                <a:rPr lang="en-US" altLang="zh-CN" dirty="0">
                  <a:solidFill>
                    <a:srgbClr val="FF0000"/>
                  </a:solidFill>
                </a:rPr>
                <a:t>                         134</a:t>
              </a:r>
              <a:r>
                <a:rPr lang="en-US" altLang="zh-CN" dirty="0"/>
                <a:t> Princelings </a:t>
              </a:r>
              <a:br>
                <a:rPr lang="en-US" altLang="zh-CN" dirty="0"/>
              </a:br>
              <a:r>
                <a:rPr lang="en-US" altLang="zh-CN" dirty="0"/>
                <a:t>  </a:t>
              </a:r>
              <a:endParaRPr kumimoji="0" lang="zh-CN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" name="椭圆 7"/>
            <p:cNvSpPr/>
            <p:nvPr/>
          </p:nvSpPr>
          <p:spPr bwMode="auto">
            <a:xfrm>
              <a:off x="5327757" y="4941689"/>
              <a:ext cx="1508132" cy="1449586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algn="ctr" eaLnBrk="1" hangingPunct="1"/>
              <a:r>
                <a:rPr lang="en-US" altLang="zh-CN" sz="1600" dirty="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48</a:t>
              </a:r>
            </a:p>
            <a:p>
              <a:pPr algn="ctr" eaLnBrk="1" hangingPunct="1"/>
              <a:r>
                <a:rPr lang="en-US" altLang="zh-CN" sz="1600" dirty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Politburo members</a:t>
              </a:r>
              <a:endParaRPr kumimoji="0" lang="zh-CN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" name="下箭头 6"/>
            <p:cNvSpPr/>
            <p:nvPr/>
          </p:nvSpPr>
          <p:spPr bwMode="auto">
            <a:xfrm>
              <a:off x="6025116" y="3461084"/>
              <a:ext cx="113414" cy="1659867"/>
            </a:xfrm>
            <a:prstGeom prst="downArrow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9567201" y="4180406"/>
            <a:ext cx="1994457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i="1" dirty="0"/>
              <a:t>From multiple sources:</a:t>
            </a:r>
          </a:p>
          <a:p>
            <a:r>
              <a:rPr lang="en-US" altLang="zh-CN" sz="1400" i="1" dirty="0"/>
              <a:t>Bloomberg, </a:t>
            </a:r>
          </a:p>
          <a:p>
            <a:r>
              <a:rPr lang="en-US" altLang="zh-CN" sz="1400" i="1" dirty="0"/>
              <a:t>New York Times, </a:t>
            </a:r>
          </a:p>
          <a:p>
            <a:r>
              <a:rPr lang="en-US" altLang="zh-CN" sz="1400" i="1" dirty="0"/>
              <a:t>Washington Post, </a:t>
            </a:r>
          </a:p>
          <a:p>
            <a:r>
              <a:rPr lang="en-US" altLang="zh-CN" sz="1400" i="1" dirty="0"/>
              <a:t>The Guardian ,</a:t>
            </a:r>
          </a:p>
          <a:p>
            <a:r>
              <a:rPr lang="en-US" altLang="zh-CN" sz="1400" i="1" dirty="0"/>
              <a:t>China Digital Times ,</a:t>
            </a:r>
          </a:p>
          <a:p>
            <a:r>
              <a:rPr lang="en-US" altLang="zh-CN" sz="1400" i="1" dirty="0"/>
              <a:t>And ICIJ .etc.</a:t>
            </a:r>
            <a:br>
              <a:rPr lang="en-US" altLang="zh-CN" sz="1400" i="1" dirty="0"/>
            </a:br>
            <a:br>
              <a:rPr lang="en-US" altLang="zh-CN" dirty="0"/>
            </a:br>
            <a:br>
              <a:rPr lang="en-US" altLang="zh-CN" dirty="0"/>
            </a:br>
            <a:r>
              <a:rPr lang="en-US" altLang="zh-CN" dirty="0"/>
              <a:t> </a:t>
            </a:r>
            <a:br>
              <a:rPr lang="en-US" altLang="zh-CN" dirty="0"/>
            </a:br>
            <a:endParaRPr lang="zh-CN" altLang="en-US" dirty="0"/>
          </a:p>
        </p:txBody>
      </p:sp>
      <p:grpSp>
        <p:nvGrpSpPr>
          <p:cNvPr id="27" name="组合 26"/>
          <p:cNvGrpSpPr/>
          <p:nvPr/>
        </p:nvGrpSpPr>
        <p:grpSpPr>
          <a:xfrm>
            <a:off x="249628" y="2604285"/>
            <a:ext cx="4200128" cy="3309850"/>
            <a:chOff x="249628" y="2604285"/>
            <a:chExt cx="4200128" cy="330985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9628" y="2604285"/>
              <a:ext cx="4183347" cy="3309850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 bwMode="auto">
            <a:xfrm>
              <a:off x="2988730" y="3259696"/>
              <a:ext cx="335718" cy="262036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20" name="直接连接符 19"/>
            <p:cNvCxnSpPr/>
            <p:nvPr/>
          </p:nvCxnSpPr>
          <p:spPr bwMode="auto">
            <a:xfrm>
              <a:off x="489098" y="3785190"/>
              <a:ext cx="461630" cy="0"/>
            </a:xfrm>
            <a:prstGeom prst="line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 bwMode="auto">
            <a:xfrm flipV="1">
              <a:off x="489098" y="4735033"/>
              <a:ext cx="539602" cy="3543"/>
            </a:xfrm>
            <a:prstGeom prst="line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5" name="矩形 24"/>
            <p:cNvSpPr/>
            <p:nvPr/>
          </p:nvSpPr>
          <p:spPr bwMode="auto">
            <a:xfrm>
              <a:off x="304800" y="3806599"/>
              <a:ext cx="4092083" cy="187840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357673" y="4925368"/>
              <a:ext cx="4092083" cy="187840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6438776" y="2059679"/>
            <a:ext cx="1688056" cy="400110"/>
            <a:chOff x="658090" y="1526424"/>
            <a:chExt cx="1688056" cy="400110"/>
          </a:xfrm>
        </p:grpSpPr>
        <p:sp>
          <p:nvSpPr>
            <p:cNvPr id="51" name="椭圆 50"/>
            <p:cNvSpPr/>
            <p:nvPr/>
          </p:nvSpPr>
          <p:spPr bwMode="auto">
            <a:xfrm>
              <a:off x="658090" y="1684915"/>
              <a:ext cx="83127" cy="8312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935182" y="1526424"/>
              <a:ext cx="14109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/>
                <a:t>Ownership</a:t>
              </a:r>
              <a:endParaRPr lang="zh-CN" altLang="en-US" sz="2000" dirty="0"/>
            </a:p>
          </p:txBody>
        </p:sp>
      </p:grpSp>
      <p:grpSp>
        <p:nvGrpSpPr>
          <p:cNvPr id="7173" name="组合 7172"/>
          <p:cNvGrpSpPr/>
          <p:nvPr/>
        </p:nvGrpSpPr>
        <p:grpSpPr>
          <a:xfrm>
            <a:off x="127937" y="1260868"/>
            <a:ext cx="6057303" cy="5469080"/>
            <a:chOff x="127937" y="1260868"/>
            <a:chExt cx="6057303" cy="5469080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7937" y="1260868"/>
              <a:ext cx="6057303" cy="5469080"/>
            </a:xfrm>
            <a:prstGeom prst="rect">
              <a:avLst/>
            </a:prstGeom>
          </p:spPr>
        </p:pic>
        <p:sp>
          <p:nvSpPr>
            <p:cNvPr id="29" name="矩形 28"/>
            <p:cNvSpPr/>
            <p:nvPr/>
          </p:nvSpPr>
          <p:spPr bwMode="auto">
            <a:xfrm>
              <a:off x="3706049" y="6362699"/>
              <a:ext cx="516428" cy="180975"/>
            </a:xfrm>
            <a:prstGeom prst="rect">
              <a:avLst/>
            </a:prstGeom>
            <a:noFill/>
            <a:ln w="28575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4185947" y="6307028"/>
              <a:ext cx="6928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</a:rPr>
                <a:t>0.81%</a:t>
              </a:r>
              <a:endParaRPr lang="zh-CN" altLang="en-US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180" name="组合 7179"/>
          <p:cNvGrpSpPr/>
          <p:nvPr/>
        </p:nvGrpSpPr>
        <p:grpSpPr>
          <a:xfrm>
            <a:off x="4313261" y="6025556"/>
            <a:ext cx="1768562" cy="0"/>
            <a:chOff x="4313261" y="6025556"/>
            <a:chExt cx="1768562" cy="0"/>
          </a:xfrm>
        </p:grpSpPr>
        <p:cxnSp>
          <p:nvCxnSpPr>
            <p:cNvPr id="7176" name="直接连接符 7175"/>
            <p:cNvCxnSpPr/>
            <p:nvPr/>
          </p:nvCxnSpPr>
          <p:spPr bwMode="auto">
            <a:xfrm>
              <a:off x="4313261" y="6025556"/>
              <a:ext cx="326904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" name="直接连接符 56"/>
            <p:cNvCxnSpPr/>
            <p:nvPr/>
          </p:nvCxnSpPr>
          <p:spPr bwMode="auto">
            <a:xfrm>
              <a:off x="5754919" y="6025556"/>
              <a:ext cx="326904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2" name="组合 61"/>
          <p:cNvGrpSpPr/>
          <p:nvPr/>
        </p:nvGrpSpPr>
        <p:grpSpPr>
          <a:xfrm>
            <a:off x="6440219" y="2692817"/>
            <a:ext cx="1032427" cy="707886"/>
            <a:chOff x="658090" y="1526424"/>
            <a:chExt cx="1032427" cy="707886"/>
          </a:xfrm>
        </p:grpSpPr>
        <p:sp>
          <p:nvSpPr>
            <p:cNvPr id="63" name="椭圆 62"/>
            <p:cNvSpPr/>
            <p:nvPr/>
          </p:nvSpPr>
          <p:spPr bwMode="auto">
            <a:xfrm>
              <a:off x="658090" y="1684915"/>
              <a:ext cx="83127" cy="8312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2" name="文本框 71"/>
            <p:cNvSpPr txBox="1"/>
            <p:nvPr/>
          </p:nvSpPr>
          <p:spPr>
            <a:xfrm>
              <a:off x="935182" y="1526424"/>
              <a:ext cx="75533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/>
                <a:t>Size </a:t>
              </a:r>
              <a:br>
                <a:rPr lang="en-US" altLang="zh-CN" sz="2000" dirty="0"/>
              </a:br>
              <a:endParaRPr lang="zh-CN" altLang="en-US" sz="2000" dirty="0"/>
            </a:p>
          </p:txBody>
        </p:sp>
      </p:grpSp>
      <p:cxnSp>
        <p:nvCxnSpPr>
          <p:cNvPr id="7182" name="直接连接符 7181"/>
          <p:cNvCxnSpPr/>
          <p:nvPr/>
        </p:nvCxnSpPr>
        <p:spPr bwMode="auto">
          <a:xfrm>
            <a:off x="4313261" y="6204098"/>
            <a:ext cx="395301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3" name="组合 72"/>
          <p:cNvGrpSpPr/>
          <p:nvPr/>
        </p:nvGrpSpPr>
        <p:grpSpPr>
          <a:xfrm>
            <a:off x="6438776" y="3378322"/>
            <a:ext cx="5381374" cy="707886"/>
            <a:chOff x="658090" y="1526424"/>
            <a:chExt cx="5381374" cy="707886"/>
          </a:xfrm>
        </p:grpSpPr>
        <p:sp>
          <p:nvSpPr>
            <p:cNvPr id="74" name="椭圆 73"/>
            <p:cNvSpPr/>
            <p:nvPr/>
          </p:nvSpPr>
          <p:spPr bwMode="auto">
            <a:xfrm>
              <a:off x="658090" y="1684915"/>
              <a:ext cx="83127" cy="8312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5" name="文本框 74"/>
            <p:cNvSpPr txBox="1"/>
            <p:nvPr/>
          </p:nvSpPr>
          <p:spPr>
            <a:xfrm>
              <a:off x="935182" y="1526424"/>
              <a:ext cx="510428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/>
                <a:t>Headquartered in National/</a:t>
              </a:r>
              <a:r>
                <a:rPr lang="en-US" altLang="zh-CN" sz="2000" dirty="0" err="1"/>
                <a:t>Povincial</a:t>
              </a:r>
              <a:r>
                <a:rPr lang="en-US" altLang="zh-CN" sz="2000" dirty="0"/>
                <a:t> Capital</a:t>
              </a:r>
              <a:br>
                <a:rPr lang="en-US" altLang="zh-CN" sz="2000" dirty="0"/>
              </a:br>
              <a:endParaRPr lang="zh-CN" altLang="en-US" sz="2000" dirty="0"/>
            </a:p>
          </p:txBody>
        </p:sp>
      </p:grpSp>
      <p:grpSp>
        <p:nvGrpSpPr>
          <p:cNvPr id="7185" name="组合 7184"/>
          <p:cNvGrpSpPr/>
          <p:nvPr/>
        </p:nvGrpSpPr>
        <p:grpSpPr>
          <a:xfrm>
            <a:off x="4313260" y="6116736"/>
            <a:ext cx="1802761" cy="307777"/>
            <a:chOff x="4313260" y="6116736"/>
            <a:chExt cx="1802761" cy="307777"/>
          </a:xfrm>
        </p:grpSpPr>
        <p:grpSp>
          <p:nvGrpSpPr>
            <p:cNvPr id="7184" name="组合 7183"/>
            <p:cNvGrpSpPr/>
            <p:nvPr/>
          </p:nvGrpSpPr>
          <p:grpSpPr>
            <a:xfrm>
              <a:off x="4313260" y="6353839"/>
              <a:ext cx="1802761" cy="8860"/>
              <a:chOff x="4313260" y="6353839"/>
              <a:chExt cx="1802761" cy="8860"/>
            </a:xfrm>
          </p:grpSpPr>
          <p:cxnSp>
            <p:nvCxnSpPr>
              <p:cNvPr id="76" name="直接连接符 75"/>
              <p:cNvCxnSpPr/>
              <p:nvPr/>
            </p:nvCxnSpPr>
            <p:spPr bwMode="auto">
              <a:xfrm>
                <a:off x="4313260" y="6353839"/>
                <a:ext cx="395301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直接连接符 76"/>
              <p:cNvCxnSpPr/>
              <p:nvPr/>
            </p:nvCxnSpPr>
            <p:spPr bwMode="auto">
              <a:xfrm>
                <a:off x="5720720" y="6362699"/>
                <a:ext cx="395301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78" name="文本框 77"/>
            <p:cNvSpPr txBox="1"/>
            <p:nvPr/>
          </p:nvSpPr>
          <p:spPr>
            <a:xfrm>
              <a:off x="4642422" y="6116736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</a:rPr>
                <a:t>2/3</a:t>
              </a:r>
              <a:endParaRPr lang="zh-CN" altLang="en-US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6438776" y="4124447"/>
            <a:ext cx="4026836" cy="1538883"/>
            <a:chOff x="658090" y="1526424"/>
            <a:chExt cx="4026836" cy="1538883"/>
          </a:xfrm>
        </p:grpSpPr>
        <p:sp>
          <p:nvSpPr>
            <p:cNvPr id="80" name="椭圆 79"/>
            <p:cNvSpPr/>
            <p:nvPr/>
          </p:nvSpPr>
          <p:spPr bwMode="auto">
            <a:xfrm>
              <a:off x="658090" y="1684915"/>
              <a:ext cx="83127" cy="8312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1" name="文本框 80"/>
            <p:cNvSpPr txBox="1"/>
            <p:nvPr/>
          </p:nvSpPr>
          <p:spPr>
            <a:xfrm>
              <a:off x="935182" y="1526424"/>
              <a:ext cx="3749744" cy="15388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/>
                <a:t>Sectoral Distribution </a:t>
              </a:r>
            </a:p>
            <a:p>
              <a:endParaRPr lang="en-US" altLang="zh-CN" sz="2000" dirty="0"/>
            </a:p>
            <a:p>
              <a:r>
                <a:rPr lang="en-US" altLang="zh-CN" i="1" dirty="0"/>
                <a:t>the primary land market is an area </a:t>
              </a:r>
            </a:p>
            <a:p>
              <a:r>
                <a:rPr lang="en-US" altLang="zh-CN" i="1" dirty="0"/>
                <a:t>where rents are up for grabs</a:t>
              </a:r>
              <a:br>
                <a:rPr lang="en-US" altLang="zh-CN" i="1" dirty="0"/>
              </a:br>
              <a:endParaRPr lang="zh-CN" altLang="en-US" i="1" dirty="0"/>
            </a:p>
          </p:txBody>
        </p:sp>
      </p:grpSp>
      <p:grpSp>
        <p:nvGrpSpPr>
          <p:cNvPr id="7188" name="组合 7187"/>
          <p:cNvGrpSpPr/>
          <p:nvPr/>
        </p:nvGrpSpPr>
        <p:grpSpPr>
          <a:xfrm>
            <a:off x="425642" y="2850160"/>
            <a:ext cx="4295331" cy="969620"/>
            <a:chOff x="425642" y="2850160"/>
            <a:chExt cx="4295331" cy="969620"/>
          </a:xfrm>
        </p:grpSpPr>
        <p:cxnSp>
          <p:nvCxnSpPr>
            <p:cNvPr id="7187" name="直接连接符 7186"/>
            <p:cNvCxnSpPr/>
            <p:nvPr/>
          </p:nvCxnSpPr>
          <p:spPr bwMode="auto">
            <a:xfrm>
              <a:off x="425642" y="2850160"/>
              <a:ext cx="4282919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直接连接符 84"/>
            <p:cNvCxnSpPr/>
            <p:nvPr/>
          </p:nvCxnSpPr>
          <p:spPr bwMode="auto">
            <a:xfrm>
              <a:off x="425642" y="2988383"/>
              <a:ext cx="4282919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直接连接符 85"/>
            <p:cNvCxnSpPr/>
            <p:nvPr/>
          </p:nvCxnSpPr>
          <p:spPr bwMode="auto">
            <a:xfrm>
              <a:off x="438054" y="3819780"/>
              <a:ext cx="4282919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400625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6" grpId="0"/>
      <p:bldP spid="6" grpId="1"/>
      <p:bldP spid="13" grpId="0"/>
      <p:bldP spid="1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2663" y="6270625"/>
            <a:ext cx="2743200" cy="365125"/>
          </a:xfrm>
          <a:noFill/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E8D0EEA-BACF-4366-BB91-542DBA133A72}" type="slidenum">
              <a:rPr lang="zh-CN" altLang="en-US">
                <a:solidFill>
                  <a:srgbClr val="898989"/>
                </a:solidFill>
              </a:rPr>
              <a:t>11</a:t>
            </a:fld>
            <a:endParaRPr lang="zh-CN" altLang="en-US" sz="1800"/>
          </a:p>
        </p:txBody>
      </p:sp>
      <p:sp>
        <p:nvSpPr>
          <p:cNvPr id="7171" name="五边形 6"/>
          <p:cNvSpPr>
            <a:spLocks noChangeArrowheads="1"/>
          </p:cNvSpPr>
          <p:nvPr/>
        </p:nvSpPr>
        <p:spPr bwMode="auto">
          <a:xfrm flipH="1">
            <a:off x="11460163" y="6210300"/>
            <a:ext cx="731837" cy="361950"/>
          </a:xfrm>
          <a:prstGeom prst="homePlate">
            <a:avLst>
              <a:gd name="adj" fmla="val 50548"/>
            </a:avLst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7172" name="标题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11150"/>
            <a:ext cx="4175557" cy="402936"/>
          </a:xfrm>
        </p:spPr>
        <p:txBody>
          <a:bodyPr anchor="b"/>
          <a:lstStyle/>
          <a:p>
            <a:pPr algn="ctr" eaLnBrk="1" hangingPunct="1"/>
            <a:r>
              <a:rPr lang="en-US" altLang="zh-CN" sz="3200" dirty="0">
                <a:ea typeface="宋体" panose="02010600030101010101" pitchFamily="2" charset="-122"/>
              </a:rPr>
              <a:t>III. Data Construction</a:t>
            </a:r>
            <a:endParaRPr lang="zh-CN" altLang="en-US" sz="3200" dirty="0">
              <a:ea typeface="宋体" panose="02010600030101010101" pitchFamily="2" charset="-122"/>
            </a:endParaRPr>
          </a:p>
        </p:txBody>
      </p:sp>
      <p:sp>
        <p:nvSpPr>
          <p:cNvPr id="22" name="矩形 7"/>
          <p:cNvSpPr>
            <a:spLocks noChangeArrowheads="1"/>
          </p:cNvSpPr>
          <p:nvPr/>
        </p:nvSpPr>
        <p:spPr bwMode="auto">
          <a:xfrm>
            <a:off x="0" y="648999"/>
            <a:ext cx="2057400" cy="650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3" name="矩形 8"/>
          <p:cNvSpPr>
            <a:spLocks noChangeArrowheads="1"/>
          </p:cNvSpPr>
          <p:nvPr/>
        </p:nvSpPr>
        <p:spPr bwMode="auto">
          <a:xfrm>
            <a:off x="2057400" y="648999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2703" y="714086"/>
            <a:ext cx="8277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 III.B. Matching Land Transactions with the Princeling Firms</a:t>
            </a:r>
            <a:endParaRPr lang="zh-CN" altLang="en-US" sz="2400" dirty="0"/>
          </a:p>
        </p:txBody>
      </p:sp>
      <p:grpSp>
        <p:nvGrpSpPr>
          <p:cNvPr id="9" name="组合 8"/>
          <p:cNvGrpSpPr/>
          <p:nvPr/>
        </p:nvGrpSpPr>
        <p:grpSpPr>
          <a:xfrm>
            <a:off x="602471" y="1421812"/>
            <a:ext cx="11142961" cy="400110"/>
            <a:chOff x="5963740" y="2180924"/>
            <a:chExt cx="11142961" cy="400110"/>
          </a:xfrm>
        </p:grpSpPr>
        <p:sp>
          <p:nvSpPr>
            <p:cNvPr id="10" name="文本框 9"/>
            <p:cNvSpPr txBox="1"/>
            <p:nvPr/>
          </p:nvSpPr>
          <p:spPr>
            <a:xfrm>
              <a:off x="6111082" y="2180924"/>
              <a:ext cx="109956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To estimate the price discount —— A Data Set (the website of the </a:t>
              </a:r>
              <a:r>
                <a:rPr lang="en-US" altLang="zh-CN" dirty="0" err="1"/>
                <a:t>LandTransaction</a:t>
              </a:r>
              <a:r>
                <a:rPr lang="en-US" altLang="zh-CN" dirty="0"/>
                <a:t> Monitoring System</a:t>
              </a:r>
              <a:r>
                <a:rPr lang="en-US" altLang="zh-CN" sz="2000" dirty="0"/>
                <a:t>)</a:t>
              </a:r>
              <a:endParaRPr lang="en-US" altLang="zh-CN" dirty="0"/>
            </a:p>
          </p:txBody>
        </p:sp>
        <p:sp>
          <p:nvSpPr>
            <p:cNvPr id="11" name="椭圆 10"/>
            <p:cNvSpPr/>
            <p:nvPr/>
          </p:nvSpPr>
          <p:spPr bwMode="auto">
            <a:xfrm>
              <a:off x="5963740" y="2299668"/>
              <a:ext cx="83127" cy="8312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97155" y="2308110"/>
            <a:ext cx="11142961" cy="369332"/>
            <a:chOff x="5963740" y="2180924"/>
            <a:chExt cx="11142961" cy="369332"/>
          </a:xfrm>
        </p:grpSpPr>
        <p:sp>
          <p:nvSpPr>
            <p:cNvPr id="16" name="文本框 15"/>
            <p:cNvSpPr txBox="1"/>
            <p:nvPr/>
          </p:nvSpPr>
          <p:spPr>
            <a:xfrm>
              <a:off x="6111082" y="2180924"/>
              <a:ext cx="109956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All land transactions in China’s primary land market (2004 ~ 2016)</a:t>
              </a:r>
            </a:p>
          </p:txBody>
        </p:sp>
        <p:sp>
          <p:nvSpPr>
            <p:cNvPr id="17" name="椭圆 16"/>
            <p:cNvSpPr/>
            <p:nvPr/>
          </p:nvSpPr>
          <p:spPr bwMode="auto">
            <a:xfrm>
              <a:off x="5963740" y="2299668"/>
              <a:ext cx="83127" cy="8312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97155" y="3205446"/>
            <a:ext cx="11142961" cy="369332"/>
            <a:chOff x="5963740" y="2180924"/>
            <a:chExt cx="11142961" cy="369332"/>
          </a:xfrm>
        </p:grpSpPr>
        <p:sp>
          <p:nvSpPr>
            <p:cNvPr id="19" name="文本框 18"/>
            <p:cNvSpPr txBox="1"/>
            <p:nvPr/>
          </p:nvSpPr>
          <p:spPr>
            <a:xfrm>
              <a:off x="6111082" y="2180924"/>
              <a:ext cx="109956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zh-CN" dirty="0"/>
            </a:p>
          </p:txBody>
        </p:sp>
        <p:sp>
          <p:nvSpPr>
            <p:cNvPr id="20" name="椭圆 19"/>
            <p:cNvSpPr/>
            <p:nvPr/>
          </p:nvSpPr>
          <p:spPr bwMode="auto">
            <a:xfrm>
              <a:off x="5963740" y="2299668"/>
              <a:ext cx="83127" cy="8312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744497" y="322265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/>
              <a:t>1,151,358 land transactions(&gt;70%) purchased by firms  </a:t>
            </a:r>
            <a:endParaRPr lang="zh-CN" altLang="en-US" dirty="0"/>
          </a:p>
        </p:txBody>
      </p:sp>
      <p:grpSp>
        <p:nvGrpSpPr>
          <p:cNvPr id="25" name="组合 24"/>
          <p:cNvGrpSpPr/>
          <p:nvPr/>
        </p:nvGrpSpPr>
        <p:grpSpPr>
          <a:xfrm>
            <a:off x="597155" y="4062278"/>
            <a:ext cx="11142961" cy="923330"/>
            <a:chOff x="5963740" y="2180924"/>
            <a:chExt cx="11142961" cy="923330"/>
          </a:xfrm>
        </p:grpSpPr>
        <p:sp>
          <p:nvSpPr>
            <p:cNvPr id="26" name="文本框 25"/>
            <p:cNvSpPr txBox="1"/>
            <p:nvPr/>
          </p:nvSpPr>
          <p:spPr>
            <a:xfrm>
              <a:off x="6111082" y="2180924"/>
              <a:ext cx="109956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The details of each transaction { size</a:t>
              </a:r>
              <a:r>
                <a:rPr lang="zh-CN" altLang="en-US" dirty="0"/>
                <a:t>，</a:t>
              </a:r>
              <a:r>
                <a:rPr lang="en-US" altLang="zh-CN" dirty="0"/>
                <a:t>location</a:t>
              </a:r>
              <a:r>
                <a:rPr lang="zh-CN" altLang="en-US" dirty="0"/>
                <a:t>，</a:t>
              </a:r>
              <a:r>
                <a:rPr lang="en-US" altLang="zh-CN" dirty="0"/>
                <a:t>total payment</a:t>
              </a:r>
              <a:r>
                <a:rPr lang="zh-CN" altLang="en-US" dirty="0"/>
                <a:t>，</a:t>
              </a:r>
              <a:r>
                <a:rPr lang="en-US" altLang="zh-CN" dirty="0"/>
                <a:t>date</a:t>
              </a:r>
              <a:r>
                <a:rPr lang="zh-CN" altLang="en-US" dirty="0"/>
                <a:t>，</a:t>
              </a:r>
              <a:r>
                <a:rPr lang="en-US" altLang="zh-CN" dirty="0"/>
                <a:t>names of seller and buyer, specific method of transaction</a:t>
              </a:r>
              <a:r>
                <a:rPr lang="zh-CN" altLang="en-US" dirty="0"/>
                <a:t>，</a:t>
              </a:r>
              <a:r>
                <a:rPr lang="en-US" altLang="zh-CN" dirty="0"/>
                <a:t>a two-digit code of land usage</a:t>
              </a:r>
              <a:r>
                <a:rPr lang="zh-CN" altLang="en-US" dirty="0"/>
                <a:t>，</a:t>
              </a:r>
              <a:r>
                <a:rPr lang="en-US" altLang="zh-CN" dirty="0"/>
                <a:t>land parcel quality (as subjectively evaluated by</a:t>
              </a:r>
            </a:p>
            <a:p>
              <a:r>
                <a:rPr lang="en-US" altLang="zh-CN" dirty="0"/>
                <a:t>the official-in-charge on a 20-point scale )</a:t>
              </a:r>
              <a:r>
                <a:rPr lang="zh-CN" altLang="en-US" dirty="0"/>
                <a:t>，</a:t>
              </a:r>
              <a:r>
                <a:rPr lang="en-US" altLang="zh-CN" dirty="0"/>
                <a:t>a three-digit industry code of the buyer’s firm }</a:t>
              </a:r>
            </a:p>
          </p:txBody>
        </p:sp>
        <p:sp>
          <p:nvSpPr>
            <p:cNvPr id="27" name="椭圆 26"/>
            <p:cNvSpPr/>
            <p:nvPr/>
          </p:nvSpPr>
          <p:spPr bwMode="auto">
            <a:xfrm>
              <a:off x="5963740" y="2299668"/>
              <a:ext cx="83127" cy="8312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597155" y="5228006"/>
            <a:ext cx="11142961" cy="646331"/>
            <a:chOff x="5963740" y="2180924"/>
            <a:chExt cx="11142961" cy="646331"/>
          </a:xfrm>
        </p:grpSpPr>
        <p:sp>
          <p:nvSpPr>
            <p:cNvPr id="29" name="文本框 28"/>
            <p:cNvSpPr txBox="1"/>
            <p:nvPr/>
          </p:nvSpPr>
          <p:spPr>
            <a:xfrm>
              <a:off x="6111082" y="2180924"/>
              <a:ext cx="109956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Match —— 19,812 land parcels were purchased by the princeling firms during the period.</a:t>
              </a:r>
              <a:endParaRPr lang="zh-CN" altLang="en-US" dirty="0"/>
            </a:p>
            <a:p>
              <a:endParaRPr lang="en-US" altLang="zh-CN" dirty="0"/>
            </a:p>
          </p:txBody>
        </p:sp>
        <p:sp>
          <p:nvSpPr>
            <p:cNvPr id="30" name="椭圆 29"/>
            <p:cNvSpPr/>
            <p:nvPr/>
          </p:nvSpPr>
          <p:spPr bwMode="auto">
            <a:xfrm>
              <a:off x="5963740" y="2299668"/>
              <a:ext cx="83127" cy="8312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55" y="1175751"/>
            <a:ext cx="6102625" cy="565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93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/>
          <a:srcRect l="54446" t="34868" b="11179"/>
          <a:stretch/>
        </p:blipFill>
        <p:spPr>
          <a:xfrm>
            <a:off x="9333665" y="1944172"/>
            <a:ext cx="2780362" cy="3049021"/>
          </a:xfrm>
          <a:prstGeom prst="rect">
            <a:avLst/>
          </a:prstGeom>
        </p:spPr>
      </p:pic>
      <p:sp>
        <p:nvSpPr>
          <p:cNvPr id="7170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2663" y="6270625"/>
            <a:ext cx="2743200" cy="365125"/>
          </a:xfrm>
          <a:noFill/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E8D0EEA-BACF-4366-BB91-542DBA133A72}" type="slidenum">
              <a:rPr lang="zh-CN" altLang="en-US">
                <a:solidFill>
                  <a:srgbClr val="898989"/>
                </a:solidFill>
              </a:rPr>
              <a:t>12</a:t>
            </a:fld>
            <a:endParaRPr lang="zh-CN" altLang="en-US" sz="1800" dirty="0"/>
          </a:p>
        </p:txBody>
      </p:sp>
      <p:sp>
        <p:nvSpPr>
          <p:cNvPr id="7171" name="五边形 6"/>
          <p:cNvSpPr>
            <a:spLocks noChangeArrowheads="1"/>
          </p:cNvSpPr>
          <p:nvPr/>
        </p:nvSpPr>
        <p:spPr bwMode="auto">
          <a:xfrm flipH="1">
            <a:off x="11460163" y="6210300"/>
            <a:ext cx="731837" cy="361950"/>
          </a:xfrm>
          <a:prstGeom prst="homePlate">
            <a:avLst>
              <a:gd name="adj" fmla="val 50548"/>
            </a:avLst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7172" name="标题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11150"/>
            <a:ext cx="4175557" cy="402936"/>
          </a:xfrm>
        </p:spPr>
        <p:txBody>
          <a:bodyPr anchor="b"/>
          <a:lstStyle/>
          <a:p>
            <a:pPr algn="ctr" eaLnBrk="1" hangingPunct="1"/>
            <a:r>
              <a:rPr lang="en-US" altLang="zh-CN" sz="3200" dirty="0">
                <a:ea typeface="宋体" panose="02010600030101010101" pitchFamily="2" charset="-122"/>
              </a:rPr>
              <a:t>III. Data Construction</a:t>
            </a:r>
            <a:endParaRPr lang="zh-CN" altLang="en-US" sz="3200" dirty="0">
              <a:ea typeface="宋体" panose="02010600030101010101" pitchFamily="2" charset="-122"/>
            </a:endParaRPr>
          </a:p>
        </p:txBody>
      </p:sp>
      <p:sp>
        <p:nvSpPr>
          <p:cNvPr id="22" name="矩形 7"/>
          <p:cNvSpPr>
            <a:spLocks noChangeArrowheads="1"/>
          </p:cNvSpPr>
          <p:nvPr/>
        </p:nvSpPr>
        <p:spPr bwMode="auto">
          <a:xfrm>
            <a:off x="0" y="648999"/>
            <a:ext cx="2057400" cy="650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3" name="矩形 8"/>
          <p:cNvSpPr>
            <a:spLocks noChangeArrowheads="1"/>
          </p:cNvSpPr>
          <p:nvPr/>
        </p:nvSpPr>
        <p:spPr bwMode="auto">
          <a:xfrm>
            <a:off x="2057400" y="648999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2703" y="714086"/>
            <a:ext cx="71638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 III.C. A Spatially Matched Sample for Identification </a:t>
            </a:r>
            <a:br>
              <a:rPr lang="en-US" altLang="zh-CN" sz="2400" dirty="0"/>
            </a:br>
            <a:endParaRPr lang="zh-CN" altLang="en-US" sz="2400" dirty="0"/>
          </a:p>
        </p:txBody>
      </p:sp>
      <p:grpSp>
        <p:nvGrpSpPr>
          <p:cNvPr id="6" name="组合 5"/>
          <p:cNvGrpSpPr/>
          <p:nvPr/>
        </p:nvGrpSpPr>
        <p:grpSpPr>
          <a:xfrm>
            <a:off x="311889" y="1544062"/>
            <a:ext cx="9689803" cy="4525874"/>
            <a:chOff x="311889" y="1544062"/>
            <a:chExt cx="9689803" cy="4525874"/>
          </a:xfrm>
        </p:grpSpPr>
        <p:sp>
          <p:nvSpPr>
            <p:cNvPr id="7" name="矩形 6"/>
            <p:cNvSpPr/>
            <p:nvPr/>
          </p:nvSpPr>
          <p:spPr>
            <a:xfrm>
              <a:off x="311889" y="3222368"/>
              <a:ext cx="9689803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dirty="0"/>
                <a:t>Selection Bias = 0</a:t>
              </a:r>
            </a:p>
            <a:p>
              <a:r>
                <a:rPr lang="en-US" altLang="zh-CN" sz="2000" dirty="0"/>
                <a:t>(the princeling firms may selectively purchase land of higher quality or market value) </a:t>
              </a:r>
              <a:br>
                <a:rPr lang="en-US" altLang="zh-CN" sz="2000" dirty="0"/>
              </a:br>
              <a:r>
                <a:rPr lang="en-US" altLang="zh-CN" sz="2000" dirty="0"/>
                <a:t> </a:t>
              </a:r>
              <a:endParaRPr lang="zh-CN" altLang="en-US" sz="2000" dirty="0"/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311889" y="1951490"/>
              <a:ext cx="8290774" cy="1028974"/>
              <a:chOff x="408128" y="1999028"/>
              <a:chExt cx="8290774" cy="1028974"/>
            </a:xfrm>
          </p:grpSpPr>
          <p:cxnSp>
            <p:nvCxnSpPr>
              <p:cNvPr id="13" name="直接连接符 12"/>
              <p:cNvCxnSpPr/>
              <p:nvPr/>
            </p:nvCxnSpPr>
            <p:spPr bwMode="auto">
              <a:xfrm>
                <a:off x="3193857" y="2430937"/>
                <a:ext cx="2719316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26" name="组合 25"/>
              <p:cNvGrpSpPr/>
              <p:nvPr/>
            </p:nvGrpSpPr>
            <p:grpSpPr>
              <a:xfrm>
                <a:off x="408128" y="1999028"/>
                <a:ext cx="8290774" cy="1028974"/>
                <a:chOff x="311889" y="4819856"/>
                <a:chExt cx="8290774" cy="1028974"/>
              </a:xfrm>
            </p:grpSpPr>
            <p:sp>
              <p:nvSpPr>
                <p:cNvPr id="18" name="圆角矩形 17"/>
                <p:cNvSpPr/>
                <p:nvPr/>
              </p:nvSpPr>
              <p:spPr bwMode="auto">
                <a:xfrm>
                  <a:off x="311889" y="4819856"/>
                  <a:ext cx="2785729" cy="850604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 w="28575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t" anchorCtr="0" compatLnSpc="1"/>
                <a:lstStyle/>
                <a:p>
                  <a:pPr algn="ctr" eaLnBrk="1" hangingPunct="1"/>
                  <a:r>
                    <a:rPr lang="en-US" altLang="zh-CN" sz="2000" dirty="0"/>
                    <a:t>Princeling Firms</a:t>
                  </a:r>
                </a:p>
                <a:p>
                  <a:pPr algn="ctr" eaLnBrk="1" hangingPunct="1"/>
                  <a:r>
                    <a:rPr lang="en-US" altLang="zh-CN" dirty="0"/>
                    <a:t>(treatment group)</a:t>
                  </a:r>
                  <a:endParaRPr kumimoji="0" lang="zh-CN" altLang="en-US" sz="2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9" name="圆角矩形 18"/>
                <p:cNvSpPr/>
                <p:nvPr/>
              </p:nvSpPr>
              <p:spPr bwMode="auto">
                <a:xfrm>
                  <a:off x="5816934" y="4819856"/>
                  <a:ext cx="2785729" cy="850604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 w="28575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t" anchorCtr="0" compatLnSpc="1"/>
                <a:lstStyle/>
                <a:p>
                  <a:pPr algn="ctr" eaLnBrk="1" hangingPunct="1"/>
                  <a:r>
                    <a:rPr lang="en-US" altLang="zh-CN" sz="2000" dirty="0" err="1"/>
                    <a:t>Nonprinceling</a:t>
                  </a:r>
                  <a:r>
                    <a:rPr lang="en-US" altLang="zh-CN" sz="2000" dirty="0"/>
                    <a:t> Firms</a:t>
                  </a:r>
                </a:p>
                <a:p>
                  <a:pPr algn="ctr" eaLnBrk="1" hangingPunct="1"/>
                  <a:r>
                    <a:rPr lang="en-US" altLang="zh-CN" dirty="0"/>
                    <a:t>(control group)</a:t>
                  </a:r>
                  <a:endParaRPr kumimoji="0" lang="zh-CN" altLang="en-US" sz="2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5" name="文本框 14"/>
                <p:cNvSpPr txBox="1"/>
                <p:nvPr/>
              </p:nvSpPr>
              <p:spPr>
                <a:xfrm>
                  <a:off x="3230017" y="4925500"/>
                  <a:ext cx="2454518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zh-CN" dirty="0"/>
                    <a:t>Price Difference</a:t>
                  </a:r>
                  <a:br>
                    <a:rPr lang="en-US" altLang="zh-CN" dirty="0"/>
                  </a:br>
                  <a:r>
                    <a:rPr lang="en-US" altLang="zh-CN" dirty="0"/>
                    <a:t>Preferential Treatment</a:t>
                  </a:r>
                  <a:br>
                    <a:rPr lang="en-US" altLang="zh-CN" dirty="0"/>
                  </a:br>
                  <a:endParaRPr lang="zh-CN" altLang="en-US" dirty="0"/>
                </a:p>
              </p:txBody>
            </p:sp>
            <p:cxnSp>
              <p:nvCxnSpPr>
                <p:cNvPr id="24" name="直接箭头连接符 23"/>
                <p:cNvCxnSpPr>
                  <a:stCxn id="15" idx="1"/>
                </p:cNvCxnSpPr>
                <p:nvPr/>
              </p:nvCxnSpPr>
              <p:spPr bwMode="auto">
                <a:xfrm flipH="1">
                  <a:off x="2686493" y="5363753"/>
                  <a:ext cx="543524" cy="0"/>
                </a:xfrm>
                <a:prstGeom prst="straightConnector1">
                  <a:avLst/>
                </a:prstGeom>
                <a:ln w="28575">
                  <a:headEnd type="none" w="med" len="med"/>
                  <a:tailEnd type="triangle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组合 9"/>
            <p:cNvGrpSpPr/>
            <p:nvPr/>
          </p:nvGrpSpPr>
          <p:grpSpPr>
            <a:xfrm>
              <a:off x="464289" y="4438720"/>
              <a:ext cx="8240231" cy="1631216"/>
              <a:chOff x="602471" y="1377105"/>
              <a:chExt cx="8240231" cy="1631216"/>
            </a:xfrm>
          </p:grpSpPr>
          <p:sp>
            <p:nvSpPr>
              <p:cNvPr id="20" name="矩形 19"/>
              <p:cNvSpPr/>
              <p:nvPr/>
            </p:nvSpPr>
            <p:spPr>
              <a:xfrm>
                <a:off x="794821" y="1377105"/>
                <a:ext cx="8047881" cy="16312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000" dirty="0"/>
                  <a:t>Spatial Matching Approach</a:t>
                </a:r>
              </a:p>
              <a:p>
                <a:r>
                  <a:rPr lang="en-US" altLang="zh-CN" sz="2000" dirty="0"/>
                  <a:t>Generating a sample of land transactions of </a:t>
                </a:r>
                <a:r>
                  <a:rPr lang="en-US" altLang="zh-CN" sz="2000" dirty="0" err="1"/>
                  <a:t>Nonprinceling</a:t>
                </a:r>
                <a:r>
                  <a:rPr lang="en-US" altLang="zh-CN" sz="2000" dirty="0"/>
                  <a:t> firms </a:t>
                </a:r>
              </a:p>
              <a:p>
                <a:r>
                  <a:rPr lang="en-US" altLang="zh-CN" sz="2000" dirty="0"/>
                  <a:t>(in the same year and within the same distances) </a:t>
                </a:r>
                <a:br>
                  <a:rPr lang="en-US" altLang="zh-CN" sz="2000" dirty="0"/>
                </a:br>
                <a:r>
                  <a:rPr lang="en-US" altLang="zh-CN" sz="2000" dirty="0">
                    <a:solidFill>
                      <a:srgbClr val="FF0000"/>
                    </a:solidFill>
                  </a:rPr>
                  <a:t>within a 500-meter radius (3 blocks) </a:t>
                </a:r>
                <a:r>
                  <a:rPr lang="en-US" altLang="zh-CN" sz="2000" dirty="0"/>
                  <a:t>—— 207,564 land parcels </a:t>
                </a:r>
              </a:p>
              <a:p>
                <a:r>
                  <a:rPr lang="en-US" altLang="zh-CN" sz="2000" dirty="0">
                    <a:solidFill>
                      <a:srgbClr val="FF0000"/>
                    </a:solidFill>
                  </a:rPr>
                  <a:t>within a 1500-meter radius(8 blocks) </a:t>
                </a:r>
                <a:r>
                  <a:rPr lang="en-US" altLang="zh-CN" sz="2000" dirty="0"/>
                  <a:t>—— 359,539 land parcels </a:t>
                </a:r>
              </a:p>
            </p:txBody>
          </p:sp>
          <p:sp>
            <p:nvSpPr>
              <p:cNvPr id="27" name="椭圆 26"/>
              <p:cNvSpPr/>
              <p:nvPr/>
            </p:nvSpPr>
            <p:spPr bwMode="auto">
              <a:xfrm>
                <a:off x="602471" y="1540556"/>
                <a:ext cx="83127" cy="83127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464289" y="1544062"/>
              <a:ext cx="6607327" cy="400110"/>
              <a:chOff x="602471" y="1377105"/>
              <a:chExt cx="6607327" cy="400110"/>
            </a:xfrm>
          </p:grpSpPr>
          <p:sp>
            <p:nvSpPr>
              <p:cNvPr id="29" name="矩形 28"/>
              <p:cNvSpPr/>
              <p:nvPr/>
            </p:nvSpPr>
            <p:spPr>
              <a:xfrm>
                <a:off x="794822" y="1377105"/>
                <a:ext cx="6414976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000" dirty="0"/>
                  <a:t>Randomized Controlled Trial (RCT) </a:t>
                </a:r>
              </a:p>
            </p:txBody>
          </p:sp>
          <p:sp>
            <p:nvSpPr>
              <p:cNvPr id="30" name="椭圆 29"/>
              <p:cNvSpPr/>
              <p:nvPr/>
            </p:nvSpPr>
            <p:spPr bwMode="auto">
              <a:xfrm>
                <a:off x="602471" y="1540556"/>
                <a:ext cx="83127" cy="83127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grpSp>
        <p:nvGrpSpPr>
          <p:cNvPr id="7175" name="组合 7174"/>
          <p:cNvGrpSpPr/>
          <p:nvPr/>
        </p:nvGrpSpPr>
        <p:grpSpPr>
          <a:xfrm>
            <a:off x="464289" y="1669371"/>
            <a:ext cx="8248489" cy="4500909"/>
            <a:chOff x="464289" y="1669371"/>
            <a:chExt cx="8248489" cy="4500909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289" y="1669371"/>
              <a:ext cx="8248489" cy="4500909"/>
            </a:xfrm>
            <a:prstGeom prst="rect">
              <a:avLst/>
            </a:prstGeom>
          </p:spPr>
        </p:pic>
        <p:grpSp>
          <p:nvGrpSpPr>
            <p:cNvPr id="7174" name="组合 7173"/>
            <p:cNvGrpSpPr/>
            <p:nvPr/>
          </p:nvGrpSpPr>
          <p:grpSpPr>
            <a:xfrm>
              <a:off x="547416" y="3713018"/>
              <a:ext cx="8055247" cy="1148595"/>
              <a:chOff x="547416" y="3713018"/>
              <a:chExt cx="8055247" cy="1148595"/>
            </a:xfrm>
          </p:grpSpPr>
          <p:cxnSp>
            <p:nvCxnSpPr>
              <p:cNvPr id="11" name="直接连接符 10"/>
              <p:cNvCxnSpPr/>
              <p:nvPr/>
            </p:nvCxnSpPr>
            <p:spPr bwMode="auto">
              <a:xfrm>
                <a:off x="547416" y="3713018"/>
                <a:ext cx="1622434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直接连接符 30"/>
              <p:cNvCxnSpPr/>
              <p:nvPr/>
            </p:nvCxnSpPr>
            <p:spPr bwMode="auto">
              <a:xfrm>
                <a:off x="547416" y="4003963"/>
                <a:ext cx="1622434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直接连接符 31"/>
              <p:cNvCxnSpPr/>
              <p:nvPr/>
            </p:nvCxnSpPr>
            <p:spPr bwMode="auto">
              <a:xfrm>
                <a:off x="6054598" y="4238031"/>
                <a:ext cx="609438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直接连接符 32"/>
              <p:cNvCxnSpPr/>
              <p:nvPr/>
            </p:nvCxnSpPr>
            <p:spPr bwMode="auto">
              <a:xfrm>
                <a:off x="7917873" y="4238031"/>
                <a:ext cx="623453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直接连接符 33"/>
              <p:cNvCxnSpPr/>
              <p:nvPr/>
            </p:nvCxnSpPr>
            <p:spPr bwMode="auto">
              <a:xfrm flipV="1">
                <a:off x="6130636" y="4495591"/>
                <a:ext cx="533400" cy="10391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直接连接符 34"/>
              <p:cNvCxnSpPr/>
              <p:nvPr/>
            </p:nvCxnSpPr>
            <p:spPr bwMode="auto">
              <a:xfrm>
                <a:off x="8001000" y="4505982"/>
                <a:ext cx="601663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173" name="矩形 7172"/>
              <p:cNvSpPr/>
              <p:nvPr/>
            </p:nvSpPr>
            <p:spPr bwMode="auto">
              <a:xfrm>
                <a:off x="547416" y="4051121"/>
                <a:ext cx="1663998" cy="810492"/>
              </a:xfrm>
              <a:prstGeom prst="rect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3894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2663" y="6270625"/>
            <a:ext cx="2743200" cy="365125"/>
          </a:xfrm>
          <a:noFill/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E8D0EEA-BACF-4366-BB91-542DBA133A72}" type="slidenum">
              <a:rPr lang="zh-CN" altLang="en-US">
                <a:solidFill>
                  <a:srgbClr val="898989"/>
                </a:solidFill>
              </a:rPr>
              <a:t>13</a:t>
            </a:fld>
            <a:endParaRPr lang="zh-CN" altLang="en-US" sz="1800" dirty="0"/>
          </a:p>
        </p:txBody>
      </p:sp>
      <p:sp>
        <p:nvSpPr>
          <p:cNvPr id="7171" name="五边形 6"/>
          <p:cNvSpPr>
            <a:spLocks noChangeArrowheads="1"/>
          </p:cNvSpPr>
          <p:nvPr/>
        </p:nvSpPr>
        <p:spPr bwMode="auto">
          <a:xfrm flipH="1">
            <a:off x="11460163" y="6210300"/>
            <a:ext cx="731837" cy="361950"/>
          </a:xfrm>
          <a:prstGeom prst="homePlate">
            <a:avLst>
              <a:gd name="adj" fmla="val 50548"/>
            </a:avLst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7172" name="标题 3"/>
          <p:cNvSpPr>
            <a:spLocks noGrp="1" noChangeArrowheads="1"/>
          </p:cNvSpPr>
          <p:nvPr>
            <p:ph type="title" idx="4294967295"/>
          </p:nvPr>
        </p:nvSpPr>
        <p:spPr>
          <a:xfrm>
            <a:off x="-642648" y="313430"/>
            <a:ext cx="9481848" cy="402936"/>
          </a:xfrm>
        </p:spPr>
        <p:txBody>
          <a:bodyPr anchor="b"/>
          <a:lstStyle/>
          <a:p>
            <a:pPr algn="ctr" eaLnBrk="1" hangingPunct="1"/>
            <a:r>
              <a:rPr lang="en-US" altLang="zh-CN" sz="3200" dirty="0">
                <a:ea typeface="宋体" panose="02010600030101010101" pitchFamily="2" charset="-122"/>
              </a:rPr>
              <a:t>IV. Price Discount Obtained By Princeling Firms</a:t>
            </a:r>
            <a:endParaRPr lang="zh-CN" altLang="en-US" sz="3200" dirty="0">
              <a:ea typeface="宋体" panose="02010600030101010101" pitchFamily="2" charset="-122"/>
            </a:endParaRPr>
          </a:p>
        </p:txBody>
      </p:sp>
      <p:sp>
        <p:nvSpPr>
          <p:cNvPr id="22" name="矩形 7"/>
          <p:cNvSpPr>
            <a:spLocks noChangeArrowheads="1"/>
          </p:cNvSpPr>
          <p:nvPr/>
        </p:nvSpPr>
        <p:spPr bwMode="auto">
          <a:xfrm>
            <a:off x="0" y="648999"/>
            <a:ext cx="2057400" cy="650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3" name="矩形 8"/>
          <p:cNvSpPr>
            <a:spLocks noChangeArrowheads="1"/>
          </p:cNvSpPr>
          <p:nvPr/>
        </p:nvSpPr>
        <p:spPr bwMode="auto">
          <a:xfrm>
            <a:off x="2057400" y="648999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2703" y="714086"/>
            <a:ext cx="4704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Begin With A Simple Comparison</a:t>
            </a:r>
            <a:endParaRPr lang="zh-CN" altLang="en-US" sz="24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51" y="1802907"/>
            <a:ext cx="7024046" cy="375969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7508962" y="1480580"/>
            <a:ext cx="2730494" cy="369332"/>
            <a:chOff x="7508962" y="1480580"/>
            <a:chExt cx="2730494" cy="369332"/>
          </a:xfrm>
        </p:grpSpPr>
        <p:sp>
          <p:nvSpPr>
            <p:cNvPr id="38" name="椭圆 37"/>
            <p:cNvSpPr/>
            <p:nvPr/>
          </p:nvSpPr>
          <p:spPr bwMode="auto">
            <a:xfrm>
              <a:off x="7508962" y="1623683"/>
              <a:ext cx="83127" cy="8312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7699337" y="1480580"/>
              <a:ext cx="25401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Average price : 5 times</a:t>
              </a:r>
            </a:p>
          </p:txBody>
        </p:sp>
      </p:grpSp>
      <p:sp>
        <p:nvSpPr>
          <p:cNvPr id="10" name="矩形 9"/>
          <p:cNvSpPr/>
          <p:nvPr/>
        </p:nvSpPr>
        <p:spPr bwMode="auto">
          <a:xfrm>
            <a:off x="5022273" y="3733800"/>
            <a:ext cx="2057400" cy="24245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7508962" y="2267766"/>
            <a:ext cx="3952943" cy="646331"/>
            <a:chOff x="7508962" y="2267766"/>
            <a:chExt cx="3952943" cy="646331"/>
          </a:xfrm>
        </p:grpSpPr>
        <p:grpSp>
          <p:nvGrpSpPr>
            <p:cNvPr id="39" name="组合 38"/>
            <p:cNvGrpSpPr/>
            <p:nvPr/>
          </p:nvGrpSpPr>
          <p:grpSpPr>
            <a:xfrm>
              <a:off x="7508962" y="2275204"/>
              <a:ext cx="441242" cy="369332"/>
              <a:chOff x="7508962" y="1480580"/>
              <a:chExt cx="441242" cy="369332"/>
            </a:xfrm>
          </p:grpSpPr>
          <p:sp>
            <p:nvSpPr>
              <p:cNvPr id="40" name="椭圆 39"/>
              <p:cNvSpPr/>
              <p:nvPr/>
            </p:nvSpPr>
            <p:spPr bwMode="auto">
              <a:xfrm>
                <a:off x="7508962" y="1623683"/>
                <a:ext cx="83127" cy="83127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7765473" y="1480580"/>
                <a:ext cx="184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altLang="zh-CN" dirty="0"/>
              </a:p>
            </p:txBody>
          </p:sp>
        </p:grpSp>
        <p:sp>
          <p:nvSpPr>
            <p:cNvPr id="11" name="矩形 10"/>
            <p:cNvSpPr/>
            <p:nvPr/>
          </p:nvSpPr>
          <p:spPr>
            <a:xfrm>
              <a:off x="7699337" y="2267766"/>
              <a:ext cx="376256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/>
                <a:t>Princeling firms</a:t>
              </a:r>
              <a:r>
                <a:rPr lang="zh-CN" altLang="en-US" dirty="0"/>
                <a:t> </a:t>
              </a:r>
              <a:r>
                <a:rPr lang="en-US" altLang="zh-CN" dirty="0"/>
                <a:t>: mostly purchased</a:t>
              </a:r>
            </a:p>
            <a:p>
              <a:r>
                <a:rPr lang="en-US" altLang="zh-CN" dirty="0"/>
                <a:t>                            the former</a:t>
              </a:r>
              <a:endParaRPr lang="zh-CN" altLang="en-US" dirty="0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2659856" y="4391890"/>
            <a:ext cx="2057400" cy="706581"/>
            <a:chOff x="2659856" y="4391890"/>
            <a:chExt cx="2057400" cy="706581"/>
          </a:xfrm>
        </p:grpSpPr>
        <p:sp>
          <p:nvSpPr>
            <p:cNvPr id="42" name="矩形 41"/>
            <p:cNvSpPr/>
            <p:nvPr/>
          </p:nvSpPr>
          <p:spPr bwMode="auto">
            <a:xfrm>
              <a:off x="2659856" y="4391890"/>
              <a:ext cx="2057400" cy="242455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3" name="矩形 42"/>
            <p:cNvSpPr/>
            <p:nvPr/>
          </p:nvSpPr>
          <p:spPr bwMode="auto">
            <a:xfrm>
              <a:off x="2659856" y="4856016"/>
              <a:ext cx="2057400" cy="242455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7175" name="组合 7174"/>
          <p:cNvGrpSpPr/>
          <p:nvPr/>
        </p:nvGrpSpPr>
        <p:grpSpPr>
          <a:xfrm>
            <a:off x="7508962" y="4019289"/>
            <a:ext cx="2730494" cy="646331"/>
            <a:chOff x="7592089" y="3108958"/>
            <a:chExt cx="2730494" cy="646331"/>
          </a:xfrm>
        </p:grpSpPr>
        <p:grpSp>
          <p:nvGrpSpPr>
            <p:cNvPr id="46" name="组合 45"/>
            <p:cNvGrpSpPr/>
            <p:nvPr/>
          </p:nvGrpSpPr>
          <p:grpSpPr>
            <a:xfrm>
              <a:off x="7592089" y="3108958"/>
              <a:ext cx="2730494" cy="646331"/>
              <a:chOff x="7508962" y="2275204"/>
              <a:chExt cx="2730494" cy="646331"/>
            </a:xfrm>
          </p:grpSpPr>
          <p:grpSp>
            <p:nvGrpSpPr>
              <p:cNvPr id="47" name="组合 46"/>
              <p:cNvGrpSpPr/>
              <p:nvPr/>
            </p:nvGrpSpPr>
            <p:grpSpPr>
              <a:xfrm>
                <a:off x="7508962" y="2275204"/>
                <a:ext cx="441242" cy="369332"/>
                <a:chOff x="7508962" y="1480580"/>
                <a:chExt cx="441242" cy="369332"/>
              </a:xfrm>
            </p:grpSpPr>
            <p:sp>
              <p:nvSpPr>
                <p:cNvPr id="49" name="椭圆 48"/>
                <p:cNvSpPr/>
                <p:nvPr/>
              </p:nvSpPr>
              <p:spPr bwMode="auto">
                <a:xfrm>
                  <a:off x="7508962" y="1623683"/>
                  <a:ext cx="83127" cy="83127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9525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square" lIns="91440" tIns="45720" rIns="91440" bIns="45720" numCol="1" rtlCol="0" anchor="t" anchorCtr="0" compatLnSpc="1"/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</a:pPr>
                  <a:endParaRPr kumimoji="0" lang="zh-CN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0" name="文本框 49"/>
                <p:cNvSpPr txBox="1"/>
                <p:nvPr/>
              </p:nvSpPr>
              <p:spPr>
                <a:xfrm>
                  <a:off x="7765473" y="1480580"/>
                  <a:ext cx="1847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US" altLang="zh-CN" dirty="0"/>
                </a:p>
              </p:txBody>
            </p:sp>
          </p:grpSp>
          <p:sp>
            <p:nvSpPr>
              <p:cNvPr id="48" name="矩形 47"/>
              <p:cNvSpPr/>
              <p:nvPr/>
            </p:nvSpPr>
            <p:spPr>
              <a:xfrm>
                <a:off x="7682346" y="2275204"/>
                <a:ext cx="2557110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/>
                  <a:t>Compare like with like :</a:t>
                </a:r>
              </a:p>
              <a:p>
                <a:r>
                  <a:rPr lang="en-US" altLang="zh-CN" dirty="0"/>
                  <a:t>1457-812=645(44% )</a:t>
                </a:r>
                <a:endParaRPr lang="zh-CN" altLang="en-US" dirty="0"/>
              </a:p>
            </p:txBody>
          </p:sp>
        </p:grpSp>
        <p:cxnSp>
          <p:nvCxnSpPr>
            <p:cNvPr id="21" name="直接箭头连接符 20"/>
            <p:cNvCxnSpPr/>
            <p:nvPr/>
          </p:nvCxnSpPr>
          <p:spPr bwMode="auto">
            <a:xfrm>
              <a:off x="9892145" y="3478290"/>
              <a:ext cx="6929" cy="20446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7176" name="椭圆 7175"/>
          <p:cNvSpPr/>
          <p:nvPr/>
        </p:nvSpPr>
        <p:spPr bwMode="auto">
          <a:xfrm>
            <a:off x="5022273" y="3580521"/>
            <a:ext cx="969818" cy="105382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7508962" y="3098763"/>
            <a:ext cx="2986975" cy="646331"/>
            <a:chOff x="7592089" y="3108958"/>
            <a:chExt cx="2986975" cy="646331"/>
          </a:xfrm>
        </p:grpSpPr>
        <p:grpSp>
          <p:nvGrpSpPr>
            <p:cNvPr id="65" name="组合 64"/>
            <p:cNvGrpSpPr/>
            <p:nvPr/>
          </p:nvGrpSpPr>
          <p:grpSpPr>
            <a:xfrm>
              <a:off x="7592089" y="3108958"/>
              <a:ext cx="2986975" cy="646331"/>
              <a:chOff x="7508962" y="2275204"/>
              <a:chExt cx="2986975" cy="646331"/>
            </a:xfrm>
          </p:grpSpPr>
          <p:grpSp>
            <p:nvGrpSpPr>
              <p:cNvPr id="67" name="组合 66"/>
              <p:cNvGrpSpPr/>
              <p:nvPr/>
            </p:nvGrpSpPr>
            <p:grpSpPr>
              <a:xfrm>
                <a:off x="7508962" y="2275204"/>
                <a:ext cx="441242" cy="369332"/>
                <a:chOff x="7508962" y="1480580"/>
                <a:chExt cx="441242" cy="369332"/>
              </a:xfrm>
            </p:grpSpPr>
            <p:sp>
              <p:nvSpPr>
                <p:cNvPr id="69" name="椭圆 68"/>
                <p:cNvSpPr/>
                <p:nvPr/>
              </p:nvSpPr>
              <p:spPr bwMode="auto">
                <a:xfrm>
                  <a:off x="7508962" y="1623683"/>
                  <a:ext cx="83127" cy="83127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9525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square" lIns="91440" tIns="45720" rIns="91440" bIns="45720" numCol="1" rtlCol="0" anchor="t" anchorCtr="0" compatLnSpc="1"/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</a:pPr>
                  <a:endParaRPr kumimoji="0" lang="zh-CN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70" name="文本框 69"/>
                <p:cNvSpPr txBox="1"/>
                <p:nvPr/>
              </p:nvSpPr>
              <p:spPr>
                <a:xfrm>
                  <a:off x="7765473" y="1480580"/>
                  <a:ext cx="1847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US" altLang="zh-CN" dirty="0"/>
                </a:p>
              </p:txBody>
            </p:sp>
          </p:grpSp>
          <p:sp>
            <p:nvSpPr>
              <p:cNvPr id="68" name="矩形 67"/>
              <p:cNvSpPr/>
              <p:nvPr/>
            </p:nvSpPr>
            <p:spPr>
              <a:xfrm>
                <a:off x="7682346" y="2275204"/>
                <a:ext cx="2813591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/>
                  <a:t>Hardly a fair comparison :</a:t>
                </a:r>
              </a:p>
              <a:p>
                <a:r>
                  <a:rPr lang="en-US" altLang="zh-CN" dirty="0"/>
                  <a:t>1384-812=572(41% )</a:t>
                </a:r>
                <a:endParaRPr lang="zh-CN" altLang="en-US" dirty="0"/>
              </a:p>
            </p:txBody>
          </p:sp>
        </p:grpSp>
        <p:cxnSp>
          <p:nvCxnSpPr>
            <p:cNvPr id="66" name="直接箭头连接符 65"/>
            <p:cNvCxnSpPr/>
            <p:nvPr/>
          </p:nvCxnSpPr>
          <p:spPr bwMode="auto">
            <a:xfrm>
              <a:off x="9892145" y="3478290"/>
              <a:ext cx="6929" cy="20446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71" name="椭圆 70"/>
          <p:cNvSpPr/>
          <p:nvPr/>
        </p:nvSpPr>
        <p:spPr bwMode="auto">
          <a:xfrm>
            <a:off x="5015346" y="4037719"/>
            <a:ext cx="969818" cy="105382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7" name="椭圆 76"/>
          <p:cNvSpPr/>
          <p:nvPr/>
        </p:nvSpPr>
        <p:spPr bwMode="auto">
          <a:xfrm>
            <a:off x="6250712" y="4055905"/>
            <a:ext cx="969818" cy="105382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7177" name="组合 7176"/>
          <p:cNvGrpSpPr/>
          <p:nvPr/>
        </p:nvGrpSpPr>
        <p:grpSpPr>
          <a:xfrm>
            <a:off x="7508962" y="5015445"/>
            <a:ext cx="3435816" cy="927807"/>
            <a:chOff x="7508962" y="5015445"/>
            <a:chExt cx="3435816" cy="927807"/>
          </a:xfrm>
        </p:grpSpPr>
        <p:grpSp>
          <p:nvGrpSpPr>
            <p:cNvPr id="72" name="组合 71"/>
            <p:cNvGrpSpPr/>
            <p:nvPr/>
          </p:nvGrpSpPr>
          <p:grpSpPr>
            <a:xfrm>
              <a:off x="7508962" y="5015445"/>
              <a:ext cx="3435816" cy="927807"/>
              <a:chOff x="7508962" y="2275204"/>
              <a:chExt cx="3435816" cy="927807"/>
            </a:xfrm>
          </p:grpSpPr>
          <p:grpSp>
            <p:nvGrpSpPr>
              <p:cNvPr id="73" name="组合 72"/>
              <p:cNvGrpSpPr/>
              <p:nvPr/>
            </p:nvGrpSpPr>
            <p:grpSpPr>
              <a:xfrm>
                <a:off x="7508962" y="2275204"/>
                <a:ext cx="441242" cy="369332"/>
                <a:chOff x="7508962" y="1480580"/>
                <a:chExt cx="441242" cy="369332"/>
              </a:xfrm>
            </p:grpSpPr>
            <p:sp>
              <p:nvSpPr>
                <p:cNvPr id="75" name="椭圆 74"/>
                <p:cNvSpPr/>
                <p:nvPr/>
              </p:nvSpPr>
              <p:spPr bwMode="auto">
                <a:xfrm>
                  <a:off x="7508962" y="1623683"/>
                  <a:ext cx="83127" cy="83127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9525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square" lIns="91440" tIns="45720" rIns="91440" bIns="45720" numCol="1" rtlCol="0" anchor="t" anchorCtr="0" compatLnSpc="1"/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</a:pPr>
                  <a:endParaRPr kumimoji="0" lang="zh-CN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76" name="文本框 75"/>
                <p:cNvSpPr txBox="1"/>
                <p:nvPr/>
              </p:nvSpPr>
              <p:spPr>
                <a:xfrm>
                  <a:off x="7765473" y="1480580"/>
                  <a:ext cx="1847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US" altLang="zh-CN" dirty="0"/>
                </a:p>
              </p:txBody>
            </p:sp>
          </p:grpSp>
          <p:sp>
            <p:nvSpPr>
              <p:cNvPr id="74" name="矩形 73"/>
              <p:cNvSpPr/>
              <p:nvPr/>
            </p:nvSpPr>
            <p:spPr>
              <a:xfrm>
                <a:off x="7682346" y="2279681"/>
                <a:ext cx="3262432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/>
                  <a:t>Princeling firms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: the discount </a:t>
                </a:r>
                <a:br>
                  <a:rPr lang="en-US" altLang="zh-CN" dirty="0"/>
                </a:br>
                <a:r>
                  <a:rPr lang="en-US" altLang="zh-CN" dirty="0"/>
                  <a:t>mostly comes from the former</a:t>
                </a:r>
              </a:p>
              <a:p>
                <a:r>
                  <a:rPr lang="en-US" altLang="zh-CN" dirty="0"/>
                  <a:t>(44%  VS12%  )</a:t>
                </a:r>
              </a:p>
            </p:txBody>
          </p:sp>
        </p:grpSp>
        <p:cxnSp>
          <p:nvCxnSpPr>
            <p:cNvPr id="80" name="直接箭头连接符 79"/>
            <p:cNvCxnSpPr/>
            <p:nvPr/>
          </p:nvCxnSpPr>
          <p:spPr bwMode="auto">
            <a:xfrm>
              <a:off x="8382000" y="5646456"/>
              <a:ext cx="6929" cy="20446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81" name="直接箭头连接符 80"/>
            <p:cNvCxnSpPr/>
            <p:nvPr/>
          </p:nvCxnSpPr>
          <p:spPr bwMode="auto">
            <a:xfrm>
              <a:off x="9227127" y="5646456"/>
              <a:ext cx="6929" cy="20446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7545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7176" grpId="0" animBg="1"/>
      <p:bldP spid="7176" grpId="1" animBg="1"/>
      <p:bldP spid="71" grpId="0" animBg="1"/>
      <p:bldP spid="7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2663" y="6270625"/>
            <a:ext cx="2743200" cy="365125"/>
          </a:xfrm>
          <a:noFill/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E8D0EEA-BACF-4366-BB91-542DBA133A72}" type="slidenum">
              <a:rPr lang="zh-CN" altLang="en-US">
                <a:solidFill>
                  <a:srgbClr val="898989"/>
                </a:solidFill>
              </a:rPr>
              <a:t>14</a:t>
            </a:fld>
            <a:endParaRPr lang="zh-CN" altLang="en-US" sz="1800" dirty="0"/>
          </a:p>
        </p:txBody>
      </p:sp>
      <p:sp>
        <p:nvSpPr>
          <p:cNvPr id="7171" name="五边形 6"/>
          <p:cNvSpPr>
            <a:spLocks noChangeArrowheads="1"/>
          </p:cNvSpPr>
          <p:nvPr/>
        </p:nvSpPr>
        <p:spPr bwMode="auto">
          <a:xfrm flipH="1">
            <a:off x="11460163" y="6210300"/>
            <a:ext cx="731837" cy="361950"/>
          </a:xfrm>
          <a:prstGeom prst="homePlate">
            <a:avLst>
              <a:gd name="adj" fmla="val 50548"/>
            </a:avLst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7172" name="标题 3"/>
          <p:cNvSpPr>
            <a:spLocks noGrp="1" noChangeArrowheads="1"/>
          </p:cNvSpPr>
          <p:nvPr>
            <p:ph type="title" idx="4294967295"/>
          </p:nvPr>
        </p:nvSpPr>
        <p:spPr>
          <a:xfrm>
            <a:off x="-642648" y="313430"/>
            <a:ext cx="9481848" cy="402936"/>
          </a:xfrm>
        </p:spPr>
        <p:txBody>
          <a:bodyPr anchor="b"/>
          <a:lstStyle/>
          <a:p>
            <a:pPr algn="ctr" eaLnBrk="1" hangingPunct="1"/>
            <a:r>
              <a:rPr lang="en-US" altLang="zh-CN" sz="3200" dirty="0">
                <a:ea typeface="宋体" panose="02010600030101010101" pitchFamily="2" charset="-122"/>
              </a:rPr>
              <a:t>IV. Price Discount Obtained By Princeling Firms</a:t>
            </a:r>
            <a:endParaRPr lang="zh-CN" altLang="en-US" sz="3200" dirty="0">
              <a:ea typeface="宋体" panose="02010600030101010101" pitchFamily="2" charset="-122"/>
            </a:endParaRPr>
          </a:p>
        </p:txBody>
      </p:sp>
      <p:sp>
        <p:nvSpPr>
          <p:cNvPr id="22" name="矩形 7"/>
          <p:cNvSpPr>
            <a:spLocks noChangeArrowheads="1"/>
          </p:cNvSpPr>
          <p:nvPr/>
        </p:nvSpPr>
        <p:spPr bwMode="auto">
          <a:xfrm>
            <a:off x="0" y="648999"/>
            <a:ext cx="2057400" cy="650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3" name="矩形 8"/>
          <p:cNvSpPr>
            <a:spLocks noChangeArrowheads="1"/>
          </p:cNvSpPr>
          <p:nvPr/>
        </p:nvSpPr>
        <p:spPr bwMode="auto">
          <a:xfrm>
            <a:off x="2057400" y="648999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2703" y="714086"/>
            <a:ext cx="9275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Regression Model —— OLS(Pooled Regression —— Short Panel)</a:t>
            </a:r>
            <a:endParaRPr lang="zh-CN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1764418" y="1366475"/>
                <a:ext cx="8052698" cy="4247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20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𝑃𝑟𝑖𝑐𝑒</m:t>
                          </m:r>
                        </m:e>
                        <m:sub>
                          <m: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𝑖𝑐𝑘𝑠𝑡</m:t>
                          </m:r>
                        </m:sub>
                      </m:sSub>
                      <m:r>
                        <a:rPr lang="zh-CN" alt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zh-CN" alt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𝑃𝑟𝑖𝑛𝑐𝑒𝑙𝑖𝑛𝑔𝑃𝑢𝑟𝑐h𝑎𝑠𝑒</m:t>
                          </m:r>
                        </m:e>
                        <m:sub>
                          <m: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𝑖𝑘𝑗𝑡</m:t>
                          </m:r>
                        </m:sub>
                      </m:sSub>
                      <m:r>
                        <a:rPr lang="zh-CN" alt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CN" alt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sSub>
                        <m:sSubPr>
                          <m:ctrlP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zh-CN" alt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𝑐𝑠𝑡</m:t>
                          </m:r>
                        </m:sub>
                      </m:sSub>
                      <m:r>
                        <a:rPr lang="zh-CN" alt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𝑖𝑐𝑘𝑠𝑡</m:t>
                          </m:r>
                        </m:sub>
                      </m:sSub>
                      <m:r>
                        <a:rPr lang="zh-CN" alt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zh-CN" altLang="en-US" sz="2000" i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4418" y="1366475"/>
                <a:ext cx="8052698" cy="424796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1222662" y="2115855"/>
                <a:ext cx="8905009" cy="669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zh-CN" alt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altLang="zh-CN" sz="2000" b="0" i="1" smtClean="0">
                            <a:cs typeface="Arial" panose="020B0604020202020204" pitchFamily="34" charset="0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altLang="zh-CN" sz="2000" i="1" dirty="0">
                            <a:cs typeface="Arial" panose="020B0604020202020204" pitchFamily="34" charset="0"/>
                          </a:rPr>
                          <m:t>ependent</m:t>
                        </m:r>
                        <m:r>
                          <m:rPr>
                            <m:nor/>
                          </m:rPr>
                          <a:rPr lang="en-US" altLang="zh-CN" sz="2000" i="1" dirty="0"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zh-CN" sz="2000" i="1" dirty="0">
                            <a:cs typeface="Arial" panose="020B0604020202020204" pitchFamily="34" charset="0"/>
                          </a:rPr>
                          <m:t>variable</m:t>
                        </m:r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zh-CN" altLang="en-US" sz="200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zh-CN" altLang="en-US" sz="20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𝑟𝑖𝑐𝑒</m:t>
                        </m:r>
                      </m:e>
                      <m:sub>
                        <m:r>
                          <a:rPr lang="zh-CN" altLang="en-US" sz="2000" i="1">
                            <a:latin typeface="Cambria Math" panose="02040503050406030204" pitchFamily="18" charset="0"/>
                          </a:rPr>
                          <m:t>𝑖𝑐𝑘𝑠𝑡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i="1" dirty="0">
                    <a:cs typeface="Arial" panose="020B0604020202020204" pitchFamily="34" charset="0"/>
                  </a:rPr>
                  <a:t>—— the log of price (yuan per square meter)</a:t>
                </a:r>
              </a:p>
              <a:p>
                <a:r>
                  <a:rPr lang="en-US" altLang="zh-CN" i="1" dirty="0">
                    <a:cs typeface="Arial" panose="020B0604020202020204" pitchFamily="34" charset="0"/>
                  </a:rPr>
                  <a:t> for land parcel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i="1" dirty="0">
                    <a:cs typeface="Arial" panose="020B0604020202020204" pitchFamily="34" charset="0"/>
                  </a:rPr>
                  <a:t>sold by municipal government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i="1" dirty="0">
                    <a:cs typeface="Arial" panose="020B0604020202020204" pitchFamily="34" charset="0"/>
                  </a:rPr>
                  <a:t>to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i="1" dirty="0" smtClean="0">
                        <a:cs typeface="Arial" panose="020B0604020202020204" pitchFamily="34" charset="0"/>
                      </a:rPr>
                      <m:t>firm</m:t>
                    </m:r>
                    <m:r>
                      <m:rPr>
                        <m:nor/>
                      </m:rPr>
                      <a:rPr lang="en-US" altLang="zh-CN" i="1">
                        <a:cs typeface="Arial" panose="020B0604020202020204" pitchFamily="34" charset="0"/>
                      </a:rPr>
                      <m:t> </m:t>
                    </m:r>
                    <m:r>
                      <a:rPr lang="zh-CN" altLang="en-US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i="1" dirty="0">
                    <a:cs typeface="Arial" panose="020B0604020202020204" pitchFamily="34" charset="0"/>
                  </a:rPr>
                  <a:t>for usage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i="1" dirty="0">
                    <a:cs typeface="Arial" panose="020B0604020202020204" pitchFamily="34" charset="0"/>
                  </a:rPr>
                  <a:t>in month-year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zh-CN" altLang="en-US" i="1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662" y="2115855"/>
                <a:ext cx="8905009" cy="669992"/>
              </a:xfrm>
              <a:prstGeom prst="rect">
                <a:avLst/>
              </a:prstGeom>
              <a:blipFill>
                <a:blip r:embed="rId4"/>
                <a:stretch>
                  <a:fillRect l="-68" t="-909" b="-136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矩形 50"/>
              <p:cNvSpPr/>
              <p:nvPr/>
            </p:nvSpPr>
            <p:spPr>
              <a:xfrm>
                <a:off x="1222662" y="2898398"/>
                <a:ext cx="8627918" cy="7061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000" i="1" dirty="0"/>
                  <a:t>The key explanatory variable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𝑃𝑟𝑖𝑛𝑐𝑒𝑙𝑖𝑛𝑔𝑃𝑢𝑟𝑐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h𝑎𝑠𝑒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𝑖𝑘𝑗𝑡</m:t>
                        </m:r>
                      </m:sub>
                    </m:sSub>
                  </m:oMath>
                </a14:m>
                <a:r>
                  <a:rPr lang="zh-CN" altLang="en-US" i="1" dirty="0">
                    <a:cs typeface="Arial" panose="020B0604020202020204" pitchFamily="34" charset="0"/>
                  </a:rPr>
                  <a:t> </a:t>
                </a:r>
                <a:r>
                  <a:rPr lang="en-US" altLang="zh-CN" i="1" dirty="0">
                    <a:cs typeface="Arial" panose="020B0604020202020204" pitchFamily="34" charset="0"/>
                  </a:rPr>
                  <a:t>—— Dummy variable</a:t>
                </a:r>
              </a:p>
              <a:p>
                <a:r>
                  <a:rPr lang="en-US" altLang="zh-CN" i="1" dirty="0">
                    <a:cs typeface="Arial" panose="020B0604020202020204" pitchFamily="34" charset="0"/>
                  </a:rPr>
                  <a:t> equal to 1 if a firm 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CN" i="1" dirty="0">
                    <a:cs typeface="Arial" panose="020B0604020202020204" pitchFamily="34" charset="0"/>
                  </a:rPr>
                  <a:t> is connected to a princeling 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altLang="zh-CN" i="1" dirty="0">
                    <a:cs typeface="Arial" panose="020B0604020202020204" pitchFamily="34" charset="0"/>
                  </a:rPr>
                  <a:t>, and 0 otherwise.</a:t>
                </a:r>
                <a:endParaRPr lang="zh-CN" altLang="en-US" i="1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1" name="矩形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662" y="2898398"/>
                <a:ext cx="8627918" cy="706155"/>
              </a:xfrm>
              <a:prstGeom prst="rect">
                <a:avLst/>
              </a:prstGeom>
              <a:blipFill>
                <a:blip r:embed="rId5"/>
                <a:stretch>
                  <a:fillRect l="-777" t="-4310" b="-129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矩形 62"/>
              <p:cNvSpPr/>
              <p:nvPr/>
            </p:nvSpPr>
            <p:spPr>
              <a:xfrm>
                <a:off x="1222662" y="3725951"/>
                <a:ext cx="9154393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000" i="1" dirty="0"/>
                  <a:t>Control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0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i="1" dirty="0">
                    <a:cs typeface="Arial" panose="020B0604020202020204" pitchFamily="34" charset="0"/>
                  </a:rPr>
                  <a:t> —— </a:t>
                </a:r>
                <a:r>
                  <a:rPr lang="en-US" altLang="zh-CN" i="1" dirty="0"/>
                  <a:t>the log of the land area sold, land quality, the specific sales method employed, firm size, and firm ownership. </a:t>
                </a:r>
                <a:br>
                  <a:rPr lang="en-US" altLang="zh-CN" i="1" dirty="0"/>
                </a:br>
                <a:endParaRPr lang="zh-CN" altLang="en-US" i="1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3" name="矩形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662" y="3725951"/>
                <a:ext cx="9154393" cy="954107"/>
              </a:xfrm>
              <a:prstGeom prst="rect">
                <a:avLst/>
              </a:prstGeom>
              <a:blipFill>
                <a:blip r:embed="rId6"/>
                <a:stretch>
                  <a:fillRect l="-733" t="-25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矩形 29"/>
              <p:cNvSpPr/>
              <p:nvPr/>
            </p:nvSpPr>
            <p:spPr>
              <a:xfrm>
                <a:off x="1222661" y="4576515"/>
                <a:ext cx="9154393" cy="669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zh-CN" alt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𝑐𝑠𝑡</m:t>
                        </m:r>
                      </m:sub>
                    </m:sSub>
                    <m:r>
                      <m:rPr>
                        <m:nor/>
                      </m:rPr>
                      <a:rPr lang="en-US" altLang="zh-CN" sz="20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2000" i="1" dirty="0">
                        <a:cs typeface="Arial" panose="020B0604020202020204" pitchFamily="34" charset="0"/>
                      </a:rPr>
                      <m:t>——</m:t>
                    </m:r>
                  </m:oMath>
                </a14:m>
                <a:r>
                  <a:rPr lang="en-US" altLang="zh-CN" i="1" dirty="0"/>
                  <a:t> high-dimensional control of city-year-usage fixed effects, month fixed effects, and the </a:t>
                </a:r>
                <a:r>
                  <a:rPr lang="en-US" altLang="zh-CN" i="1" dirty="0" err="1"/>
                  <a:t>threedigit</a:t>
                </a:r>
                <a:r>
                  <a:rPr lang="en-US" altLang="zh-CN" i="1" dirty="0"/>
                  <a:t> industry fixed effects.</a:t>
                </a:r>
                <a:endParaRPr lang="zh-CN" altLang="en-US" i="1" dirty="0"/>
              </a:p>
            </p:txBody>
          </p:sp>
        </mc:Choice>
        <mc:Fallback xmlns="">
          <p:sp>
            <p:nvSpPr>
              <p:cNvPr id="30" name="矩形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661" y="4576515"/>
                <a:ext cx="9154393" cy="669992"/>
              </a:xfrm>
              <a:prstGeom prst="rect">
                <a:avLst/>
              </a:prstGeom>
              <a:blipFill>
                <a:blip r:embed="rId7"/>
                <a:stretch>
                  <a:fillRect l="-600" t="-1818" b="-136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矩形 30"/>
          <p:cNvSpPr/>
          <p:nvPr/>
        </p:nvSpPr>
        <p:spPr>
          <a:xfrm>
            <a:off x="1222661" y="5530622"/>
            <a:ext cx="71316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/>
              <a:t>Standard errors —— two-way clustering by province and by firm.</a:t>
            </a:r>
            <a:endParaRPr lang="zh-CN" altLang="en-US" i="1" dirty="0"/>
          </a:p>
        </p:txBody>
      </p:sp>
    </p:spTree>
    <p:extLst>
      <p:ext uri="{BB962C8B-B14F-4D97-AF65-F5344CB8AC3E}">
        <p14:creationId xmlns:p14="http://schemas.microsoft.com/office/powerpoint/2010/main" val="4263996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 bwMode="auto">
          <a:xfrm>
            <a:off x="9420362" y="0"/>
            <a:ext cx="2522255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0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2663" y="6270625"/>
            <a:ext cx="2743200" cy="365125"/>
          </a:xfrm>
          <a:noFill/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E8D0EEA-BACF-4366-BB91-542DBA133A72}" type="slidenum">
              <a:rPr lang="zh-CN" altLang="en-US">
                <a:solidFill>
                  <a:srgbClr val="898989"/>
                </a:solidFill>
              </a:rPr>
              <a:t>15</a:t>
            </a:fld>
            <a:endParaRPr lang="zh-CN" altLang="en-US" sz="1800" dirty="0"/>
          </a:p>
        </p:txBody>
      </p:sp>
      <p:sp>
        <p:nvSpPr>
          <p:cNvPr id="7172" name="标题 3"/>
          <p:cNvSpPr>
            <a:spLocks noGrp="1" noChangeArrowheads="1"/>
          </p:cNvSpPr>
          <p:nvPr>
            <p:ph type="title" idx="4294967295"/>
          </p:nvPr>
        </p:nvSpPr>
        <p:spPr>
          <a:xfrm>
            <a:off x="-656502" y="286837"/>
            <a:ext cx="9481848" cy="402936"/>
          </a:xfrm>
        </p:spPr>
        <p:txBody>
          <a:bodyPr anchor="b"/>
          <a:lstStyle/>
          <a:p>
            <a:pPr algn="ctr" eaLnBrk="1" hangingPunct="1"/>
            <a:r>
              <a:rPr lang="en-US" altLang="zh-CN" sz="3200" dirty="0">
                <a:ea typeface="宋体" panose="02010600030101010101" pitchFamily="2" charset="-122"/>
              </a:rPr>
              <a:t>IV. Price Discount Obtained By Princeling Firms</a:t>
            </a:r>
            <a:endParaRPr lang="zh-CN" altLang="en-US" sz="3200" dirty="0">
              <a:ea typeface="宋体" panose="02010600030101010101" pitchFamily="2" charset="-122"/>
            </a:endParaRPr>
          </a:p>
        </p:txBody>
      </p:sp>
      <p:sp>
        <p:nvSpPr>
          <p:cNvPr id="22" name="矩形 7"/>
          <p:cNvSpPr>
            <a:spLocks noChangeArrowheads="1"/>
          </p:cNvSpPr>
          <p:nvPr/>
        </p:nvSpPr>
        <p:spPr bwMode="auto">
          <a:xfrm>
            <a:off x="0" y="648999"/>
            <a:ext cx="2057400" cy="650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3" name="矩形 8"/>
          <p:cNvSpPr>
            <a:spLocks noChangeArrowheads="1"/>
          </p:cNvSpPr>
          <p:nvPr/>
        </p:nvSpPr>
        <p:spPr bwMode="auto">
          <a:xfrm>
            <a:off x="2057400" y="648999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52227" y="714086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Results</a:t>
            </a:r>
            <a:endParaRPr lang="zh-CN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1764418" y="1366475"/>
                <a:ext cx="8052698" cy="4247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20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𝑃𝑟𝑖𝑐𝑒</m:t>
                          </m:r>
                        </m:e>
                        <m:sub>
                          <m: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𝑖𝑐𝑘𝑠𝑡</m:t>
                          </m:r>
                        </m:sub>
                      </m:sSub>
                      <m:r>
                        <a:rPr lang="zh-CN" alt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zh-CN" alt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𝑃𝑟𝑖𝑛𝑐𝑒𝑙𝑖𝑛𝑔𝑃𝑢𝑟𝑐h𝑎𝑠𝑒</m:t>
                          </m:r>
                        </m:e>
                        <m:sub>
                          <m: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𝑖𝑘𝑗𝑡</m:t>
                          </m:r>
                        </m:sub>
                      </m:sSub>
                      <m:r>
                        <a:rPr lang="zh-CN" alt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CN" alt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sSub>
                        <m:sSubPr>
                          <m:ctrlP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zh-CN" alt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𝑐𝑠𝑡</m:t>
                          </m:r>
                        </m:sub>
                      </m:sSub>
                      <m:r>
                        <a:rPr lang="zh-CN" alt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𝑖𝑐𝑘𝑠𝑡</m:t>
                          </m:r>
                        </m:sub>
                      </m:sSub>
                      <m:r>
                        <a:rPr lang="zh-CN" alt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zh-CN" altLang="en-US" sz="2000" i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4418" y="1366475"/>
                <a:ext cx="8052698" cy="424796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792" y="1791271"/>
            <a:ext cx="8952719" cy="4780979"/>
          </a:xfrm>
          <a:prstGeom prst="rect">
            <a:avLst/>
          </a:prstGeom>
        </p:spPr>
      </p:pic>
      <p:sp>
        <p:nvSpPr>
          <p:cNvPr id="7171" name="五边形 6"/>
          <p:cNvSpPr>
            <a:spLocks noChangeArrowheads="1"/>
          </p:cNvSpPr>
          <p:nvPr/>
        </p:nvSpPr>
        <p:spPr bwMode="auto">
          <a:xfrm flipH="1">
            <a:off x="11460163" y="6210300"/>
            <a:ext cx="731837" cy="361950"/>
          </a:xfrm>
          <a:prstGeom prst="homePlate">
            <a:avLst>
              <a:gd name="adj" fmla="val 50548"/>
            </a:avLst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9435120" y="2524926"/>
            <a:ext cx="2566644" cy="2246769"/>
            <a:chOff x="9362976" y="323618"/>
            <a:chExt cx="2566644" cy="2246769"/>
          </a:xfrm>
        </p:grpSpPr>
        <p:sp>
          <p:nvSpPr>
            <p:cNvPr id="10" name="文本框 9"/>
            <p:cNvSpPr txBox="1"/>
            <p:nvPr/>
          </p:nvSpPr>
          <p:spPr>
            <a:xfrm>
              <a:off x="9362976" y="323618"/>
              <a:ext cx="2566644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 Selection bias</a:t>
              </a:r>
            </a:p>
            <a:p>
              <a:endParaRPr lang="en-US" altLang="zh-CN" sz="1400" dirty="0"/>
            </a:p>
            <a:p>
              <a:r>
                <a:rPr lang="en-US" altLang="zh-CN" sz="1400" dirty="0"/>
                <a:t> Turn to the matched samples within the two radii</a:t>
              </a:r>
            </a:p>
            <a:p>
              <a:endParaRPr lang="zh-CN" altLang="en-US" sz="1400" dirty="0"/>
            </a:p>
            <a:p>
              <a:r>
                <a:rPr lang="en-US" altLang="zh-CN" sz="1400" dirty="0"/>
                <a:t> An example</a:t>
              </a:r>
            </a:p>
            <a:p>
              <a:r>
                <a:rPr lang="en-US" altLang="zh-CN" sz="1400" dirty="0"/>
                <a:t>(land that is closer to the central business district or a mass transit railway station)</a:t>
              </a:r>
            </a:p>
            <a:p>
              <a:r>
                <a:rPr lang="en-US" altLang="zh-CN" sz="1400" dirty="0"/>
                <a:t>No significant differences</a:t>
              </a:r>
            </a:p>
          </p:txBody>
        </p:sp>
        <p:sp>
          <p:nvSpPr>
            <p:cNvPr id="11" name="椭圆 10"/>
            <p:cNvSpPr/>
            <p:nvPr/>
          </p:nvSpPr>
          <p:spPr bwMode="auto">
            <a:xfrm>
              <a:off x="9398354" y="448393"/>
              <a:ext cx="52044" cy="5204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" name="椭圆 20"/>
            <p:cNvSpPr/>
            <p:nvPr/>
          </p:nvSpPr>
          <p:spPr bwMode="auto">
            <a:xfrm>
              <a:off x="9393025" y="899211"/>
              <a:ext cx="52044" cy="5204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4" name="椭圆 23"/>
            <p:cNvSpPr/>
            <p:nvPr/>
          </p:nvSpPr>
          <p:spPr bwMode="auto">
            <a:xfrm>
              <a:off x="9393025" y="1500807"/>
              <a:ext cx="52044" cy="5204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202873" y="2521818"/>
            <a:ext cx="10049518" cy="1384995"/>
            <a:chOff x="2202873" y="2521818"/>
            <a:chExt cx="10049518" cy="1384995"/>
          </a:xfrm>
        </p:grpSpPr>
        <p:grpSp>
          <p:nvGrpSpPr>
            <p:cNvPr id="13" name="组合 12"/>
            <p:cNvGrpSpPr/>
            <p:nvPr/>
          </p:nvGrpSpPr>
          <p:grpSpPr>
            <a:xfrm>
              <a:off x="9391427" y="2521818"/>
              <a:ext cx="2860964" cy="1384995"/>
              <a:chOff x="9331036" y="2782785"/>
              <a:chExt cx="2860964" cy="1384995"/>
            </a:xfrm>
          </p:grpSpPr>
          <p:sp>
            <p:nvSpPr>
              <p:cNvPr id="6" name="文本框 5"/>
              <p:cNvSpPr txBox="1"/>
              <p:nvPr/>
            </p:nvSpPr>
            <p:spPr>
              <a:xfrm>
                <a:off x="9331036" y="2782785"/>
                <a:ext cx="2860964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/>
                  <a:t> Column (1) </a:t>
                </a:r>
              </a:p>
              <a:p>
                <a:endParaRPr lang="en-US" altLang="zh-CN" sz="1400" dirty="0"/>
              </a:p>
              <a:p>
                <a:r>
                  <a:rPr lang="en-US" altLang="zh-CN" sz="1400" dirty="0"/>
                  <a:t> Full sample </a:t>
                </a:r>
              </a:p>
              <a:p>
                <a:br>
                  <a:rPr lang="en-US" altLang="zh-CN" sz="1400" dirty="0"/>
                </a:br>
                <a:r>
                  <a:rPr lang="en-US" altLang="zh-CN" sz="1400" dirty="0"/>
                  <a:t> Significant at the 0.1%level </a:t>
                </a:r>
                <a:br>
                  <a:rPr lang="en-US" altLang="zh-CN" sz="1400" dirty="0"/>
                </a:br>
                <a:endParaRPr lang="zh-CN" altLang="en-US" sz="1400" dirty="0"/>
              </a:p>
            </p:txBody>
          </p:sp>
          <p:sp>
            <p:nvSpPr>
              <p:cNvPr id="25" name="椭圆 24"/>
              <p:cNvSpPr/>
              <p:nvPr/>
            </p:nvSpPr>
            <p:spPr bwMode="auto">
              <a:xfrm>
                <a:off x="9395529" y="2929628"/>
                <a:ext cx="52044" cy="52044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6" name="椭圆 25"/>
              <p:cNvSpPr/>
              <p:nvPr/>
            </p:nvSpPr>
            <p:spPr bwMode="auto">
              <a:xfrm>
                <a:off x="9393025" y="3352800"/>
                <a:ext cx="52044" cy="52044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8" name="椭圆 27"/>
              <p:cNvSpPr/>
              <p:nvPr/>
            </p:nvSpPr>
            <p:spPr bwMode="auto">
              <a:xfrm>
                <a:off x="9398354" y="3766075"/>
                <a:ext cx="52044" cy="52044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4" name="矩形 13"/>
            <p:cNvSpPr/>
            <p:nvPr/>
          </p:nvSpPr>
          <p:spPr bwMode="auto">
            <a:xfrm>
              <a:off x="2202873" y="3366654"/>
              <a:ext cx="775854" cy="190498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7358" y="1103825"/>
            <a:ext cx="4846978" cy="524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0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 bwMode="auto">
          <a:xfrm>
            <a:off x="9420362" y="0"/>
            <a:ext cx="2522255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0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2663" y="6270625"/>
            <a:ext cx="2743200" cy="365125"/>
          </a:xfrm>
          <a:noFill/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E8D0EEA-BACF-4366-BB91-542DBA133A72}" type="slidenum">
              <a:rPr lang="zh-CN" altLang="en-US">
                <a:solidFill>
                  <a:srgbClr val="898989"/>
                </a:solidFill>
              </a:rPr>
              <a:t>16</a:t>
            </a:fld>
            <a:endParaRPr lang="zh-CN" altLang="en-US" sz="1800" dirty="0"/>
          </a:p>
        </p:txBody>
      </p:sp>
      <p:sp>
        <p:nvSpPr>
          <p:cNvPr id="7172" name="标题 3"/>
          <p:cNvSpPr>
            <a:spLocks noGrp="1" noChangeArrowheads="1"/>
          </p:cNvSpPr>
          <p:nvPr>
            <p:ph type="title" idx="4294967295"/>
          </p:nvPr>
        </p:nvSpPr>
        <p:spPr>
          <a:xfrm>
            <a:off x="-656502" y="286837"/>
            <a:ext cx="9481848" cy="402936"/>
          </a:xfrm>
        </p:spPr>
        <p:txBody>
          <a:bodyPr anchor="b"/>
          <a:lstStyle/>
          <a:p>
            <a:pPr algn="ctr" eaLnBrk="1" hangingPunct="1"/>
            <a:r>
              <a:rPr lang="en-US" altLang="zh-CN" sz="3200" dirty="0">
                <a:ea typeface="宋体" panose="02010600030101010101" pitchFamily="2" charset="-122"/>
              </a:rPr>
              <a:t>IV. Price Discount Obtained By Princeling Firms</a:t>
            </a:r>
            <a:endParaRPr lang="zh-CN" altLang="en-US" sz="3200" dirty="0">
              <a:ea typeface="宋体" panose="02010600030101010101" pitchFamily="2" charset="-122"/>
            </a:endParaRPr>
          </a:p>
        </p:txBody>
      </p:sp>
      <p:sp>
        <p:nvSpPr>
          <p:cNvPr id="22" name="矩形 7"/>
          <p:cNvSpPr>
            <a:spLocks noChangeArrowheads="1"/>
          </p:cNvSpPr>
          <p:nvPr/>
        </p:nvSpPr>
        <p:spPr bwMode="auto">
          <a:xfrm>
            <a:off x="0" y="648999"/>
            <a:ext cx="2057400" cy="650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3" name="矩形 8"/>
          <p:cNvSpPr>
            <a:spLocks noChangeArrowheads="1"/>
          </p:cNvSpPr>
          <p:nvPr/>
        </p:nvSpPr>
        <p:spPr bwMode="auto">
          <a:xfrm>
            <a:off x="2057400" y="648999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52227" y="714086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Results</a:t>
            </a:r>
            <a:endParaRPr lang="zh-CN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1764418" y="1366475"/>
                <a:ext cx="8052698" cy="4247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20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𝑃𝑟𝑖𝑐𝑒</m:t>
                          </m:r>
                        </m:e>
                        <m:sub>
                          <m: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𝑖𝑐𝑘𝑠𝑡</m:t>
                          </m:r>
                        </m:sub>
                      </m:sSub>
                      <m:r>
                        <a:rPr lang="zh-CN" alt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zh-CN" alt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𝑃𝑟𝑖𝑛𝑐𝑒𝑙𝑖𝑛𝑔𝑃𝑢𝑟𝑐h𝑎𝑠𝑒</m:t>
                          </m:r>
                        </m:e>
                        <m:sub>
                          <m: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𝑖𝑘𝑗𝑡</m:t>
                          </m:r>
                        </m:sub>
                      </m:sSub>
                      <m:r>
                        <a:rPr lang="zh-CN" alt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CN" alt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sSub>
                        <m:sSubPr>
                          <m:ctrlP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zh-CN" alt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𝑐𝑠𝑡</m:t>
                          </m:r>
                        </m:sub>
                      </m:sSub>
                      <m:r>
                        <a:rPr lang="zh-CN" alt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𝑖𝑐𝑘𝑠𝑡</m:t>
                          </m:r>
                        </m:sub>
                      </m:sSub>
                      <m:r>
                        <a:rPr lang="zh-CN" alt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zh-CN" altLang="en-US" sz="2000" i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4418" y="1366475"/>
                <a:ext cx="8052698" cy="424796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792" y="1791271"/>
            <a:ext cx="8952719" cy="4780979"/>
          </a:xfrm>
          <a:prstGeom prst="rect">
            <a:avLst/>
          </a:prstGeom>
        </p:spPr>
      </p:pic>
      <p:sp>
        <p:nvSpPr>
          <p:cNvPr id="7171" name="五边形 6"/>
          <p:cNvSpPr>
            <a:spLocks noChangeArrowheads="1"/>
          </p:cNvSpPr>
          <p:nvPr/>
        </p:nvSpPr>
        <p:spPr bwMode="auto">
          <a:xfrm flipH="1">
            <a:off x="11460163" y="6210300"/>
            <a:ext cx="731837" cy="361950"/>
          </a:xfrm>
          <a:prstGeom prst="homePlate">
            <a:avLst>
              <a:gd name="adj" fmla="val 50548"/>
            </a:avLst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9420362" y="2550537"/>
            <a:ext cx="2860964" cy="1600438"/>
            <a:chOff x="9331036" y="2782785"/>
            <a:chExt cx="2860964" cy="1600438"/>
          </a:xfrm>
        </p:grpSpPr>
        <p:sp>
          <p:nvSpPr>
            <p:cNvPr id="6" name="文本框 5"/>
            <p:cNvSpPr txBox="1"/>
            <p:nvPr/>
          </p:nvSpPr>
          <p:spPr>
            <a:xfrm>
              <a:off x="9331036" y="2782785"/>
              <a:ext cx="2860964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  Column (2) and Column (3)</a:t>
              </a:r>
            </a:p>
            <a:p>
              <a:endParaRPr lang="en-US" altLang="zh-CN" sz="1400" dirty="0"/>
            </a:p>
            <a:p>
              <a:r>
                <a:rPr lang="en-US" altLang="zh-CN" sz="1400" dirty="0"/>
                <a:t>  More accurate estimates</a:t>
              </a:r>
              <a:br>
                <a:rPr lang="en-US" altLang="zh-CN" sz="1400" dirty="0"/>
              </a:br>
              <a:r>
                <a:rPr lang="en-US" altLang="zh-CN" sz="1400" dirty="0"/>
                <a:t> </a:t>
              </a:r>
              <a:br>
                <a:rPr lang="en-US" altLang="zh-CN" sz="1400" dirty="0"/>
              </a:br>
              <a:r>
                <a:rPr lang="en-US" altLang="zh-CN" sz="1400" dirty="0"/>
                <a:t>  The price advantage for firms connected to the princelings(3)</a:t>
              </a:r>
            </a:p>
            <a:p>
              <a:pPr algn="ctr"/>
              <a:r>
                <a:rPr lang="en-US" altLang="zh-CN" sz="1400" dirty="0">
                  <a:solidFill>
                    <a:srgbClr val="FF0000"/>
                  </a:solidFill>
                </a:rPr>
                <a:t>57%</a:t>
              </a:r>
              <a:endParaRPr lang="zh-CN" alt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25" name="椭圆 24"/>
            <p:cNvSpPr/>
            <p:nvPr/>
          </p:nvSpPr>
          <p:spPr bwMode="auto">
            <a:xfrm>
              <a:off x="9395529" y="2929628"/>
              <a:ext cx="52044" cy="5204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6" name="椭圆 25"/>
            <p:cNvSpPr/>
            <p:nvPr/>
          </p:nvSpPr>
          <p:spPr bwMode="auto">
            <a:xfrm>
              <a:off x="9393025" y="3352800"/>
              <a:ext cx="52044" cy="5204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8" name="椭圆 27"/>
            <p:cNvSpPr/>
            <p:nvPr/>
          </p:nvSpPr>
          <p:spPr bwMode="auto">
            <a:xfrm>
              <a:off x="9398354" y="3766075"/>
              <a:ext cx="52044" cy="5204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27" name="矩形 26"/>
          <p:cNvSpPr/>
          <p:nvPr/>
        </p:nvSpPr>
        <p:spPr bwMode="auto">
          <a:xfrm>
            <a:off x="3830782" y="3382036"/>
            <a:ext cx="775854" cy="19049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-381001" y="1751646"/>
            <a:ext cx="11783292" cy="3964729"/>
            <a:chOff x="-207819" y="268919"/>
            <a:chExt cx="11783292" cy="3964729"/>
          </a:xfrm>
        </p:grpSpPr>
        <p:sp>
          <p:nvSpPr>
            <p:cNvPr id="18" name="文本框 17"/>
            <p:cNvSpPr txBox="1"/>
            <p:nvPr/>
          </p:nvSpPr>
          <p:spPr>
            <a:xfrm>
              <a:off x="401782" y="268919"/>
              <a:ext cx="111736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FF0000"/>
                  </a:solidFill>
                </a:rPr>
                <a:t>57%</a:t>
              </a:r>
              <a:endParaRPr lang="en-US" altLang="zh-CN" sz="1600" dirty="0"/>
            </a:p>
            <a:p>
              <a:r>
                <a:rPr lang="en-US" altLang="zh-CN" sz="1600" dirty="0"/>
                <a:t>The price advantage for the Princeling firms compared with their </a:t>
              </a:r>
              <a:r>
                <a:rPr lang="en-US" altLang="zh-CN" sz="1600" dirty="0" err="1"/>
                <a:t>Nonprinceling</a:t>
              </a:r>
              <a:r>
                <a:rPr lang="en-US" altLang="zh-CN" sz="1600" dirty="0"/>
                <a:t> counterparts within the 500-meter radius</a:t>
              </a:r>
              <a:endParaRPr lang="zh-CN" altLang="en-US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矩形 18"/>
                <p:cNvSpPr/>
                <p:nvPr/>
              </p:nvSpPr>
              <p:spPr>
                <a:xfrm>
                  <a:off x="1239981" y="1165420"/>
                  <a:ext cx="5141472" cy="3583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zh-CN" alt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𝑃𝑟𝑖𝑛𝑐𝑒𝑙𝑖𝑛𝑔𝑃𝑢𝑟𝑐h𝑎𝑠𝑒</m:t>
                          </m:r>
                        </m:e>
                        <m:sub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𝑖𝑘𝑗𝑡</m:t>
                          </m:r>
                        </m:sub>
                      </m:sSub>
                      <m:r>
                        <a:rPr lang="zh-CN" altLang="en-US" sz="1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a14:m>
                  <a:r>
                    <a:rPr lang="en-US" altLang="zh-CN" sz="1600" i="1" dirty="0"/>
                    <a:t>——the </a:t>
                  </a:r>
                  <a:r>
                    <a:rPr lang="en-US" altLang="zh-CN" sz="1600" i="1" dirty="0" err="1"/>
                    <a:t>Nonrinceling</a:t>
                  </a:r>
                  <a:r>
                    <a:rPr lang="en-US" altLang="zh-CN" sz="1600" i="1" dirty="0"/>
                    <a:t> firms </a:t>
                  </a:r>
                  <a:endParaRPr lang="zh-CN" altLang="en-US" i="1" dirty="0"/>
                </a:p>
              </p:txBody>
            </p:sp>
          </mc:Choice>
          <mc:Fallback xmlns="">
            <p:sp>
              <p:nvSpPr>
                <p:cNvPr id="19" name="矩形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9981" y="1165420"/>
                  <a:ext cx="5141472" cy="358368"/>
                </a:xfrm>
                <a:prstGeom prst="rect">
                  <a:avLst/>
                </a:prstGeom>
                <a:blipFill>
                  <a:blip r:embed="rId5"/>
                  <a:stretch>
                    <a:fillRect t="-5085" b="-1525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矩形 19"/>
                <p:cNvSpPr/>
                <p:nvPr/>
              </p:nvSpPr>
              <p:spPr>
                <a:xfrm>
                  <a:off x="1239981" y="812416"/>
                  <a:ext cx="4902624" cy="3583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zh-CN" alt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𝑃𝑟𝑖𝑛𝑐𝑒𝑙𝑖𝑛𝑔𝑃𝑢𝑟𝑐h𝑎𝑠𝑒</m:t>
                          </m:r>
                        </m:e>
                        <m:sub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𝑖𝑘𝑗𝑡</m:t>
                          </m:r>
                        </m:sub>
                      </m:sSub>
                      <m:r>
                        <a:rPr lang="zh-CN" altLang="en-US" sz="1600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a14:m>
                  <a:r>
                    <a:rPr lang="en-US" altLang="zh-CN" sz="1600" i="1" dirty="0"/>
                    <a:t>——the Princeling firms </a:t>
                  </a:r>
                  <a:endParaRPr lang="zh-CN" altLang="en-US" i="1" dirty="0"/>
                </a:p>
              </p:txBody>
            </p:sp>
          </mc:Choice>
          <mc:Fallback xmlns="">
            <p:sp>
              <p:nvSpPr>
                <p:cNvPr id="20" name="矩形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9981" y="812416"/>
                  <a:ext cx="4902624" cy="358368"/>
                </a:xfrm>
                <a:prstGeom prst="rect">
                  <a:avLst/>
                </a:prstGeom>
                <a:blipFill>
                  <a:blip r:embed="rId6"/>
                  <a:stretch>
                    <a:fillRect t="-3390" b="-1525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矩形 20"/>
                <p:cNvSpPr/>
                <p:nvPr/>
              </p:nvSpPr>
              <p:spPr>
                <a:xfrm>
                  <a:off x="1239981" y="1534237"/>
                  <a:ext cx="1410899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sz="1600" i="1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zh-CN" alt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𝑖𝑐𝑘𝑠𝑡</m:t>
                                </m:r>
                              </m:sub>
                            </m:sSub>
                          </m:e>
                        </m:d>
                        <m:r>
                          <a:rPr lang="zh-CN" altLang="en-US" sz="1600" i="1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zh-CN" altLang="en-US" sz="1600" i="1" dirty="0"/>
                </a:p>
              </p:txBody>
            </p:sp>
          </mc:Choice>
          <mc:Fallback xmlns="">
            <p:sp>
              <p:nvSpPr>
                <p:cNvPr id="21" name="矩形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9981" y="1534237"/>
                  <a:ext cx="1410899" cy="33855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矩形 23"/>
            <p:cNvSpPr/>
            <p:nvPr/>
          </p:nvSpPr>
          <p:spPr>
            <a:xfrm>
              <a:off x="401782" y="1807539"/>
              <a:ext cx="464422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dirty="0"/>
                <a:t>The average log of land price of Princeling firms :</a:t>
              </a:r>
              <a:endParaRPr lang="zh-CN" altLang="en-US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矩形 28"/>
                <p:cNvSpPr/>
                <p:nvPr/>
              </p:nvSpPr>
              <p:spPr>
                <a:xfrm>
                  <a:off x="-207819" y="2103793"/>
                  <a:ext cx="9060873" cy="37600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zh-CN" altLang="en-US" sz="160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zh-CN" alt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𝑃𝑟𝑖𝑐𝑒</m:t>
                              </m:r>
                            </m:e>
                            <m:sub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𝑖𝑐𝑘𝑠𝑡</m:t>
                              </m:r>
                            </m:sub>
                          </m:sSub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𝑃𝑟𝑖𝑛𝑐𝑒𝑙𝑖𝑛𝑔𝑃𝑢𝑟𝑐h𝑎𝑠𝑒</m:t>
                              </m:r>
                            </m:e>
                            <m:sub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𝑖𝑘𝑗𝑡</m:t>
                              </m:r>
                            </m:sub>
                          </m:sSub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zh-CN" altLang="en-US" sz="16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CN" alt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zh-CN" altLang="en-US" sz="16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CN" alt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zh-CN" altLang="en-US" sz="16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CN" altLang="en-US" sz="1600" i="1">
                          <a:latin typeface="Cambria Math" panose="02040503050406030204" pitchFamily="18" charset="0"/>
                        </a:rPr>
                        <m:t>𝛾</m:t>
                      </m:r>
                      <m:sSub>
                        <m:sSubPr>
                          <m:ctrlPr>
                            <a:rPr lang="zh-CN" alt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zh-CN" altLang="en-US" sz="16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CN" alt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𝑐𝑠𝑡</m:t>
                          </m:r>
                        </m:sub>
                      </m:sSub>
                    </m:oMath>
                  </a14:m>
                  <a:r>
                    <a:rPr lang="en-US" altLang="zh-CN" sz="1600" dirty="0"/>
                    <a:t>(1)</a:t>
                  </a:r>
                  <a:endParaRPr lang="zh-CN" altLang="en-US" sz="1600" dirty="0"/>
                </a:p>
              </p:txBody>
            </p:sp>
          </mc:Choice>
          <mc:Fallback xmlns="">
            <p:sp>
              <p:nvSpPr>
                <p:cNvPr id="29" name="矩形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07819" y="2103793"/>
                  <a:ext cx="9060873" cy="376000"/>
                </a:xfrm>
                <a:prstGeom prst="rect">
                  <a:avLst/>
                </a:prstGeom>
                <a:blipFill>
                  <a:blip r:embed="rId8"/>
                  <a:stretch>
                    <a:fillRect b="-1451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矩形 29"/>
            <p:cNvSpPr/>
            <p:nvPr/>
          </p:nvSpPr>
          <p:spPr>
            <a:xfrm>
              <a:off x="401782" y="2409646"/>
              <a:ext cx="499688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dirty="0"/>
                <a:t>The average log of land price of </a:t>
              </a:r>
              <a:r>
                <a:rPr lang="en-US" altLang="zh-CN" sz="1600" dirty="0" err="1"/>
                <a:t>Nonprinceling</a:t>
              </a:r>
              <a:r>
                <a:rPr lang="en-US" altLang="zh-CN" sz="1600" dirty="0"/>
                <a:t> firms :</a:t>
              </a:r>
              <a:endParaRPr lang="zh-CN" altLang="en-US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矩形 30"/>
                <p:cNvSpPr/>
                <p:nvPr/>
              </p:nvSpPr>
              <p:spPr>
                <a:xfrm>
                  <a:off x="83126" y="2726098"/>
                  <a:ext cx="8070273" cy="37600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zh-CN" altLang="en-US" sz="1600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zh-CN" alt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𝑃𝑟𝑖𝑐𝑒</m:t>
                              </m:r>
                            </m:e>
                            <m:sub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𝑖𝑐𝑘𝑠𝑡</m:t>
                              </m:r>
                            </m:sub>
                          </m:sSub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𝑃𝑟𝑖𝑛𝑐𝑒𝑙𝑖𝑛𝑔𝑃𝑢𝑟𝑐h𝑎𝑠𝑒</m:t>
                              </m:r>
                            </m:e>
                            <m:sub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𝑖𝑘𝑗𝑡</m:t>
                              </m:r>
                            </m:sub>
                          </m:sSub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  <m:r>
                        <a:rPr lang="zh-CN" altLang="en-US" sz="16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CN" alt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zh-CN" altLang="en-US" sz="16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CN" altLang="en-US" sz="1600" i="1">
                          <a:latin typeface="Cambria Math" panose="02040503050406030204" pitchFamily="18" charset="0"/>
                        </a:rPr>
                        <m:t>𝛾</m:t>
                      </m:r>
                      <m:sSub>
                        <m:sSubPr>
                          <m:ctrlPr>
                            <a:rPr lang="zh-CN" alt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zh-CN" altLang="en-US" sz="16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CN" alt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𝑐𝑠𝑡</m:t>
                          </m:r>
                        </m:sub>
                      </m:sSub>
                    </m:oMath>
                  </a14:m>
                  <a:r>
                    <a:rPr lang="en-US" altLang="zh-CN" sz="1600" dirty="0"/>
                    <a:t> (2)</a:t>
                  </a:r>
                  <a:endParaRPr lang="zh-CN" altLang="en-US" sz="1600" i="1" dirty="0"/>
                </a:p>
              </p:txBody>
            </p:sp>
          </mc:Choice>
          <mc:Fallback xmlns="">
            <p:sp>
              <p:nvSpPr>
                <p:cNvPr id="31" name="矩形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26" y="2726098"/>
                  <a:ext cx="8070273" cy="376000"/>
                </a:xfrm>
                <a:prstGeom prst="rect">
                  <a:avLst/>
                </a:prstGeom>
                <a:blipFill>
                  <a:blip r:embed="rId9"/>
                  <a:stretch>
                    <a:fillRect b="-1451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矩形 31"/>
            <p:cNvSpPr/>
            <p:nvPr/>
          </p:nvSpPr>
          <p:spPr>
            <a:xfrm>
              <a:off x="401782" y="3016648"/>
              <a:ext cx="179985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dirty="0"/>
                <a:t>We already know,</a:t>
              </a:r>
              <a:endParaRPr lang="zh-CN" altLang="en-US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矩形 32"/>
                <p:cNvSpPr/>
                <p:nvPr/>
              </p:nvSpPr>
              <p:spPr>
                <a:xfrm>
                  <a:off x="2019725" y="3021502"/>
                  <a:ext cx="1408334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sz="160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zh-CN" alt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1600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zh-CN" altLang="en-US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zh-CN" altLang="en-US" sz="1600" i="1">
                            <a:latin typeface="Cambria Math" panose="02040503050406030204" pitchFamily="18" charset="0"/>
                          </a:rPr>
                          <m:t>=−0.844</m:t>
                        </m:r>
                      </m:oMath>
                    </m:oMathPara>
                  </a14:m>
                  <a:endParaRPr lang="zh-CN" altLang="en-US" sz="1600" i="1" dirty="0"/>
                </a:p>
              </p:txBody>
            </p:sp>
          </mc:Choice>
          <mc:Fallback xmlns="">
            <p:sp>
              <p:nvSpPr>
                <p:cNvPr id="33" name="矩形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9725" y="3021502"/>
                  <a:ext cx="1408334" cy="338554"/>
                </a:xfrm>
                <a:prstGeom prst="rect">
                  <a:avLst/>
                </a:prstGeom>
                <a:blipFill>
                  <a:blip r:embed="rId10"/>
                  <a:stretch>
                    <a:fillRect b="-1272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矩形 33"/>
                <p:cNvSpPr/>
                <p:nvPr/>
              </p:nvSpPr>
              <p:spPr>
                <a:xfrm>
                  <a:off x="0" y="3375400"/>
                  <a:ext cx="9498446" cy="85824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600" i="1" smtClean="0">
                            <a:latin typeface="Cambria Math" panose="02040503050406030204" pitchFamily="18" charset="0"/>
                          </a:rPr>
                          <m:t>𝑃𝑟𝑖𝑐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𝑑𝑖𝑠𝑐𝑜𝑢𝑛𝑡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 =</m:t>
                        </m:r>
                        <m:f>
                          <m:fPr>
                            <m:ctrlPr>
                              <a:rPr lang="zh-CN" altLang="en-US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zh-CN" altLang="en-US" sz="1600" i="1">
                                <a:latin typeface="Cambria Math" panose="02040503050406030204" pitchFamily="18" charset="0"/>
                              </a:rPr>
                              <m:t>𝐸𝑋𝑃</m:t>
                            </m:r>
                            <m:d>
                              <m:dPr>
                                <m:ctrlP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  <m:sSub>
                                  <m:sSubPr>
                                    <m:ctrlP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  <m:t>𝑐𝑠𝑡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zh-CN" altLang="en-US" sz="16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zh-CN" altLang="en-US" sz="1600" i="1">
                                <a:latin typeface="Cambria Math" panose="02040503050406030204" pitchFamily="18" charset="0"/>
                              </a:rPr>
                              <m:t>𝐸𝑋𝑃</m:t>
                            </m:r>
                            <m:d>
                              <m:dPr>
                                <m:ctrlP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  <m:sSub>
                                  <m:sSubPr>
                                    <m:ctrlP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  <m:t>𝑐𝑠𝑡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r>
                              <a:rPr lang="zh-CN" altLang="en-US" sz="1600" i="1">
                                <a:latin typeface="Cambria Math" panose="02040503050406030204" pitchFamily="18" charset="0"/>
                              </a:rPr>
                              <m:t>𝐸𝑋𝑃</m:t>
                            </m:r>
                            <m:d>
                              <m:dPr>
                                <m:ctrlP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  <m:sSub>
                                  <m:sSubPr>
                                    <m:ctrlP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  <m:t>𝑐𝑠𝑡</m:t>
                                    </m:r>
                                  </m:sub>
                                </m:sSub>
                              </m:e>
                            </m:d>
                          </m:den>
                        </m:f>
                        <m:r>
                          <a:rPr lang="zh-CN" altLang="en-US" sz="1600" i="1">
                            <a:latin typeface="Cambria Math" panose="02040503050406030204" pitchFamily="18" charset="0"/>
                          </a:rPr>
                          <m:t>×100%</m:t>
                        </m:r>
                      </m:oMath>
                    </m:oMathPara>
                  </a14:m>
                  <a:endParaRPr lang="en-US" altLang="zh-CN" sz="1600" i="1" dirty="0">
                    <a:latin typeface="Cambria Math" panose="02040503050406030204" pitchFamily="18" charset="0"/>
                  </a:endParaRPr>
                </a:p>
                <a:p>
                  <a:r>
                    <a:rPr lang="zh-CN" altLang="en-US" sz="1600" dirty="0"/>
                    <a:t>                                               </a:t>
                  </a:r>
                  <a14:m>
                    <m:oMath xmlns:m="http://schemas.openxmlformats.org/officeDocument/2006/math">
                      <m:r>
                        <a:rPr lang="zh-CN" altLang="en-US" sz="16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zh-CN" alt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𝐸𝑋𝑃</m:t>
                          </m:r>
                          <m:d>
                            <m:dPr>
                              <m:ctrlP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zh-CN" altLang="en-US" sz="1600" i="1">
                          <a:latin typeface="Cambria Math" panose="02040503050406030204" pitchFamily="18" charset="0"/>
                        </a:rPr>
                        <m:t>×100%=</m:t>
                      </m:r>
                      <m:d>
                        <m:dPr>
                          <m:begChr m:val="["/>
                          <m:endChr m:val="]"/>
                          <m:ctrlPr>
                            <a:rPr lang="zh-CN" alt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𝐸𝑋𝑃</m:t>
                          </m:r>
                          <m:d>
                            <m:dPr>
                              <m:ctrlP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−0.844</m:t>
                              </m:r>
                            </m:e>
                          </m:d>
                        </m:e>
                      </m:d>
                      <m:r>
                        <a:rPr lang="zh-CN" altLang="en-US" sz="1600" i="1">
                          <a:latin typeface="Cambria Math" panose="02040503050406030204" pitchFamily="18" charset="0"/>
                        </a:rPr>
                        <m:t>×100%=57%</m:t>
                      </m:r>
                    </m:oMath>
                  </a14:m>
                  <a:endParaRPr lang="zh-CN" altLang="en-US" i="1" dirty="0"/>
                </a:p>
              </p:txBody>
            </p:sp>
          </mc:Choice>
          <mc:Fallback xmlns="">
            <p:sp>
              <p:nvSpPr>
                <p:cNvPr id="34" name="矩形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375400"/>
                  <a:ext cx="9498446" cy="858248"/>
                </a:xfrm>
                <a:prstGeom prst="rect">
                  <a:avLst/>
                </a:prstGeom>
                <a:blipFill>
                  <a:blip r:embed="rId11"/>
                  <a:stretch>
                    <a:fillRect b="-425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26563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 bwMode="auto">
          <a:xfrm>
            <a:off x="9420362" y="0"/>
            <a:ext cx="2522255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0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2663" y="6270625"/>
            <a:ext cx="2743200" cy="365125"/>
          </a:xfrm>
          <a:noFill/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E8D0EEA-BACF-4366-BB91-542DBA133A72}" type="slidenum">
              <a:rPr lang="zh-CN" altLang="en-US">
                <a:solidFill>
                  <a:srgbClr val="898989"/>
                </a:solidFill>
              </a:rPr>
              <a:t>17</a:t>
            </a:fld>
            <a:endParaRPr lang="zh-CN" altLang="en-US" sz="1800" dirty="0"/>
          </a:p>
        </p:txBody>
      </p:sp>
      <p:sp>
        <p:nvSpPr>
          <p:cNvPr id="7172" name="标题 3"/>
          <p:cNvSpPr>
            <a:spLocks noGrp="1" noChangeArrowheads="1"/>
          </p:cNvSpPr>
          <p:nvPr>
            <p:ph type="title" idx="4294967295"/>
          </p:nvPr>
        </p:nvSpPr>
        <p:spPr>
          <a:xfrm>
            <a:off x="-656502" y="286837"/>
            <a:ext cx="9481848" cy="402936"/>
          </a:xfrm>
        </p:spPr>
        <p:txBody>
          <a:bodyPr anchor="b"/>
          <a:lstStyle/>
          <a:p>
            <a:pPr algn="ctr" eaLnBrk="1" hangingPunct="1"/>
            <a:r>
              <a:rPr lang="en-US" altLang="zh-CN" sz="3200" dirty="0">
                <a:ea typeface="宋体" panose="02010600030101010101" pitchFamily="2" charset="-122"/>
              </a:rPr>
              <a:t>IV. Price Discount Obtained By Princeling Firms</a:t>
            </a:r>
            <a:endParaRPr lang="zh-CN" altLang="en-US" sz="3200" dirty="0">
              <a:ea typeface="宋体" panose="02010600030101010101" pitchFamily="2" charset="-122"/>
            </a:endParaRPr>
          </a:p>
        </p:txBody>
      </p:sp>
      <p:sp>
        <p:nvSpPr>
          <p:cNvPr id="22" name="矩形 7"/>
          <p:cNvSpPr>
            <a:spLocks noChangeArrowheads="1"/>
          </p:cNvSpPr>
          <p:nvPr/>
        </p:nvSpPr>
        <p:spPr bwMode="auto">
          <a:xfrm>
            <a:off x="0" y="648999"/>
            <a:ext cx="2057400" cy="650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3" name="矩形 8"/>
          <p:cNvSpPr>
            <a:spLocks noChangeArrowheads="1"/>
          </p:cNvSpPr>
          <p:nvPr/>
        </p:nvSpPr>
        <p:spPr bwMode="auto">
          <a:xfrm>
            <a:off x="2057400" y="648999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52227" y="714086"/>
            <a:ext cx="5284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To ensure not driven by a few outliers</a:t>
            </a:r>
            <a:endParaRPr lang="zh-CN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1764418" y="1366475"/>
                <a:ext cx="8052698" cy="4247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20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𝑃𝑟𝑖𝑐𝑒</m:t>
                          </m:r>
                        </m:e>
                        <m:sub>
                          <m: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𝑖𝑐𝑘𝑠𝑡</m:t>
                          </m:r>
                        </m:sub>
                      </m:sSub>
                      <m:r>
                        <a:rPr lang="zh-CN" alt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zh-CN" alt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𝑃𝑟𝑖𝑛𝑐𝑒𝑙𝑖𝑛𝑔𝑃𝑢𝑟𝑐h𝑎𝑠𝑒</m:t>
                          </m:r>
                        </m:e>
                        <m:sub>
                          <m: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𝑖𝑘𝑗𝑡</m:t>
                          </m:r>
                        </m:sub>
                      </m:sSub>
                      <m:r>
                        <a:rPr lang="zh-CN" alt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CN" alt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sSub>
                        <m:sSubPr>
                          <m:ctrlP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zh-CN" alt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𝑐𝑠𝑡</m:t>
                          </m:r>
                        </m:sub>
                      </m:sSub>
                      <m:r>
                        <a:rPr lang="zh-CN" alt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zh-CN" alt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𝑖𝑐𝑘𝑠𝑡</m:t>
                          </m:r>
                        </m:sub>
                      </m:sSub>
                      <m:r>
                        <a:rPr lang="zh-CN" alt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zh-CN" altLang="en-US" sz="2000" i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4418" y="1366475"/>
                <a:ext cx="8052698" cy="424796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71" name="五边形 6"/>
          <p:cNvSpPr>
            <a:spLocks noChangeArrowheads="1"/>
          </p:cNvSpPr>
          <p:nvPr/>
        </p:nvSpPr>
        <p:spPr bwMode="auto">
          <a:xfrm flipH="1">
            <a:off x="11460163" y="6210300"/>
            <a:ext cx="731837" cy="361950"/>
          </a:xfrm>
          <a:prstGeom prst="homePlate">
            <a:avLst>
              <a:gd name="adj" fmla="val 50548"/>
            </a:avLst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9420362" y="2550537"/>
            <a:ext cx="2860964" cy="1169551"/>
            <a:chOff x="9331036" y="2782785"/>
            <a:chExt cx="2860964" cy="1169551"/>
          </a:xfrm>
        </p:grpSpPr>
        <p:sp>
          <p:nvSpPr>
            <p:cNvPr id="6" name="文本框 5"/>
            <p:cNvSpPr txBox="1"/>
            <p:nvPr/>
          </p:nvSpPr>
          <p:spPr>
            <a:xfrm>
              <a:off x="9331036" y="2782785"/>
              <a:ext cx="2860964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  The 45-degree line</a:t>
              </a:r>
            </a:p>
            <a:p>
              <a:r>
                <a:rPr lang="en-US" altLang="zh-CN" sz="1400" dirty="0"/>
                <a:t>   </a:t>
              </a:r>
              <a:br>
                <a:rPr lang="en-US" altLang="zh-CN" sz="1400" dirty="0"/>
              </a:br>
              <a:r>
                <a:rPr lang="en-US" altLang="zh-CN" sz="1400" dirty="0"/>
                <a:t>  The princelings paid less </a:t>
              </a:r>
            </a:p>
            <a:p>
              <a:r>
                <a:rPr lang="en-US" altLang="zh-CN" sz="1400" dirty="0"/>
                <a:t>in the great majority of cases (</a:t>
              </a:r>
              <a:r>
                <a:rPr lang="en-US" altLang="zh-CN" sz="1400" dirty="0">
                  <a:solidFill>
                    <a:srgbClr val="FF0000"/>
                  </a:solidFill>
                </a:rPr>
                <a:t>80%</a:t>
              </a:r>
              <a:r>
                <a:rPr lang="en-US" altLang="zh-CN" sz="1400" dirty="0"/>
                <a:t>) </a:t>
              </a:r>
            </a:p>
          </p:txBody>
        </p:sp>
        <p:sp>
          <p:nvSpPr>
            <p:cNvPr id="25" name="椭圆 24"/>
            <p:cNvSpPr/>
            <p:nvPr/>
          </p:nvSpPr>
          <p:spPr bwMode="auto">
            <a:xfrm>
              <a:off x="9395529" y="2929628"/>
              <a:ext cx="52044" cy="5204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6" name="椭圆 25"/>
            <p:cNvSpPr/>
            <p:nvPr/>
          </p:nvSpPr>
          <p:spPr bwMode="auto">
            <a:xfrm>
              <a:off x="9393025" y="3352800"/>
              <a:ext cx="52044" cy="5204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791" y="1852453"/>
            <a:ext cx="4375027" cy="4681597"/>
          </a:xfrm>
          <a:prstGeom prst="rect">
            <a:avLst/>
          </a:prstGeom>
        </p:spPr>
      </p:pic>
      <p:cxnSp>
        <p:nvCxnSpPr>
          <p:cNvPr id="10" name="直接箭头连接符 9"/>
          <p:cNvCxnSpPr/>
          <p:nvPr/>
        </p:nvCxnSpPr>
        <p:spPr bwMode="auto">
          <a:xfrm flipH="1">
            <a:off x="2854037" y="3352706"/>
            <a:ext cx="2140527" cy="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/>
              <p:cNvSpPr txBox="1"/>
              <p:nvPr/>
            </p:nvSpPr>
            <p:spPr>
              <a:xfrm>
                <a:off x="4732" y="3030674"/>
                <a:ext cx="2958182" cy="6668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𝐴𝑣𝑒𝑟𝑎𝑔𝑒</m:t>
                          </m:r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𝐿𝑎𝑛𝑑</m:t>
                          </m:r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𝑃𝑟𝑖𝑐𝑒</m:t>
                          </m:r>
                        </m:num>
                        <m:den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  <m:t>𝑃𝑟𝑖𝑛𝑐𝑒𝑙𝑖𝑛𝑔</m:t>
                          </m:r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  <m:t>𝐿𝑎𝑛𝑑</m:t>
                          </m:r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  <m:t>𝑃𝑟𝑖𝑐𝑒</m:t>
                          </m:r>
                        </m:den>
                      </m:f>
                      <m:r>
                        <a:rPr lang="en-US" altLang="zh-CN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" y="3030674"/>
                <a:ext cx="2958182" cy="66684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8991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 bwMode="auto">
          <a:xfrm>
            <a:off x="9420362" y="0"/>
            <a:ext cx="2522255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0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2663" y="6270625"/>
            <a:ext cx="2743200" cy="365125"/>
          </a:xfrm>
          <a:noFill/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E8D0EEA-BACF-4366-BB91-542DBA133A72}" type="slidenum">
              <a:rPr lang="zh-CN" altLang="en-US">
                <a:solidFill>
                  <a:srgbClr val="898989"/>
                </a:solidFill>
              </a:rPr>
              <a:t>18</a:t>
            </a:fld>
            <a:endParaRPr lang="zh-CN" altLang="en-US" sz="1800" dirty="0"/>
          </a:p>
        </p:txBody>
      </p:sp>
      <p:sp>
        <p:nvSpPr>
          <p:cNvPr id="7172" name="标题 3"/>
          <p:cNvSpPr>
            <a:spLocks noGrp="1" noChangeArrowheads="1"/>
          </p:cNvSpPr>
          <p:nvPr>
            <p:ph type="title" idx="4294967295"/>
          </p:nvPr>
        </p:nvSpPr>
        <p:spPr>
          <a:xfrm>
            <a:off x="-656502" y="286837"/>
            <a:ext cx="9481848" cy="402936"/>
          </a:xfrm>
        </p:spPr>
        <p:txBody>
          <a:bodyPr anchor="b"/>
          <a:lstStyle/>
          <a:p>
            <a:pPr algn="ctr" eaLnBrk="1" hangingPunct="1"/>
            <a:r>
              <a:rPr lang="en-US" altLang="zh-CN" sz="3200" dirty="0">
                <a:ea typeface="宋体" panose="02010600030101010101" pitchFamily="2" charset="-122"/>
              </a:rPr>
              <a:t>IV. Price Discount Obtained By Princeling Firms</a:t>
            </a:r>
            <a:endParaRPr lang="zh-CN" altLang="en-US" sz="3200" dirty="0">
              <a:ea typeface="宋体" panose="02010600030101010101" pitchFamily="2" charset="-122"/>
            </a:endParaRPr>
          </a:p>
        </p:txBody>
      </p:sp>
      <p:sp>
        <p:nvSpPr>
          <p:cNvPr id="22" name="矩形 7"/>
          <p:cNvSpPr>
            <a:spLocks noChangeArrowheads="1"/>
          </p:cNvSpPr>
          <p:nvPr/>
        </p:nvSpPr>
        <p:spPr bwMode="auto">
          <a:xfrm>
            <a:off x="0" y="648999"/>
            <a:ext cx="2057400" cy="650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3" name="矩形 8"/>
          <p:cNvSpPr>
            <a:spLocks noChangeArrowheads="1"/>
          </p:cNvSpPr>
          <p:nvPr/>
        </p:nvSpPr>
        <p:spPr bwMode="auto">
          <a:xfrm>
            <a:off x="2057400" y="648999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52227" y="714086"/>
            <a:ext cx="2609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Additional effects </a:t>
            </a:r>
          </a:p>
        </p:txBody>
      </p:sp>
      <p:sp>
        <p:nvSpPr>
          <p:cNvPr id="7171" name="五边形 6"/>
          <p:cNvSpPr>
            <a:spLocks noChangeArrowheads="1"/>
          </p:cNvSpPr>
          <p:nvPr/>
        </p:nvSpPr>
        <p:spPr bwMode="auto">
          <a:xfrm flipH="1">
            <a:off x="11460163" y="6210300"/>
            <a:ext cx="731837" cy="361950"/>
          </a:xfrm>
          <a:prstGeom prst="homePlate">
            <a:avLst>
              <a:gd name="adj" fmla="val 50548"/>
            </a:avLst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7169" name="组合 7168"/>
          <p:cNvGrpSpPr/>
          <p:nvPr/>
        </p:nvGrpSpPr>
        <p:grpSpPr>
          <a:xfrm>
            <a:off x="552227" y="1567237"/>
            <a:ext cx="8526643" cy="3570962"/>
            <a:chOff x="552227" y="1567237"/>
            <a:chExt cx="8526643" cy="3570962"/>
          </a:xfrm>
        </p:grpSpPr>
        <p:grpSp>
          <p:nvGrpSpPr>
            <p:cNvPr id="7" name="组合 6"/>
            <p:cNvGrpSpPr/>
            <p:nvPr/>
          </p:nvGrpSpPr>
          <p:grpSpPr>
            <a:xfrm>
              <a:off x="626919" y="1567237"/>
              <a:ext cx="8198427" cy="1077218"/>
              <a:chOff x="463859" y="1200064"/>
              <a:chExt cx="8198427" cy="1077218"/>
            </a:xfrm>
          </p:grpSpPr>
          <p:sp>
            <p:nvSpPr>
              <p:cNvPr id="17" name="椭圆 16"/>
              <p:cNvSpPr/>
              <p:nvPr/>
            </p:nvSpPr>
            <p:spPr bwMode="auto">
              <a:xfrm>
                <a:off x="463859" y="1370652"/>
                <a:ext cx="52044" cy="52044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8" name="椭圆 17"/>
              <p:cNvSpPr/>
              <p:nvPr/>
            </p:nvSpPr>
            <p:spPr bwMode="auto">
              <a:xfrm>
                <a:off x="463859" y="1845326"/>
                <a:ext cx="52044" cy="52044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" name="矩形 2"/>
              <p:cNvSpPr/>
              <p:nvPr/>
            </p:nvSpPr>
            <p:spPr>
              <a:xfrm>
                <a:off x="640556" y="1200064"/>
                <a:ext cx="8021730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1600" i="1" dirty="0"/>
                  <a:t>Political power and status of the princelings </a:t>
                </a:r>
              </a:p>
              <a:p>
                <a:r>
                  <a:rPr lang="en-US" altLang="zh-CN" sz="1600" i="1" dirty="0"/>
                  <a:t>the Politburo Standing Committee &gt; the ordinary members of the Politburo </a:t>
                </a:r>
              </a:p>
              <a:p>
                <a:r>
                  <a:rPr lang="en-US" altLang="zh-CN" sz="1600" i="1" dirty="0"/>
                  <a:t>Retirement of the princelings </a:t>
                </a:r>
              </a:p>
              <a:p>
                <a:r>
                  <a:rPr lang="en-US" altLang="zh-CN" sz="1600" i="1" dirty="0"/>
                  <a:t>Continue to exert influence over matters of personnel selection and appointment</a:t>
                </a: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626919" y="2856727"/>
              <a:ext cx="12618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/>
                <a:t>Interacting</a:t>
              </a:r>
              <a:endParaRPr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矩形 14"/>
                <p:cNvSpPr/>
                <p:nvPr/>
              </p:nvSpPr>
              <p:spPr>
                <a:xfrm>
                  <a:off x="552227" y="3472697"/>
                  <a:ext cx="8210068" cy="9456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zh-CN" altLang="en-US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𝑃𝑟𝑖𝑛𝑐𝑒𝑙𝑖𝑛𝑔𝑃𝑢𝑟𝑐h𝑎𝑠𝑒</m:t>
                          </m:r>
                        </m:e>
                        <m:sub>
                          <m:r>
                            <a:rPr lang="zh-CN" altLang="en-US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𝑖𝑘𝑗𝑡</m:t>
                          </m:r>
                        </m:sub>
                      </m:sSub>
                      <m:r>
                        <a:rPr lang="zh-CN" altLang="en-US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zh-CN" altLang="en-US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𝑃𝑆𝐶𝑀</m:t>
                          </m:r>
                        </m:e>
                        <m:sub>
                          <m:r>
                            <a:rPr lang="zh-CN" altLang="en-US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𝑗𝑝</m:t>
                          </m:r>
                        </m:sub>
                      </m:sSub>
                    </m:oMath>
                  </a14:m>
                  <a:r>
                    <a:rPr lang="en-US" altLang="zh-CN" i="1" dirty="0"/>
                    <a:t>——whether a national leader </a:t>
                  </a:r>
                  <a14:m>
                    <m:oMath xmlns:m="http://schemas.openxmlformats.org/officeDocument/2006/math">
                      <m:r>
                        <a:rPr lang="en-US" altLang="zh-CN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a14:m>
                  <a:r>
                    <a:rPr lang="en-US" altLang="zh-CN" i="1" dirty="0"/>
                    <a:t> to whom</a:t>
                  </a:r>
                </a:p>
                <a:p>
                  <a:r>
                    <a:rPr lang="en-US" altLang="zh-CN" i="1" dirty="0"/>
                    <a:t>a princeling </a:t>
                  </a:r>
                  <a14:m>
                    <m:oMath xmlns:m="http://schemas.openxmlformats.org/officeDocument/2006/math">
                      <m:r>
                        <a:rPr lang="en-US" altLang="zh-CN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</m:oMath>
                  </a14:m>
                  <a:r>
                    <a:rPr lang="en-US" altLang="zh-CN" i="1" dirty="0"/>
                    <a:t> is connected is a member of the Politburo Standing Committee.</a:t>
                  </a:r>
                  <a:endParaRPr lang="zh-CN" altLang="en-US" i="1" dirty="0"/>
                </a:p>
                <a:p>
                  <a:endParaRPr lang="zh-CN" altLang="en-US" dirty="0"/>
                </a:p>
              </p:txBody>
            </p:sp>
          </mc:Choice>
          <mc:Fallback xmlns="">
            <p:sp>
              <p:nvSpPr>
                <p:cNvPr id="15" name="矩形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227" y="3472697"/>
                  <a:ext cx="8210068" cy="945643"/>
                </a:xfrm>
                <a:prstGeom prst="rect">
                  <a:avLst/>
                </a:prstGeom>
                <a:blipFill>
                  <a:blip r:embed="rId3"/>
                  <a:stretch>
                    <a:fillRect l="-669" t="-387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矩形 19"/>
                <p:cNvSpPr/>
                <p:nvPr/>
              </p:nvSpPr>
              <p:spPr>
                <a:xfrm>
                  <a:off x="626919" y="4465643"/>
                  <a:ext cx="8451951" cy="67255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zh-CN" altLang="en-US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𝑃𝑟𝑖𝑛𝑐𝑒𝑙𝑖𝑛𝑔𝑃𝑢𝑟𝑐h𝑎𝑠𝑒</m:t>
                          </m:r>
                        </m:e>
                        <m:sub>
                          <m:r>
                            <a:rPr lang="zh-CN" altLang="en-US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𝑖𝑘𝑗𝑡</m:t>
                          </m:r>
                        </m:sub>
                      </m:sSub>
                      <m:r>
                        <a:rPr lang="zh-CN" altLang="en-US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𝑅𝑒𝑡𝑖𝑟𝑒𝑑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𝑗𝑝𝑡</m:t>
                          </m:r>
                        </m:sub>
                      </m:sSub>
                    </m:oMath>
                  </a14:m>
                  <a:r>
                    <a:rPr lang="en-US" altLang="zh-CN" i="1" dirty="0"/>
                    <a:t>——whether a particular transaction </a:t>
                  </a:r>
                  <a14:m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𝑖</m:t>
                      </m:r>
                    </m:oMath>
                  </a14:m>
                  <a:r>
                    <a:rPr lang="en-US" altLang="zh-CN" i="1" dirty="0"/>
                    <a:t> took place after leader</a:t>
                  </a:r>
                  <a14:m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𝑝</m:t>
                      </m:r>
                    </m:oMath>
                  </a14:m>
                  <a:r>
                    <a:rPr lang="en-US" altLang="zh-CN" i="1" dirty="0"/>
                    <a:t>—the patron to whom the transaction was connected—retired.</a:t>
                  </a:r>
                  <a:endParaRPr lang="zh-CN" altLang="en-US" i="1" dirty="0"/>
                </a:p>
              </p:txBody>
            </p:sp>
          </mc:Choice>
          <mc:Fallback xmlns="">
            <p:sp>
              <p:nvSpPr>
                <p:cNvPr id="20" name="矩形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6919" y="4465643"/>
                  <a:ext cx="8451951" cy="672556"/>
                </a:xfrm>
                <a:prstGeom prst="rect">
                  <a:avLst/>
                </a:prstGeom>
                <a:blipFill>
                  <a:blip r:embed="rId4"/>
                  <a:stretch>
                    <a:fillRect l="-649" t="-5455" r="-289" b="-1454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168" name="组合 7167"/>
          <p:cNvGrpSpPr/>
          <p:nvPr/>
        </p:nvGrpSpPr>
        <p:grpSpPr>
          <a:xfrm>
            <a:off x="9420362" y="2550537"/>
            <a:ext cx="2860964" cy="1815882"/>
            <a:chOff x="9420362" y="2550537"/>
            <a:chExt cx="2860964" cy="1815882"/>
          </a:xfrm>
        </p:grpSpPr>
        <p:grpSp>
          <p:nvGrpSpPr>
            <p:cNvPr id="28" name="组合 27"/>
            <p:cNvGrpSpPr/>
            <p:nvPr/>
          </p:nvGrpSpPr>
          <p:grpSpPr>
            <a:xfrm>
              <a:off x="9420362" y="2550537"/>
              <a:ext cx="2860964" cy="1815882"/>
              <a:chOff x="9331036" y="2782785"/>
              <a:chExt cx="2860964" cy="1815882"/>
            </a:xfrm>
          </p:grpSpPr>
          <p:sp>
            <p:nvSpPr>
              <p:cNvPr id="29" name="文本框 28"/>
              <p:cNvSpPr txBox="1"/>
              <p:nvPr/>
            </p:nvSpPr>
            <p:spPr>
              <a:xfrm>
                <a:off x="9331036" y="2782785"/>
                <a:ext cx="2860964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/>
                  <a:t>  Column (4) to Column (6)</a:t>
                </a:r>
              </a:p>
              <a:p>
                <a:endParaRPr lang="en-US" altLang="zh-CN" sz="1400" dirty="0"/>
              </a:p>
              <a:p>
                <a:r>
                  <a:rPr lang="en-US" altLang="zh-CN" sz="1400" dirty="0"/>
                  <a:t>  On price is significantly larger</a:t>
                </a:r>
                <a:br>
                  <a:rPr lang="en-US" altLang="zh-CN" sz="1400" dirty="0"/>
                </a:br>
                <a:r>
                  <a:rPr lang="en-US" altLang="zh-CN" sz="1400" dirty="0"/>
                  <a:t> </a:t>
                </a:r>
                <a:br>
                  <a:rPr lang="en-US" altLang="zh-CN" sz="1400" dirty="0"/>
                </a:br>
                <a:r>
                  <a:rPr lang="en-US" altLang="zh-CN" sz="1400" dirty="0"/>
                  <a:t>  Between </a:t>
                </a:r>
                <a:r>
                  <a:rPr lang="en-US" altLang="zh-CN" sz="1400" dirty="0">
                    <a:solidFill>
                      <a:srgbClr val="FF0000"/>
                    </a:solidFill>
                  </a:rPr>
                  <a:t>17.6%</a:t>
                </a:r>
                <a:r>
                  <a:rPr lang="en-US" altLang="zh-CN" sz="1400" dirty="0"/>
                  <a:t> and </a:t>
                </a:r>
                <a:r>
                  <a:rPr lang="en-US" altLang="zh-CN" sz="1400" dirty="0">
                    <a:solidFill>
                      <a:srgbClr val="FF0000"/>
                    </a:solidFill>
                  </a:rPr>
                  <a:t>20.7%</a:t>
                </a:r>
              </a:p>
              <a:p>
                <a:endParaRPr lang="en-US" altLang="zh-CN" sz="1400" dirty="0">
                  <a:solidFill>
                    <a:srgbClr val="FF0000"/>
                  </a:solidFill>
                </a:endParaRPr>
              </a:p>
              <a:p>
                <a:r>
                  <a:rPr lang="en-US" altLang="zh-CN" sz="1400" dirty="0"/>
                  <a:t>  Power and status indeed command a market price.</a:t>
                </a:r>
                <a:endParaRPr lang="zh-CN" altLang="en-US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0" name="椭圆 29"/>
              <p:cNvSpPr/>
              <p:nvPr/>
            </p:nvSpPr>
            <p:spPr bwMode="auto">
              <a:xfrm>
                <a:off x="9395529" y="2929628"/>
                <a:ext cx="52044" cy="52044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 bwMode="auto">
              <a:xfrm>
                <a:off x="9393025" y="3352800"/>
                <a:ext cx="52044" cy="52044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2" name="椭圆 31"/>
              <p:cNvSpPr/>
              <p:nvPr/>
            </p:nvSpPr>
            <p:spPr bwMode="auto">
              <a:xfrm>
                <a:off x="9398354" y="3766075"/>
                <a:ext cx="52044" cy="52044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37" name="椭圆 36"/>
            <p:cNvSpPr/>
            <p:nvPr/>
          </p:nvSpPr>
          <p:spPr bwMode="auto">
            <a:xfrm>
              <a:off x="9482005" y="3975325"/>
              <a:ext cx="52044" cy="5204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7174" name="组合 7173"/>
          <p:cNvGrpSpPr/>
          <p:nvPr/>
        </p:nvGrpSpPr>
        <p:grpSpPr>
          <a:xfrm>
            <a:off x="-529994" y="1245858"/>
            <a:ext cx="11699414" cy="5133796"/>
            <a:chOff x="-529994" y="1245858"/>
            <a:chExt cx="11699414" cy="5133796"/>
          </a:xfrm>
        </p:grpSpPr>
        <p:grpSp>
          <p:nvGrpSpPr>
            <p:cNvPr id="38" name="组合 37"/>
            <p:cNvGrpSpPr/>
            <p:nvPr/>
          </p:nvGrpSpPr>
          <p:grpSpPr>
            <a:xfrm>
              <a:off x="-529994" y="1245858"/>
              <a:ext cx="11699414" cy="4803931"/>
              <a:chOff x="-123941" y="268919"/>
              <a:chExt cx="11699414" cy="4803931"/>
            </a:xfrm>
          </p:grpSpPr>
          <p:sp>
            <p:nvSpPr>
              <p:cNvPr id="39" name="矩形 38"/>
              <p:cNvSpPr/>
              <p:nvPr/>
            </p:nvSpPr>
            <p:spPr>
              <a:xfrm>
                <a:off x="401782" y="2397341"/>
                <a:ext cx="868218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600" dirty="0"/>
                  <a:t>The average log of land price of Princeling firms connected to the ordinary Politburo members:</a:t>
                </a:r>
                <a:endParaRPr lang="zh-CN" altLang="en-US" sz="1600" dirty="0"/>
              </a:p>
            </p:txBody>
          </p:sp>
          <p:grpSp>
            <p:nvGrpSpPr>
              <p:cNvPr id="40" name="组合 39"/>
              <p:cNvGrpSpPr/>
              <p:nvPr/>
            </p:nvGrpSpPr>
            <p:grpSpPr>
              <a:xfrm>
                <a:off x="-123941" y="268919"/>
                <a:ext cx="11699414" cy="4803931"/>
                <a:chOff x="-123941" y="268919"/>
                <a:chExt cx="11699414" cy="4803931"/>
              </a:xfrm>
            </p:grpSpPr>
            <p:grpSp>
              <p:nvGrpSpPr>
                <p:cNvPr id="41" name="组合 40"/>
                <p:cNvGrpSpPr/>
                <p:nvPr/>
              </p:nvGrpSpPr>
              <p:grpSpPr>
                <a:xfrm>
                  <a:off x="-123941" y="268919"/>
                  <a:ext cx="11699414" cy="4803931"/>
                  <a:chOff x="-123941" y="268919"/>
                  <a:chExt cx="11699414" cy="4803931"/>
                </a:xfrm>
              </p:grpSpPr>
              <p:sp>
                <p:nvSpPr>
                  <p:cNvPr id="46" name="文本框 45"/>
                  <p:cNvSpPr txBox="1"/>
                  <p:nvPr/>
                </p:nvSpPr>
                <p:spPr>
                  <a:xfrm>
                    <a:off x="401782" y="268919"/>
                    <a:ext cx="11173691" cy="89255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dirty="0">
                        <a:solidFill>
                          <a:srgbClr val="FF0000"/>
                        </a:solidFill>
                      </a:rPr>
                      <a:t>17.6%</a:t>
                    </a:r>
                    <a:endParaRPr lang="en-US" altLang="zh-CN" sz="1600" dirty="0">
                      <a:solidFill>
                        <a:srgbClr val="FF0000"/>
                      </a:solidFill>
                    </a:endParaRPr>
                  </a:p>
                  <a:p>
                    <a:r>
                      <a:rPr lang="en-US" altLang="zh-CN" sz="1600" dirty="0"/>
                      <a:t>The increased price advantage for the Princeling firms connected to the Politburo Standing Committee compared with those connected to the ordinary Politburo members</a:t>
                    </a:r>
                    <a:endParaRPr lang="zh-CN" altLang="en-US" sz="1600" dirty="0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7" name="矩形 46"/>
                      <p:cNvSpPr/>
                      <p:nvPr/>
                    </p:nvSpPr>
                    <p:spPr>
                      <a:xfrm>
                        <a:off x="2019725" y="1485336"/>
                        <a:ext cx="1410899" cy="338554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𝑖𝑐𝑘𝑠𝑡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oMath>
                          </m:oMathPara>
                        </a14:m>
                        <a:endParaRPr lang="zh-CN" altLang="en-US" sz="1600" i="1" dirty="0"/>
                      </a:p>
                    </p:txBody>
                  </p:sp>
                </mc:Choice>
                <mc:Fallback xmlns="">
                  <p:sp>
                    <p:nvSpPr>
                      <p:cNvPr id="47" name="矩形 46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019725" y="1485336"/>
                        <a:ext cx="1410899" cy="338554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48" name="矩形 47"/>
                  <p:cNvSpPr/>
                  <p:nvPr/>
                </p:nvSpPr>
                <p:spPr>
                  <a:xfrm>
                    <a:off x="401782" y="1778929"/>
                    <a:ext cx="9001182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1600" dirty="0"/>
                      <a:t>The average log of land price of Princeling firms connected to the Politburo Standing Committee :</a:t>
                    </a:r>
                    <a:endParaRPr lang="zh-CN" altLang="en-US" sz="1600" dirty="0"/>
                  </a:p>
                </p:txBody>
              </p:sp>
              <p:sp>
                <p:nvSpPr>
                  <p:cNvPr id="49" name="矩形 48"/>
                  <p:cNvSpPr/>
                  <p:nvPr/>
                </p:nvSpPr>
                <p:spPr>
                  <a:xfrm>
                    <a:off x="401782" y="3012646"/>
                    <a:ext cx="4996881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1600" dirty="0"/>
                      <a:t>The average log of land price of </a:t>
                    </a:r>
                    <a:r>
                      <a:rPr lang="en-US" altLang="zh-CN" sz="1600" dirty="0" err="1"/>
                      <a:t>Nonprinceling</a:t>
                    </a:r>
                    <a:r>
                      <a:rPr lang="en-US" altLang="zh-CN" sz="1600" dirty="0"/>
                      <a:t> firms :</a:t>
                    </a:r>
                    <a:endParaRPr lang="zh-CN" altLang="en-US" sz="1600" dirty="0"/>
                  </a:p>
                </p:txBody>
              </p:sp>
              <p:sp>
                <p:nvSpPr>
                  <p:cNvPr id="50" name="矩形 49"/>
                  <p:cNvSpPr/>
                  <p:nvPr/>
                </p:nvSpPr>
                <p:spPr>
                  <a:xfrm>
                    <a:off x="416874" y="3628881"/>
                    <a:ext cx="1799852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1600" dirty="0"/>
                      <a:t>We already know,</a:t>
                    </a:r>
                    <a:endParaRPr lang="zh-CN" altLang="en-US" sz="1600" dirty="0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1" name="矩形 50"/>
                      <p:cNvSpPr/>
                      <p:nvPr/>
                    </p:nvSpPr>
                    <p:spPr>
                      <a:xfrm>
                        <a:off x="2048418" y="3622485"/>
                        <a:ext cx="2694456" cy="338554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zh-CN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=−0.620</m:t>
                              </m:r>
                              <m:r>
                                <m:rPr>
                                  <m:nor/>
                                </m:rPr>
                                <a:rPr lang="zh-CN" altLang="zh-CN" sz="1600" i="1" dirty="0">
                                  <a:latin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，</m:t>
                              </m:r>
                              <m:sSub>
                                <m:sSubPr>
                                  <m:ctrlPr>
                                    <a:rPr lang="zh-CN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=−0.396</m:t>
                              </m:r>
                            </m:oMath>
                          </m:oMathPara>
                        </a14:m>
                        <a:endParaRPr lang="zh-CN" altLang="en-US" sz="1600" i="1" dirty="0"/>
                      </a:p>
                    </p:txBody>
                  </p:sp>
                </mc:Choice>
                <mc:Fallback xmlns="">
                  <p:sp>
                    <p:nvSpPr>
                      <p:cNvPr id="51" name="矩形 50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048418" y="3622485"/>
                        <a:ext cx="2694456" cy="338554"/>
                      </a:xfrm>
                      <a:prstGeom prst="rect">
                        <a:avLst/>
                      </a:prstGeom>
                      <a:blipFill>
                        <a:blip r:embed="rId6"/>
                        <a:stretch>
                          <a:fillRect b="-10714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2" name="矩形 51"/>
                      <p:cNvSpPr/>
                      <p:nvPr/>
                    </p:nvSpPr>
                    <p:spPr>
                      <a:xfrm>
                        <a:off x="-123941" y="3973831"/>
                        <a:ext cx="11699414" cy="1099019"/>
                      </a:xfrm>
                      <a:prstGeom prst="rect">
                        <a:avLst/>
                      </a:prstGeom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altLang="zh-CN" sz="1600" b="0" i="0" smtClean="0">
                                  <a:latin typeface="Cambria Math" panose="02040503050406030204" pitchFamily="18" charset="0"/>
                                </a:rPr>
                                <m:t>Increased</m:t>
                              </m:r>
                              <m:r>
                                <a:rPr lang="en-US" altLang="zh-CN" sz="16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1600" i="0" smtClean="0">
                                  <a:latin typeface="Cambria Math" panose="02040503050406030204" pitchFamily="18" charset="0"/>
                                </a:rPr>
                                <m:t>Pric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1600" i="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  <m:r>
                                <a:rPr lang="en-US" altLang="zh-CN" sz="16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1600" b="0" i="0" smtClean="0">
                                  <a:latin typeface="Cambria Math" panose="02040503050406030204" pitchFamily="18" charset="0"/>
                                </a:rPr>
                                <m:t>discount</m:t>
                              </m:r>
                              <m:r>
                                <a:rPr lang="en-US" altLang="zh-CN" sz="1600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zh-CN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zh-CN" altLang="zh-CN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sz="1600" i="0">
                                          <a:latin typeface="Cambria Math" panose="02040503050406030204" pitchFamily="18" charset="0"/>
                                        </a:rPr>
                                        <m:t>EXP</m:t>
                                      </m:r>
                                      <m:d>
                                        <m:dPr>
                                          <m:ctrlPr>
                                            <a:rPr lang="zh-CN" altLang="zh-CN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zh-CN" altLang="zh-CN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altLang="zh-CN" sz="1600" i="0">
                                                  <a:latin typeface="Cambria Math" panose="02040503050406030204" pitchFamily="18" charset="0"/>
                                                </a:rPr>
                                                <m:t>β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sz="1600" i="0"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zh-CN" sz="1600" i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CN" sz="1600" i="0">
                                              <a:latin typeface="Cambria Math" panose="02040503050406030204" pitchFamily="18" charset="0"/>
                                            </a:rPr>
                                            <m:t>γ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zh-CN" altLang="zh-CN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altLang="zh-CN" sz="1600" i="0">
                                                  <a:latin typeface="Cambria Math" panose="02040503050406030204" pitchFamily="18" charset="0"/>
                                                </a:rPr>
                                                <m:t>X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altLang="zh-CN" sz="1600" i="0">
                                                  <a:latin typeface="Cambria Math" panose="02040503050406030204" pitchFamily="18" charset="0"/>
                                                </a:rPr>
                                                <m:t>i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zh-CN" sz="1600" i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zh-CN" altLang="zh-CN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altLang="zh-CN" sz="1600" i="0">
                                                  <a:latin typeface="Cambria Math" panose="02040503050406030204" pitchFamily="18" charset="0"/>
                                                </a:rPr>
                                                <m:t>T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altLang="zh-CN" sz="1600" i="0">
                                                  <a:latin typeface="Cambria Math" panose="02040503050406030204" pitchFamily="18" charset="0"/>
                                                </a:rPr>
                                                <m:t>cst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zh-CN" altLang="en-US" sz="1600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sz="1600" i="0">
                                          <a:latin typeface="Cambria Math" panose="02040503050406030204" pitchFamily="18" charset="0"/>
                                        </a:rPr>
                                        <m:t>EXP</m:t>
                                      </m:r>
                                      <m:d>
                                        <m:dPr>
                                          <m:ctrlPr>
                                            <a:rPr lang="zh-CN" altLang="zh-CN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zh-CN" altLang="zh-CN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altLang="zh-CN" sz="1600" i="0">
                                                  <a:latin typeface="Cambria Math" panose="02040503050406030204" pitchFamily="18" charset="0"/>
                                                </a:rPr>
                                                <m:t>β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sz="1600" i="0"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zh-CN" sz="1600" i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zh-CN" altLang="zh-CN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altLang="zh-CN" sz="1600" i="0">
                                                  <a:latin typeface="Cambria Math" panose="02040503050406030204" pitchFamily="18" charset="0"/>
                                                </a:rPr>
                                                <m:t>β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sz="1600" i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zh-CN" sz="1600" i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zh-CN" altLang="zh-CN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altLang="zh-CN" sz="1600" i="0">
                                                  <a:latin typeface="Cambria Math" panose="02040503050406030204" pitchFamily="18" charset="0"/>
                                                </a:rPr>
                                                <m:t>β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sz="1600" i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zh-CN" sz="1600" i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CN" sz="1600" i="0">
                                              <a:latin typeface="Cambria Math" panose="02040503050406030204" pitchFamily="18" charset="0"/>
                                            </a:rPr>
                                            <m:t>γ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zh-CN" altLang="zh-CN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altLang="zh-CN" sz="1600" i="0">
                                                  <a:latin typeface="Cambria Math" panose="02040503050406030204" pitchFamily="18" charset="0"/>
                                                </a:rPr>
                                                <m:t>X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altLang="zh-CN" sz="1600" i="0">
                                                  <a:latin typeface="Cambria Math" panose="02040503050406030204" pitchFamily="18" charset="0"/>
                                                </a:rPr>
                                                <m:t>i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zh-CN" sz="1600" i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zh-CN" altLang="zh-CN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altLang="zh-CN" sz="1600" i="0">
                                                  <a:latin typeface="Cambria Math" panose="02040503050406030204" pitchFamily="18" charset="0"/>
                                                </a:rPr>
                                                <m:t>T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altLang="zh-CN" sz="1600" i="0">
                                                  <a:latin typeface="Cambria Math" panose="02040503050406030204" pitchFamily="18" charset="0"/>
                                                </a:rPr>
                                                <m:t>cst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  <m:r>
                                    <a:rPr lang="en-US" altLang="zh-CN" sz="16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zh-CN" altLang="zh-CN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sz="1600" i="0">
                                          <a:latin typeface="Cambria Math" panose="02040503050406030204" pitchFamily="18" charset="0"/>
                                        </a:rPr>
                                        <m:t>EXP</m:t>
                                      </m:r>
                                      <m:d>
                                        <m:dPr>
                                          <m:ctrlPr>
                                            <a:rPr lang="zh-CN" altLang="zh-CN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zh-CN" altLang="zh-CN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altLang="zh-CN" sz="1600" i="0">
                                                  <a:latin typeface="Cambria Math" panose="02040503050406030204" pitchFamily="18" charset="0"/>
                                                </a:rPr>
                                                <m:t>β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sz="1600" i="0"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zh-CN" sz="1600" i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CN" sz="1600" i="0">
                                              <a:latin typeface="Cambria Math" panose="02040503050406030204" pitchFamily="18" charset="0"/>
                                            </a:rPr>
                                            <m:t>γ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zh-CN" altLang="zh-CN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altLang="zh-CN" sz="1600" i="0">
                                                  <a:latin typeface="Cambria Math" panose="02040503050406030204" pitchFamily="18" charset="0"/>
                                                </a:rPr>
                                                <m:t>X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altLang="zh-CN" sz="1600" i="0">
                                                  <a:latin typeface="Cambria Math" panose="02040503050406030204" pitchFamily="18" charset="0"/>
                                                </a:rPr>
                                                <m:t>i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zh-CN" sz="1600" i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zh-CN" altLang="zh-CN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altLang="zh-CN" sz="1600" i="0">
                                                  <a:latin typeface="Cambria Math" panose="02040503050406030204" pitchFamily="18" charset="0"/>
                                                </a:rPr>
                                                <m:t>T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altLang="zh-CN" sz="1600" i="0">
                                                  <a:latin typeface="Cambria Math" panose="02040503050406030204" pitchFamily="18" charset="0"/>
                                                </a:rPr>
                                                <m:t>cst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zh-CN" altLang="en-US" sz="1600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sz="1600" i="0">
                                          <a:latin typeface="Cambria Math" panose="02040503050406030204" pitchFamily="18" charset="0"/>
                                        </a:rPr>
                                        <m:t>EXP</m:t>
                                      </m:r>
                                      <m:d>
                                        <m:dPr>
                                          <m:ctrlPr>
                                            <a:rPr lang="zh-CN" altLang="zh-CN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zh-CN" altLang="zh-CN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altLang="zh-CN" sz="1600" i="0">
                                                  <a:latin typeface="Cambria Math" panose="02040503050406030204" pitchFamily="18" charset="0"/>
                                                </a:rPr>
                                                <m:t>β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sz="1600" i="0"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zh-CN" sz="1600" i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zh-CN" altLang="zh-CN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altLang="zh-CN" sz="1600" i="0">
                                                  <a:latin typeface="Cambria Math" panose="02040503050406030204" pitchFamily="18" charset="0"/>
                                                </a:rPr>
                                                <m:t>β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sz="1600" i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zh-CN" sz="1600" i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CN" sz="1600" i="0">
                                              <a:latin typeface="Cambria Math" panose="02040503050406030204" pitchFamily="18" charset="0"/>
                                            </a:rPr>
                                            <m:t>γ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zh-CN" altLang="zh-CN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altLang="zh-CN" sz="1600" i="0">
                                                  <a:latin typeface="Cambria Math" panose="02040503050406030204" pitchFamily="18" charset="0"/>
                                                </a:rPr>
                                                <m:t>X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altLang="zh-CN" sz="1600" i="0">
                                                  <a:latin typeface="Cambria Math" panose="02040503050406030204" pitchFamily="18" charset="0"/>
                                                </a:rPr>
                                                <m:t>i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zh-CN" sz="1600" i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zh-CN" altLang="zh-CN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altLang="zh-CN" sz="1600" i="0">
                                                  <a:latin typeface="Cambria Math" panose="02040503050406030204" pitchFamily="18" charset="0"/>
                                                </a:rPr>
                                                <m:t>T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altLang="zh-CN" sz="1600" i="0">
                                                  <a:latin typeface="Cambria Math" panose="02040503050406030204" pitchFamily="18" charset="0"/>
                                                </a:rPr>
                                                <m:t>cst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altLang="zh-CN" sz="1600" i="0"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  <m:d>
                                    <m:dPr>
                                      <m:ctrlPr>
                                        <a:rPr lang="zh-CN" altLang="zh-CN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zh-CN" altLang="zh-CN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CN" sz="1600" i="0">
                                              <a:latin typeface="Cambria Math" panose="02040503050406030204" pitchFamily="18" charset="0"/>
                                            </a:rPr>
                                            <m:t>β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600" i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en-US" altLang="zh-CN" sz="1600" i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sz="1600" i="0">
                                          <a:latin typeface="Cambria Math" panose="02040503050406030204" pitchFamily="18" charset="0"/>
                                        </a:rPr>
                                        <m:t>γ</m:t>
                                      </m:r>
                                      <m:sSub>
                                        <m:sSubPr>
                                          <m:ctrlPr>
                                            <a:rPr lang="zh-CN" altLang="zh-CN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CN" sz="1600" i="0">
                                              <a:latin typeface="Cambria Math" panose="02040503050406030204" pitchFamily="18" charset="0"/>
                                            </a:rPr>
                                            <m:t>X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CN" sz="1600" i="0">
                                              <a:latin typeface="Cambria Math" panose="02040503050406030204" pitchFamily="18" charset="0"/>
                                            </a:rPr>
                                            <m:t>i</m:t>
                                          </m:r>
                                        </m:sub>
                                      </m:sSub>
                                      <m:r>
                                        <a:rPr lang="en-US" altLang="zh-CN" sz="1600" i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zh-CN" altLang="zh-CN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CN" sz="1600" i="0">
                                              <a:latin typeface="Cambria Math" panose="02040503050406030204" pitchFamily="18" charset="0"/>
                                            </a:rPr>
                                            <m:t>T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CN" sz="1600" i="0">
                                              <a:latin typeface="Cambria Math" panose="02040503050406030204" pitchFamily="18" charset="0"/>
                                            </a:rPr>
                                            <m:t>cst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  <m:r>
                                <a:rPr lang="en-US" altLang="zh-CN" sz="1600" i="0">
                                  <a:latin typeface="Cambria Math" panose="02040503050406030204" pitchFamily="18" charset="0"/>
                                </a:rPr>
                                <m:t>×100%=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zh-CN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600" i="0"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  <m:d>
                                    <m:dPr>
                                      <m:ctrlPr>
                                        <a:rPr lang="zh-CN" altLang="zh-CN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zh-CN" altLang="zh-CN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CN" sz="1600" i="0">
                                              <a:latin typeface="Cambria Math" panose="02040503050406030204" pitchFamily="18" charset="0"/>
                                            </a:rPr>
                                            <m:t>β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600" i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altLang="zh-CN" sz="16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zh-CN" sz="1600" i="0"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  <m:d>
                                    <m:dPr>
                                      <m:ctrlPr>
                                        <a:rPr lang="zh-CN" altLang="zh-CN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zh-CN" altLang="zh-CN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CN" sz="1600" i="0">
                                              <a:latin typeface="Cambria Math" panose="02040503050406030204" pitchFamily="18" charset="0"/>
                                            </a:rPr>
                                            <m:t>β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600" i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altLang="zh-CN" sz="1600" i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zh-CN" altLang="zh-CN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CN" sz="1600" i="0">
                                              <a:latin typeface="Cambria Math" panose="02040503050406030204" pitchFamily="18" charset="0"/>
                                            </a:rPr>
                                            <m:t>β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600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r>
                                <a:rPr lang="en-US" altLang="zh-CN" sz="1600" i="0">
                                  <a:latin typeface="Cambria Math" panose="02040503050406030204" pitchFamily="18" charset="0"/>
                                </a:rPr>
                                <m:t>×100%=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zh-CN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600" i="0"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  <m:d>
                                    <m:dPr>
                                      <m:ctrlPr>
                                        <a:rPr lang="zh-CN" altLang="zh-CN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1600" i="0">
                                          <a:latin typeface="Cambria Math" panose="02040503050406030204" pitchFamily="18" charset="0"/>
                                        </a:rPr>
                                        <m:t>−0.620</m:t>
                                      </m:r>
                                    </m:e>
                                  </m:d>
                                  <m:r>
                                    <a:rPr lang="en-US" altLang="zh-CN" sz="16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zh-CN" sz="1600" i="0"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  <m:d>
                                    <m:dPr>
                                      <m:ctrlPr>
                                        <a:rPr lang="zh-CN" altLang="zh-CN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1600" i="0">
                                          <a:latin typeface="Cambria Math" panose="02040503050406030204" pitchFamily="18" charset="0"/>
                                        </a:rPr>
                                        <m:t>−0.620</m:t>
                                      </m:r>
                                      <m:r>
                                        <a:rPr lang="zh-CN" altLang="en-US" sz="1600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sz="1600" i="0">
                                          <a:latin typeface="Cambria Math" panose="02040503050406030204" pitchFamily="18" charset="0"/>
                                        </a:rPr>
                                        <m:t>0.396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altLang="zh-CN" sz="1600" i="0">
                                  <a:latin typeface="Cambria Math" panose="02040503050406030204" pitchFamily="18" charset="0"/>
                                </a:rPr>
                                <m:t>×100%=17.6%</m:t>
                              </m:r>
                            </m:oMath>
                          </m:oMathPara>
                        </a14:m>
                        <a:endParaRPr lang="zh-CN" altLang="en-US" sz="1600" dirty="0"/>
                      </a:p>
                    </p:txBody>
                  </p:sp>
                </mc:Choice>
                <mc:Fallback xmlns="">
                  <p:sp>
                    <p:nvSpPr>
                      <p:cNvPr id="52" name="矩形 51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-123941" y="3973831"/>
                        <a:ext cx="11699414" cy="1099019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 b="-333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2" name="矩形 41"/>
                    <p:cNvSpPr/>
                    <p:nvPr/>
                  </p:nvSpPr>
                  <p:spPr>
                    <a:xfrm>
                      <a:off x="561109" y="1099872"/>
                      <a:ext cx="10577946" cy="361381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𝑃𝑟𝑖𝑐𝑒</m:t>
                                </m:r>
                              </m:e>
                              <m:sub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𝑖𝑐𝑘𝑠𝑡</m:t>
                                </m:r>
                              </m:sub>
                            </m:sSub>
                            <m:r>
                              <a:rPr lang="zh-CN" altLang="en-US" sz="16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zh-CN" altLang="en-US" sz="16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𝑃𝑟𝑖𝑛𝑐𝑒𝑙𝑖𝑛𝑔𝑃𝑢𝑟𝑐h𝑎𝑠𝑒</m:t>
                                </m:r>
                              </m:e>
                              <m:sub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𝑖𝑘𝑗𝑡</m:t>
                                </m:r>
                              </m:sub>
                            </m:sSub>
                            <m:r>
                              <a:rPr lang="zh-CN" altLang="en-US" sz="16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𝑃𝑟𝑖𝑛𝑐𝑒𝑙𝑖𝑛𝑔𝑃𝑢𝑟𝑐h𝑎𝑠𝑒</m:t>
                                </m:r>
                              </m:e>
                              <m:sub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𝑖𝑘𝑗𝑡</m:t>
                                </m:r>
                              </m:sub>
                            </m:sSub>
                            <m:r>
                              <a:rPr lang="zh-CN" altLang="en-US" sz="160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  <m:sSub>
                              <m:sSubPr>
                                <m:ctrlP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𝑃𝑆𝐶𝑀</m:t>
                                </m:r>
                              </m:e>
                              <m:sub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𝑗𝑝</m:t>
                                </m:r>
                              </m:sub>
                            </m:sSub>
                            <m:r>
                              <a:rPr lang="zh-CN" altLang="en-US" sz="16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zh-CN" altLang="en-US" sz="1600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sSub>
                              <m:sSubPr>
                                <m:ctrlP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zh-CN" altLang="en-US" sz="16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𝑐𝑠𝑡</m:t>
                                </m:r>
                              </m:sub>
                            </m:sSub>
                            <m:r>
                              <a:rPr lang="zh-CN" altLang="en-US" sz="16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𝑖𝑐𝑘𝑠𝑡</m:t>
                                </m:r>
                              </m:sub>
                            </m:sSub>
                          </m:oMath>
                        </m:oMathPara>
                      </a14:m>
                      <a:endParaRPr lang="zh-CN" altLang="en-US" sz="1600" i="1" dirty="0"/>
                    </a:p>
                  </p:txBody>
                </p:sp>
              </mc:Choice>
              <mc:Fallback xmlns="">
                <p:sp>
                  <p:nvSpPr>
                    <p:cNvPr id="42" name="矩形 41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61109" y="1099872"/>
                      <a:ext cx="10577946" cy="361381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b="-678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3" name="矩形 42"/>
                    <p:cNvSpPr/>
                    <p:nvPr/>
                  </p:nvSpPr>
                  <p:spPr>
                    <a:xfrm>
                      <a:off x="935181" y="2131023"/>
                      <a:ext cx="10640292" cy="376000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zh-CN" altLang="en-US" sz="1600" b="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d>
                              <m:dPr>
                                <m:ctrlP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600" b="0" i="1">
                                        <a:latin typeface="Cambria Math" panose="02040503050406030204" pitchFamily="18" charset="0"/>
                                      </a:rPr>
                                      <m:t>𝑃𝑟𝑖𝑐𝑒</m:t>
                                    </m:r>
                                  </m:e>
                                  <m:sub>
                                    <m:r>
                                      <a:rPr lang="zh-CN" altLang="en-US" sz="1600" b="0" i="1">
                                        <a:latin typeface="Cambria Math" panose="02040503050406030204" pitchFamily="18" charset="0"/>
                                      </a:rPr>
                                      <m:t>𝑖𝑐𝑘𝑠𝑡</m:t>
                                    </m:r>
                                  </m:sub>
                                </m:sSub>
                                <m:r>
                                  <a:rPr lang="zh-CN" altLang="en-US" sz="1600" b="0" i="1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zh-CN" altLang="en-US" sz="1600" b="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zh-CN" altLang="en-US" sz="1600" b="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600" b="0" i="1">
                                        <a:latin typeface="Cambria Math" panose="02040503050406030204" pitchFamily="18" charset="0"/>
                                      </a:rPr>
                                      <m:t>𝑃𝑟𝑖𝑛𝑐𝑒𝑙𝑖𝑛𝑔𝑃𝑢𝑟𝑐h𝑎𝑠𝑒</m:t>
                                    </m:r>
                                  </m:e>
                                  <m:sub>
                                    <m:r>
                                      <a:rPr lang="zh-CN" altLang="en-US" sz="1600" b="0" i="1">
                                        <a:latin typeface="Cambria Math" panose="02040503050406030204" pitchFamily="18" charset="0"/>
                                      </a:rPr>
                                      <m:t>𝑖𝑘𝑗𝑡</m:t>
                                    </m:r>
                                  </m:sub>
                                </m:sSub>
                                <m:r>
                                  <a:rPr lang="zh-CN" altLang="en-US" sz="1600" b="0" i="1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  <m:r>
                                  <a:rPr lang="zh-CN" altLang="en-US" sz="1600" b="0" i="1">
                                    <a:latin typeface="Cambria Math" panose="02040503050406030204" pitchFamily="18" charset="0"/>
                                  </a:rPr>
                                  <m:t>，</m:t>
                                </m:r>
                                <m:sSub>
                                  <m:sSubPr>
                                    <m:ctrlP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600" b="0" i="1">
                                        <a:latin typeface="Cambria Math" panose="02040503050406030204" pitchFamily="18" charset="0"/>
                                      </a:rPr>
                                      <m:t>𝑃𝑆𝐶𝑀</m:t>
                                    </m:r>
                                  </m:e>
                                  <m:sub>
                                    <m:r>
                                      <a:rPr lang="zh-CN" altLang="en-US" sz="1600" b="0" i="1">
                                        <a:latin typeface="Cambria Math" panose="02040503050406030204" pitchFamily="18" charset="0"/>
                                      </a:rPr>
                                      <m:t>𝑗𝑝</m:t>
                                    </m:r>
                                  </m:sub>
                                </m:sSub>
                                <m:r>
                                  <a:rPr lang="zh-CN" altLang="en-US" sz="1600" b="0" i="1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e>
                            </m:d>
                            <m:r>
                              <a:rPr lang="zh-CN" altLang="en-US" sz="1600" b="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1600" b="0" i="1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zh-CN" altLang="en-US" sz="1600" b="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zh-CN" altLang="en-US" sz="1600" b="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1600" b="0" i="1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zh-CN" altLang="en-US" sz="1600" b="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zh-CN" altLang="en-US" sz="1600" b="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1600" b="0" i="1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zh-CN" altLang="en-US" sz="1600" b="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zh-CN" altLang="en-US" sz="1600" b="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zh-CN" altLang="en-US" sz="1600" b="0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sSub>
                              <m:sSubPr>
                                <m:ctrlP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1600" b="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zh-CN" altLang="en-US" sz="1600" b="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zh-CN" altLang="en-US" sz="1600" b="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1600" b="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zh-CN" altLang="en-US" sz="1600" b="0" i="1">
                                    <a:latin typeface="Cambria Math" panose="02040503050406030204" pitchFamily="18" charset="0"/>
                                  </a:rPr>
                                  <m:t>𝑐𝑠𝑡</m:t>
                                </m:r>
                              </m:sub>
                            </m:sSub>
                          </m:oMath>
                        </m:oMathPara>
                      </a14:m>
                      <a:endParaRPr lang="zh-CN" altLang="en-US" sz="1600" i="1" dirty="0"/>
                    </a:p>
                  </p:txBody>
                </p:sp>
              </mc:Choice>
              <mc:Fallback xmlns="">
                <p:sp>
                  <p:nvSpPr>
                    <p:cNvPr id="43" name="矩形 42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35181" y="2131023"/>
                      <a:ext cx="10640292" cy="376000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b="-645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4" name="矩形 43"/>
                    <p:cNvSpPr/>
                    <p:nvPr/>
                  </p:nvSpPr>
                  <p:spPr>
                    <a:xfrm>
                      <a:off x="1856509" y="2686753"/>
                      <a:ext cx="8361218" cy="376000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zh-CN" altLang="en-US" sz="16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d>
                              <m:dPr>
                                <m:ctrlP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  <m:t>𝑃𝑟𝑖𝑐𝑒</m:t>
                                    </m:r>
                                  </m:e>
                                  <m:sub>
                                    <m: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  <m:t>𝑖𝑐𝑘𝑠𝑡</m:t>
                                    </m:r>
                                  </m:sub>
                                </m:sSub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  <m:t>𝑃𝑟𝑖𝑛𝑐𝑒𝑙𝑖𝑛𝑔𝑃𝑢𝑟𝑐h𝑎𝑠𝑒</m:t>
                                    </m:r>
                                  </m:e>
                                  <m:sub>
                                    <m: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  <m:t>𝑖𝑘𝑗𝑡</m:t>
                                    </m:r>
                                  </m:sub>
                                </m:sSub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，</m:t>
                                </m:r>
                                <m:sSub>
                                  <m:sSubPr>
                                    <m:ctrlP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  <m:t>𝑃𝑆𝐶𝑀</m:t>
                                    </m:r>
                                  </m:e>
                                  <m:sub>
                                    <m: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  <m:t>𝑗𝑝</m:t>
                                    </m:r>
                                  </m:sub>
                                </m:sSub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e>
                            </m:d>
                            <m:r>
                              <a:rPr lang="zh-CN" altLang="en-US" sz="16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zh-CN" altLang="en-US" sz="16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zh-CN" altLang="en-US" sz="16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zh-CN" altLang="en-US" sz="1600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sSub>
                              <m:sSubPr>
                                <m:ctrlP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zh-CN" altLang="en-US" sz="16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𝑐𝑠𝑡</m:t>
                                </m:r>
                              </m:sub>
                            </m:sSub>
                          </m:oMath>
                        </m:oMathPara>
                      </a14:m>
                      <a:endParaRPr lang="zh-CN" altLang="en-US" sz="1600" i="1" dirty="0"/>
                    </a:p>
                  </p:txBody>
                </p:sp>
              </mc:Choice>
              <mc:Fallback xmlns="">
                <p:sp>
                  <p:nvSpPr>
                    <p:cNvPr id="44" name="矩形 43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856509" y="2686753"/>
                      <a:ext cx="8361218" cy="376000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b="-645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5" name="矩形 44"/>
                    <p:cNvSpPr/>
                    <p:nvPr/>
                  </p:nvSpPr>
                  <p:spPr>
                    <a:xfrm>
                      <a:off x="1309255" y="3242483"/>
                      <a:ext cx="9081654" cy="376000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zh-CN" altLang="en-US" sz="16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d>
                              <m:dPr>
                                <m:ctrlP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  <m:t>𝑃𝑟𝑖𝑐𝑒</m:t>
                                    </m:r>
                                  </m:e>
                                  <m:sub>
                                    <m: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  <m:t>𝑖𝑐𝑘𝑠𝑡</m:t>
                                    </m:r>
                                  </m:sub>
                                </m:sSub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  <m:t>𝑃𝑟𝑖𝑛𝑐𝑒𝑙𝑖𝑛𝑔𝑃𝑢𝑟𝑐h𝑎𝑠𝑒</m:t>
                                    </m:r>
                                  </m:e>
                                  <m:sub>
                                    <m: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  <m:t>𝑖𝑘𝑗𝑡</m:t>
                                    </m:r>
                                  </m:sub>
                                </m:sSub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，</m:t>
                                </m:r>
                                <m:sSub>
                                  <m:sSubPr>
                                    <m:ctrlP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  <m:t>𝑃𝑆𝐶𝑀</m:t>
                                    </m:r>
                                  </m:e>
                                  <m:sub>
                                    <m: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  <m:t>𝑗𝑝</m:t>
                                    </m:r>
                                  </m:sub>
                                </m:sSub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e>
                            </m:d>
                            <m:r>
                              <a:rPr lang="zh-CN" altLang="en-US" sz="16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zh-CN" altLang="en-US" sz="16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zh-CN" altLang="en-US" sz="1600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sSub>
                              <m:sSubPr>
                                <m:ctrlP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zh-CN" altLang="en-US" sz="16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𝑐𝑠𝑡</m:t>
                                </m:r>
                              </m:sub>
                            </m:sSub>
                          </m:oMath>
                        </m:oMathPara>
                      </a14:m>
                      <a:endParaRPr lang="zh-CN" altLang="en-US" sz="1600" i="1" dirty="0"/>
                    </a:p>
                  </p:txBody>
                </p:sp>
              </mc:Choice>
              <mc:Fallback xmlns="">
                <p:sp>
                  <p:nvSpPr>
                    <p:cNvPr id="45" name="矩形 44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09255" y="3242483"/>
                      <a:ext cx="9081654" cy="376000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b="-645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73" name="矩形 7172"/>
                <p:cNvSpPr/>
                <p:nvPr/>
              </p:nvSpPr>
              <p:spPr>
                <a:xfrm>
                  <a:off x="140929" y="6041100"/>
                  <a:ext cx="5626348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1600" i="1" dirty="0">
                      <a:ea typeface="Cambria Math" panose="02040503050406030204" pitchFamily="18" charset="0"/>
                    </a:rPr>
                    <a:t>Substituting,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zh-CN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sz="16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zh-CN" altLang="en-US" sz="1600" i="1"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MS Gothic" panose="020B0609070205080204" pitchFamily="49" charset="-128"/>
                        </a:rPr>
                        <m:t>−</m:t>
                      </m:r>
                      <m:r>
                        <a:rPr lang="en-US" altLang="zh-CN" sz="16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0.545</m:t>
                      </m:r>
                    </m:oMath>
                  </a14:m>
                  <a:r>
                    <a:rPr lang="zh-CN" altLang="zh-CN" sz="1600" i="1" dirty="0">
                      <a:latin typeface="Calibri" panose="020F0502020204030204" pitchFamily="34" charset="0"/>
                      <a:cs typeface="Times New Roman" panose="02020603050405020304" pitchFamily="18" charset="0"/>
                    </a:rPr>
                    <a:t>，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zh-CN" altLang="zh-CN" sz="16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sz="16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=−0.442</m:t>
                      </m:r>
                    </m:oMath>
                  </a14:m>
                  <a:r>
                    <a:rPr lang="en-US" altLang="zh-CN" sz="1600" i="1" dirty="0"/>
                    <a:t> , </a:t>
                  </a:r>
                  <a:r>
                    <a:rPr lang="en-US" altLang="zh-CN" sz="1600" i="1" dirty="0">
                      <a:solidFill>
                        <a:srgbClr val="FF0000"/>
                      </a:solidFill>
                    </a:rPr>
                    <a:t>20.7%</a:t>
                  </a:r>
                  <a:r>
                    <a:rPr lang="en-US" altLang="zh-CN" sz="1600" i="1" dirty="0"/>
                    <a:t> is obtained.</a:t>
                  </a:r>
                  <a:endParaRPr lang="zh-CN" altLang="en-US" sz="1600" i="1" dirty="0"/>
                </a:p>
              </p:txBody>
            </p:sp>
          </mc:Choice>
          <mc:Fallback xmlns="">
            <p:sp>
              <p:nvSpPr>
                <p:cNvPr id="7173" name="矩形 717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929" y="6041100"/>
                  <a:ext cx="5626348" cy="338554"/>
                </a:xfrm>
                <a:prstGeom prst="rect">
                  <a:avLst/>
                </a:prstGeom>
                <a:blipFill>
                  <a:blip r:embed="rId12"/>
                  <a:stretch>
                    <a:fillRect l="-542" t="-7143" b="-2321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176" name="组合 7175"/>
          <p:cNvGrpSpPr/>
          <p:nvPr/>
        </p:nvGrpSpPr>
        <p:grpSpPr>
          <a:xfrm>
            <a:off x="89094" y="1347671"/>
            <a:ext cx="8972788" cy="4779678"/>
            <a:chOff x="89094" y="1347671"/>
            <a:chExt cx="8972788" cy="4779678"/>
          </a:xfrm>
        </p:grpSpPr>
        <p:grpSp>
          <p:nvGrpSpPr>
            <p:cNvPr id="27" name="组合 26"/>
            <p:cNvGrpSpPr/>
            <p:nvPr/>
          </p:nvGrpSpPr>
          <p:grpSpPr>
            <a:xfrm>
              <a:off x="106082" y="1347671"/>
              <a:ext cx="8955800" cy="4779678"/>
              <a:chOff x="293816" y="1523788"/>
              <a:chExt cx="8955800" cy="4779678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93816" y="1523788"/>
                <a:ext cx="8955800" cy="4779678"/>
              </a:xfrm>
              <a:prstGeom prst="rect">
                <a:avLst/>
              </a:prstGeom>
            </p:spPr>
          </p:pic>
          <p:sp>
            <p:nvSpPr>
              <p:cNvPr id="24" name="矩形 23"/>
              <p:cNvSpPr/>
              <p:nvPr/>
            </p:nvSpPr>
            <p:spPr bwMode="auto">
              <a:xfrm>
                <a:off x="4516582" y="3120552"/>
                <a:ext cx="713509" cy="793075"/>
              </a:xfrm>
              <a:prstGeom prst="rect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 bwMode="auto">
              <a:xfrm>
                <a:off x="6111569" y="3102012"/>
                <a:ext cx="713509" cy="793075"/>
              </a:xfrm>
              <a:prstGeom prst="rect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7175" name="矩形 7174"/>
            <p:cNvSpPr/>
            <p:nvPr/>
          </p:nvSpPr>
          <p:spPr bwMode="auto">
            <a:xfrm>
              <a:off x="89094" y="3256420"/>
              <a:ext cx="1767753" cy="247320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453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 bwMode="auto">
          <a:xfrm>
            <a:off x="9420362" y="0"/>
            <a:ext cx="2522255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0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2663" y="6270625"/>
            <a:ext cx="2743200" cy="365125"/>
          </a:xfrm>
          <a:noFill/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E8D0EEA-BACF-4366-BB91-542DBA133A72}" type="slidenum">
              <a:rPr lang="zh-CN" altLang="en-US">
                <a:solidFill>
                  <a:srgbClr val="898989"/>
                </a:solidFill>
              </a:rPr>
              <a:t>19</a:t>
            </a:fld>
            <a:endParaRPr lang="zh-CN" altLang="en-US" sz="1800" dirty="0"/>
          </a:p>
        </p:txBody>
      </p:sp>
      <p:sp>
        <p:nvSpPr>
          <p:cNvPr id="7172" name="标题 3"/>
          <p:cNvSpPr>
            <a:spLocks noGrp="1" noChangeArrowheads="1"/>
          </p:cNvSpPr>
          <p:nvPr>
            <p:ph type="title" idx="4294967295"/>
          </p:nvPr>
        </p:nvSpPr>
        <p:spPr>
          <a:xfrm>
            <a:off x="-656502" y="286837"/>
            <a:ext cx="9481848" cy="402936"/>
          </a:xfrm>
        </p:spPr>
        <p:txBody>
          <a:bodyPr anchor="b"/>
          <a:lstStyle/>
          <a:p>
            <a:pPr algn="ctr" eaLnBrk="1" hangingPunct="1"/>
            <a:r>
              <a:rPr lang="en-US" altLang="zh-CN" sz="3200" dirty="0">
                <a:ea typeface="宋体" panose="02010600030101010101" pitchFamily="2" charset="-122"/>
              </a:rPr>
              <a:t>IV. Price Discount Obtained By Princeling Firms</a:t>
            </a:r>
            <a:endParaRPr lang="zh-CN" altLang="en-US" sz="3200" dirty="0">
              <a:ea typeface="宋体" panose="02010600030101010101" pitchFamily="2" charset="-122"/>
            </a:endParaRPr>
          </a:p>
        </p:txBody>
      </p:sp>
      <p:sp>
        <p:nvSpPr>
          <p:cNvPr id="22" name="矩形 7"/>
          <p:cNvSpPr>
            <a:spLocks noChangeArrowheads="1"/>
          </p:cNvSpPr>
          <p:nvPr/>
        </p:nvSpPr>
        <p:spPr bwMode="auto">
          <a:xfrm>
            <a:off x="0" y="648999"/>
            <a:ext cx="2057400" cy="650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3" name="矩形 8"/>
          <p:cNvSpPr>
            <a:spLocks noChangeArrowheads="1"/>
          </p:cNvSpPr>
          <p:nvPr/>
        </p:nvSpPr>
        <p:spPr bwMode="auto">
          <a:xfrm>
            <a:off x="2057400" y="648999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52227" y="714086"/>
            <a:ext cx="2609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Additional effects </a:t>
            </a:r>
          </a:p>
        </p:txBody>
      </p:sp>
      <p:sp>
        <p:nvSpPr>
          <p:cNvPr id="7171" name="五边形 6"/>
          <p:cNvSpPr>
            <a:spLocks noChangeArrowheads="1"/>
          </p:cNvSpPr>
          <p:nvPr/>
        </p:nvSpPr>
        <p:spPr bwMode="auto">
          <a:xfrm flipH="1">
            <a:off x="11460163" y="6210300"/>
            <a:ext cx="731837" cy="361950"/>
          </a:xfrm>
          <a:prstGeom prst="homePlate">
            <a:avLst>
              <a:gd name="adj" fmla="val 50548"/>
            </a:avLst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9420362" y="2550537"/>
            <a:ext cx="2860964" cy="1600438"/>
            <a:chOff x="9331036" y="2782785"/>
            <a:chExt cx="2860964" cy="1600438"/>
          </a:xfrm>
        </p:grpSpPr>
        <p:sp>
          <p:nvSpPr>
            <p:cNvPr id="29" name="文本框 28"/>
            <p:cNvSpPr txBox="1"/>
            <p:nvPr/>
          </p:nvSpPr>
          <p:spPr>
            <a:xfrm>
              <a:off x="9331036" y="2782785"/>
              <a:ext cx="2860964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  Column (7) to Column (9)</a:t>
              </a:r>
            </a:p>
            <a:p>
              <a:endParaRPr lang="en-US" altLang="zh-CN" sz="1400" dirty="0"/>
            </a:p>
            <a:p>
              <a:r>
                <a:rPr lang="en-US" altLang="zh-CN" sz="1400" dirty="0"/>
                <a:t>  The discount for the princeling firms </a:t>
              </a:r>
              <a:r>
                <a:rPr lang="en-US" altLang="zh-CN" sz="1400" dirty="0">
                  <a:solidFill>
                    <a:srgbClr val="FF0000"/>
                  </a:solidFill>
                </a:rPr>
                <a:t>does not diminish</a:t>
              </a:r>
            </a:p>
            <a:p>
              <a:r>
                <a:rPr lang="en-US" altLang="zh-CN" sz="1400" dirty="0"/>
                <a:t>after their patron’s retirement</a:t>
              </a:r>
              <a:br>
                <a:rPr lang="en-US" altLang="zh-CN" sz="1400" dirty="0"/>
              </a:br>
              <a:r>
                <a:rPr lang="en-US" altLang="zh-CN" sz="1400" dirty="0"/>
                <a:t> </a:t>
              </a:r>
              <a:br>
                <a:rPr lang="en-US" altLang="zh-CN" sz="1400" dirty="0"/>
              </a:br>
              <a:endParaRPr lang="zh-CN" alt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30" name="椭圆 29"/>
            <p:cNvSpPr/>
            <p:nvPr/>
          </p:nvSpPr>
          <p:spPr bwMode="auto">
            <a:xfrm>
              <a:off x="9395529" y="2929628"/>
              <a:ext cx="52044" cy="5204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1" name="椭圆 30"/>
            <p:cNvSpPr/>
            <p:nvPr/>
          </p:nvSpPr>
          <p:spPr bwMode="auto">
            <a:xfrm>
              <a:off x="9393025" y="3352800"/>
              <a:ext cx="52044" cy="5204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7176" name="组合 7175"/>
          <p:cNvGrpSpPr/>
          <p:nvPr/>
        </p:nvGrpSpPr>
        <p:grpSpPr>
          <a:xfrm>
            <a:off x="198905" y="1268697"/>
            <a:ext cx="8955800" cy="4779678"/>
            <a:chOff x="106082" y="1347671"/>
            <a:chExt cx="8955800" cy="4779678"/>
          </a:xfrm>
        </p:grpSpPr>
        <p:grpSp>
          <p:nvGrpSpPr>
            <p:cNvPr id="27" name="组合 26"/>
            <p:cNvGrpSpPr/>
            <p:nvPr/>
          </p:nvGrpSpPr>
          <p:grpSpPr>
            <a:xfrm>
              <a:off x="106082" y="1347671"/>
              <a:ext cx="8955800" cy="4779678"/>
              <a:chOff x="293816" y="1523788"/>
              <a:chExt cx="8955800" cy="4779678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3816" y="1523788"/>
                <a:ext cx="8955800" cy="4779678"/>
              </a:xfrm>
              <a:prstGeom prst="rect">
                <a:avLst/>
              </a:prstGeom>
            </p:spPr>
          </p:pic>
          <p:sp>
            <p:nvSpPr>
              <p:cNvPr id="35" name="矩形 34"/>
              <p:cNvSpPr/>
              <p:nvPr/>
            </p:nvSpPr>
            <p:spPr bwMode="auto">
              <a:xfrm>
                <a:off x="6911669" y="3120552"/>
                <a:ext cx="713509" cy="1087414"/>
              </a:xfrm>
              <a:prstGeom prst="rect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7175" name="矩形 7174"/>
            <p:cNvSpPr/>
            <p:nvPr/>
          </p:nvSpPr>
          <p:spPr bwMode="auto">
            <a:xfrm>
              <a:off x="106082" y="3613850"/>
              <a:ext cx="1767753" cy="247320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53" name="矩形 52"/>
          <p:cNvSpPr/>
          <p:nvPr/>
        </p:nvSpPr>
        <p:spPr bwMode="auto">
          <a:xfrm>
            <a:off x="8409345" y="2865461"/>
            <a:ext cx="713509" cy="108741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08824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210720" y="0"/>
            <a:ext cx="54864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44"/>
          <p:cNvSpPr txBox="1"/>
          <p:nvPr/>
        </p:nvSpPr>
        <p:spPr>
          <a:xfrm>
            <a:off x="1737683" y="3047778"/>
            <a:ext cx="30027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CONTENTS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C06689C0-F655-4846-B86D-B399873BEF6D}"/>
              </a:ext>
            </a:extLst>
          </p:cNvPr>
          <p:cNvGrpSpPr/>
          <p:nvPr/>
        </p:nvGrpSpPr>
        <p:grpSpPr>
          <a:xfrm>
            <a:off x="6630117" y="889859"/>
            <a:ext cx="4905275" cy="4710899"/>
            <a:chOff x="6546989" y="564277"/>
            <a:chExt cx="4905275" cy="4710899"/>
          </a:xfrm>
        </p:grpSpPr>
        <p:grpSp>
          <p:nvGrpSpPr>
            <p:cNvPr id="9" name="组合 8"/>
            <p:cNvGrpSpPr/>
            <p:nvPr/>
          </p:nvGrpSpPr>
          <p:grpSpPr>
            <a:xfrm>
              <a:off x="6575153" y="564277"/>
              <a:ext cx="1619830" cy="343112"/>
              <a:chOff x="6652670" y="1191753"/>
              <a:chExt cx="1619830" cy="343112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6890390" y="1191753"/>
                <a:ext cx="138211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en-US" altLang="zh-CN" sz="1600" b="1" dirty="0">
                    <a:solidFill>
                      <a:schemeClr val="bg1"/>
                    </a:solidFill>
                  </a:rPr>
                  <a:t>Introduction</a:t>
                </a:r>
                <a:endParaRPr lang="zh-CN" alt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" name="文本框 6"/>
              <p:cNvSpPr txBox="1"/>
              <p:nvPr/>
            </p:nvSpPr>
            <p:spPr>
              <a:xfrm>
                <a:off x="6652670" y="1196311"/>
                <a:ext cx="30008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r"/>
                <a:r>
                  <a:rPr lang="en-US" altLang="zh-CN" sz="1600" b="1" dirty="0">
                    <a:solidFill>
                      <a:schemeClr val="bg1"/>
                    </a:solidFill>
                  </a:rPr>
                  <a:t>I.</a:t>
                </a:r>
                <a:endParaRPr lang="zh-CN" altLang="en-US" sz="16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6575153" y="1274851"/>
              <a:ext cx="1707849" cy="340790"/>
              <a:chOff x="6558937" y="1193600"/>
              <a:chExt cx="1707849" cy="340790"/>
            </a:xfrm>
          </p:grpSpPr>
          <p:sp>
            <p:nvSpPr>
              <p:cNvPr id="28" name="文本框 27"/>
              <p:cNvSpPr txBox="1"/>
              <p:nvPr/>
            </p:nvSpPr>
            <p:spPr>
              <a:xfrm>
                <a:off x="6887882" y="1193600"/>
                <a:ext cx="137890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en-US" altLang="zh-CN" sz="1600" b="1" dirty="0">
                    <a:solidFill>
                      <a:schemeClr val="bg1"/>
                    </a:solidFill>
                  </a:rPr>
                  <a:t>Background</a:t>
                </a:r>
                <a:endParaRPr lang="zh-CN" alt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>
                <a:off x="6558937" y="1195836"/>
                <a:ext cx="35779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r"/>
                <a:r>
                  <a:rPr lang="en-US" altLang="zh-CN" sz="1600" b="1" dirty="0">
                    <a:solidFill>
                      <a:schemeClr val="bg1"/>
                    </a:solidFill>
                  </a:rPr>
                  <a:t>II.</a:t>
                </a:r>
                <a:endParaRPr lang="zh-CN" altLang="en-US" sz="16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>
              <a:off x="6546989" y="1993074"/>
              <a:ext cx="2291342" cy="523509"/>
              <a:chOff x="6573119" y="1193549"/>
              <a:chExt cx="2291342" cy="523509"/>
            </a:xfrm>
          </p:grpSpPr>
          <p:grpSp>
            <p:nvGrpSpPr>
              <p:cNvPr id="31" name="组合 30"/>
              <p:cNvGrpSpPr/>
              <p:nvPr/>
            </p:nvGrpSpPr>
            <p:grpSpPr>
              <a:xfrm>
                <a:off x="6884727" y="1193549"/>
                <a:ext cx="1979734" cy="523509"/>
                <a:chOff x="1943100" y="2944528"/>
                <a:chExt cx="1979734" cy="523509"/>
              </a:xfrm>
            </p:grpSpPr>
            <p:sp>
              <p:nvSpPr>
                <p:cNvPr id="33" name="文本框 32"/>
                <p:cNvSpPr txBox="1"/>
                <p:nvPr/>
              </p:nvSpPr>
              <p:spPr>
                <a:xfrm>
                  <a:off x="1960437" y="2944528"/>
                  <a:ext cx="196239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r>
                    <a:rPr lang="en-US" altLang="zh-CN" sz="1600" b="1" dirty="0">
                      <a:solidFill>
                        <a:schemeClr val="bg1"/>
                      </a:solidFill>
                    </a:rPr>
                    <a:t>Data Construction</a:t>
                  </a:r>
                  <a:endParaRPr lang="zh-CN" altLang="en-US" sz="16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文本框 33"/>
                <p:cNvSpPr txBox="1"/>
                <p:nvPr/>
              </p:nvSpPr>
              <p:spPr>
                <a:xfrm>
                  <a:off x="1943100" y="3252593"/>
                  <a:ext cx="184731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endParaRPr lang="zh-CN" altLang="en-US" sz="80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32" name="文本框 31"/>
              <p:cNvSpPr txBox="1"/>
              <p:nvPr/>
            </p:nvSpPr>
            <p:spPr>
              <a:xfrm>
                <a:off x="6573119" y="1196434"/>
                <a:ext cx="41549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r"/>
                <a:r>
                  <a:rPr lang="en-US" altLang="zh-CN" sz="1600" b="1" dirty="0">
                    <a:solidFill>
                      <a:schemeClr val="bg1"/>
                    </a:solidFill>
                  </a:rPr>
                  <a:t>III.</a:t>
                </a:r>
                <a:endParaRPr lang="zh-CN" altLang="en-US" sz="16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6555139" y="2693901"/>
              <a:ext cx="4897125" cy="342100"/>
              <a:chOff x="6535265" y="1192765"/>
              <a:chExt cx="4897125" cy="342100"/>
            </a:xfrm>
          </p:grpSpPr>
          <p:sp>
            <p:nvSpPr>
              <p:cNvPr id="38" name="文本框 37"/>
              <p:cNvSpPr txBox="1"/>
              <p:nvPr/>
            </p:nvSpPr>
            <p:spPr>
              <a:xfrm>
                <a:off x="6877938" y="1192765"/>
                <a:ext cx="455445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en-US" altLang="zh-CN" sz="1600" b="1" dirty="0">
                    <a:solidFill>
                      <a:schemeClr val="bg1"/>
                    </a:solidFill>
                  </a:rPr>
                  <a:t>Price Discount Obtained By Princeling Firms</a:t>
                </a:r>
                <a:endParaRPr lang="zh-CN" alt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文本框 36"/>
              <p:cNvSpPr txBox="1"/>
              <p:nvPr/>
            </p:nvSpPr>
            <p:spPr>
              <a:xfrm>
                <a:off x="6535265" y="1196311"/>
                <a:ext cx="4174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r"/>
                <a:r>
                  <a:rPr lang="en-US" altLang="zh-CN" sz="1600" b="1" dirty="0">
                    <a:solidFill>
                      <a:schemeClr val="bg1"/>
                    </a:solidFill>
                  </a:rPr>
                  <a:t>IV.</a:t>
                </a:r>
                <a:endParaRPr lang="zh-CN" altLang="en-US" sz="16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6546989" y="3435429"/>
              <a:ext cx="4529945" cy="342100"/>
              <a:chOff x="6592974" y="1192765"/>
              <a:chExt cx="4529945" cy="342100"/>
            </a:xfrm>
          </p:grpSpPr>
          <p:sp>
            <p:nvSpPr>
              <p:cNvPr id="43" name="文本框 42"/>
              <p:cNvSpPr txBox="1"/>
              <p:nvPr/>
            </p:nvSpPr>
            <p:spPr>
              <a:xfrm>
                <a:off x="6922730" y="1192765"/>
                <a:ext cx="420018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en-US" altLang="zh-CN" sz="1600" b="1" dirty="0">
                    <a:solidFill>
                      <a:schemeClr val="bg1"/>
                    </a:solidFill>
                  </a:rPr>
                  <a:t>Effect Of Business Favor On Promotion</a:t>
                </a:r>
                <a:endParaRPr lang="zh-CN" alt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>
                <a:off x="6592974" y="1196311"/>
                <a:ext cx="35977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r"/>
                <a:r>
                  <a:rPr lang="en-US" altLang="zh-CN" sz="1600" b="1" dirty="0">
                    <a:solidFill>
                      <a:schemeClr val="bg1"/>
                    </a:solidFill>
                  </a:rPr>
                  <a:t>V.</a:t>
                </a:r>
                <a:endParaRPr lang="zh-CN" altLang="en-US" sz="16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6" name="组合 55"/>
            <p:cNvGrpSpPr/>
            <p:nvPr/>
          </p:nvGrpSpPr>
          <p:grpSpPr>
            <a:xfrm>
              <a:off x="6551817" y="4193350"/>
              <a:ext cx="4516297" cy="347913"/>
              <a:chOff x="6516414" y="1186952"/>
              <a:chExt cx="4516297" cy="347913"/>
            </a:xfrm>
          </p:grpSpPr>
          <p:sp>
            <p:nvSpPr>
              <p:cNvPr id="59" name="文本框 58"/>
              <p:cNvSpPr txBox="1"/>
              <p:nvPr/>
            </p:nvSpPr>
            <p:spPr>
              <a:xfrm>
                <a:off x="6903888" y="1186952"/>
                <a:ext cx="412882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en-US" altLang="zh-CN" sz="1600" b="1" dirty="0">
                    <a:solidFill>
                      <a:schemeClr val="bg1"/>
                    </a:solidFill>
                  </a:rPr>
                  <a:t>Effect Of Xi’s Anticorruption Campaign</a:t>
                </a:r>
                <a:endParaRPr lang="zh-CN" alt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文本框 57"/>
              <p:cNvSpPr txBox="1"/>
              <p:nvPr/>
            </p:nvSpPr>
            <p:spPr>
              <a:xfrm>
                <a:off x="6516414" y="1196311"/>
                <a:ext cx="43633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r"/>
                <a:r>
                  <a:rPr lang="en-US" altLang="zh-CN" sz="1600" b="1" dirty="0">
                    <a:solidFill>
                      <a:schemeClr val="bg1"/>
                    </a:solidFill>
                  </a:rPr>
                  <a:t>VI.</a:t>
                </a:r>
                <a:endParaRPr lang="zh-CN" altLang="en-US" sz="16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>
              <a:off x="6551817" y="4933076"/>
              <a:ext cx="1674356" cy="342100"/>
              <a:chOff x="6458707" y="1192765"/>
              <a:chExt cx="1674356" cy="342100"/>
            </a:xfrm>
          </p:grpSpPr>
          <p:sp>
            <p:nvSpPr>
              <p:cNvPr id="64" name="文本框 63"/>
              <p:cNvSpPr txBox="1"/>
              <p:nvPr/>
            </p:nvSpPr>
            <p:spPr>
              <a:xfrm>
                <a:off x="6832707" y="1192765"/>
                <a:ext cx="13003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en-US" altLang="zh-CN" sz="1600" b="1" dirty="0">
                    <a:solidFill>
                      <a:schemeClr val="bg1"/>
                    </a:solidFill>
                  </a:rPr>
                  <a:t>Conclusion</a:t>
                </a:r>
                <a:endParaRPr lang="zh-CN" alt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文本框 62"/>
              <p:cNvSpPr txBox="1"/>
              <p:nvPr/>
            </p:nvSpPr>
            <p:spPr>
              <a:xfrm>
                <a:off x="6458707" y="1196311"/>
                <a:ext cx="49404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r"/>
                <a:r>
                  <a:rPr lang="en-US" altLang="zh-CN" sz="1600" b="1" dirty="0">
                    <a:solidFill>
                      <a:schemeClr val="bg1"/>
                    </a:solidFill>
                  </a:rPr>
                  <a:t>VII.</a:t>
                </a:r>
                <a:endParaRPr lang="zh-CN" altLang="en-US" sz="1600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82308541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278043" y="1934378"/>
            <a:ext cx="11475136" cy="4344436"/>
            <a:chOff x="279053" y="1737709"/>
            <a:chExt cx="11475136" cy="4344436"/>
          </a:xfrm>
        </p:grpSpPr>
        <p:grpSp>
          <p:nvGrpSpPr>
            <p:cNvPr id="45" name="组合 44"/>
            <p:cNvGrpSpPr/>
            <p:nvPr/>
          </p:nvGrpSpPr>
          <p:grpSpPr>
            <a:xfrm>
              <a:off x="279053" y="1969067"/>
              <a:ext cx="8803737" cy="400110"/>
              <a:chOff x="5963740" y="2180924"/>
              <a:chExt cx="8803737" cy="400110"/>
            </a:xfrm>
          </p:grpSpPr>
          <p:sp>
            <p:nvSpPr>
              <p:cNvPr id="46" name="文本框 45"/>
              <p:cNvSpPr txBox="1"/>
              <p:nvPr/>
            </p:nvSpPr>
            <p:spPr>
              <a:xfrm>
                <a:off x="6111083" y="2180924"/>
                <a:ext cx="865639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/>
                  <a:t>Two small but accurate subsamples</a:t>
                </a:r>
                <a:endParaRPr lang="zh-CN" altLang="en-US" sz="2000" dirty="0"/>
              </a:p>
            </p:txBody>
          </p:sp>
          <p:sp>
            <p:nvSpPr>
              <p:cNvPr id="47" name="椭圆 46"/>
              <p:cNvSpPr/>
              <p:nvPr/>
            </p:nvSpPr>
            <p:spPr bwMode="auto">
              <a:xfrm>
                <a:off x="5963740" y="2299668"/>
                <a:ext cx="83127" cy="83127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6" name="矩形 5"/>
            <p:cNvSpPr/>
            <p:nvPr/>
          </p:nvSpPr>
          <p:spPr>
            <a:xfrm>
              <a:off x="426395" y="2530009"/>
              <a:ext cx="531459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u="sng" dirty="0"/>
                <a:t>Zhou </a:t>
              </a:r>
              <a:r>
                <a:rPr lang="en-US" altLang="zh-CN" u="sng" dirty="0" err="1"/>
                <a:t>Yongkang</a:t>
              </a:r>
              <a:r>
                <a:rPr lang="en-US" altLang="zh-CN" u="sng" dirty="0"/>
                <a:t> and his son</a:t>
              </a:r>
              <a:r>
                <a:rPr lang="en-US" altLang="zh-CN" dirty="0"/>
                <a:t> had connections with </a:t>
              </a:r>
            </a:p>
            <a:p>
              <a:r>
                <a:rPr lang="en-US" altLang="zh-CN" dirty="0"/>
                <a:t>various business entities.</a:t>
              </a:r>
              <a:endParaRPr lang="zh-CN" altLang="en-US" dirty="0"/>
            </a:p>
          </p:txBody>
        </p:sp>
        <p:sp>
          <p:nvSpPr>
            <p:cNvPr id="7" name="矩形 6"/>
            <p:cNvSpPr/>
            <p:nvPr/>
          </p:nvSpPr>
          <p:spPr>
            <a:xfrm>
              <a:off x="426395" y="3478702"/>
              <a:ext cx="998912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dirty="0"/>
                <a:t>Land purchases of </a:t>
              </a:r>
              <a:r>
                <a:rPr lang="en-US" altLang="zh-CN" u="sng" dirty="0"/>
                <a:t>the publicly listed firms </a:t>
              </a:r>
            </a:p>
            <a:p>
              <a:r>
                <a:rPr lang="en-US" altLang="zh-CN" dirty="0"/>
                <a:t>that are connected to the princelings in the</a:t>
              </a:r>
            </a:p>
            <a:p>
              <a:r>
                <a:rPr lang="en-US" altLang="zh-CN" dirty="0"/>
                <a:t> primary land market. </a:t>
              </a:r>
              <a:endParaRPr lang="zh-CN" altLang="en-US" dirty="0"/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1927" y="1737709"/>
              <a:ext cx="6102262" cy="434443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矩形 9"/>
                <p:cNvSpPr/>
                <p:nvPr/>
              </p:nvSpPr>
              <p:spPr>
                <a:xfrm>
                  <a:off x="428425" y="4895521"/>
                  <a:ext cx="6096000" cy="369332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r>
                    <a:rPr lang="en-US" altLang="zh-CN" dirty="0"/>
                    <a:t>price discounts </a:t>
                  </a:r>
                  <a14:m>
                    <m:oMath xmlns:m="http://schemas.openxmlformats.org/officeDocument/2006/math">
                      <m:r>
                        <a:rPr lang="en-US" altLang="zh-CN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</m:oMath>
                  </a14:m>
                  <a:r>
                    <a:rPr lang="en-US" altLang="zh-CN" dirty="0"/>
                    <a:t> baseline estimates</a:t>
                  </a:r>
                  <a:endParaRPr lang="zh-CN" altLang="en-US" dirty="0"/>
                </a:p>
              </p:txBody>
            </p:sp>
          </mc:Choice>
          <mc:Fallback xmlns="">
            <p:sp>
              <p:nvSpPr>
                <p:cNvPr id="10" name="矩形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425" y="4895521"/>
                  <a:ext cx="6096000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800" t="-8197" b="-2459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直接连接符 11"/>
            <p:cNvCxnSpPr/>
            <p:nvPr/>
          </p:nvCxnSpPr>
          <p:spPr bwMode="auto">
            <a:xfrm>
              <a:off x="7606145" y="3176340"/>
              <a:ext cx="170411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直接连接符 47"/>
            <p:cNvCxnSpPr/>
            <p:nvPr/>
          </p:nvCxnSpPr>
          <p:spPr bwMode="auto">
            <a:xfrm>
              <a:off x="9504218" y="3585049"/>
              <a:ext cx="170411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70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2663" y="6270625"/>
            <a:ext cx="2743200" cy="365125"/>
          </a:xfrm>
          <a:noFill/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E8D0EEA-BACF-4366-BB91-542DBA133A72}" type="slidenum">
              <a:rPr lang="zh-CN" altLang="en-US">
                <a:solidFill>
                  <a:srgbClr val="898989"/>
                </a:solidFill>
              </a:rPr>
              <a:t>20</a:t>
            </a:fld>
            <a:endParaRPr lang="zh-CN" altLang="en-US" sz="1800" dirty="0"/>
          </a:p>
        </p:txBody>
      </p:sp>
      <p:sp>
        <p:nvSpPr>
          <p:cNvPr id="7172" name="标题 3"/>
          <p:cNvSpPr>
            <a:spLocks noGrp="1" noChangeArrowheads="1"/>
          </p:cNvSpPr>
          <p:nvPr>
            <p:ph type="title" idx="4294967295"/>
          </p:nvPr>
        </p:nvSpPr>
        <p:spPr>
          <a:xfrm>
            <a:off x="-656502" y="286837"/>
            <a:ext cx="9481848" cy="402936"/>
          </a:xfrm>
        </p:spPr>
        <p:txBody>
          <a:bodyPr anchor="b"/>
          <a:lstStyle/>
          <a:p>
            <a:pPr algn="ctr" eaLnBrk="1" hangingPunct="1"/>
            <a:r>
              <a:rPr lang="en-US" altLang="zh-CN" sz="3200" dirty="0">
                <a:ea typeface="宋体" panose="02010600030101010101" pitchFamily="2" charset="-122"/>
              </a:rPr>
              <a:t>IV. Price Discount Obtained By Princeling Firms</a:t>
            </a:r>
            <a:endParaRPr lang="zh-CN" altLang="en-US" sz="3200" dirty="0">
              <a:ea typeface="宋体" panose="02010600030101010101" pitchFamily="2" charset="-122"/>
            </a:endParaRPr>
          </a:p>
        </p:txBody>
      </p:sp>
      <p:sp>
        <p:nvSpPr>
          <p:cNvPr id="22" name="矩形 7"/>
          <p:cNvSpPr>
            <a:spLocks noChangeArrowheads="1"/>
          </p:cNvSpPr>
          <p:nvPr/>
        </p:nvSpPr>
        <p:spPr bwMode="auto">
          <a:xfrm>
            <a:off x="0" y="648999"/>
            <a:ext cx="2057400" cy="650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3" name="矩形 8"/>
          <p:cNvSpPr>
            <a:spLocks noChangeArrowheads="1"/>
          </p:cNvSpPr>
          <p:nvPr/>
        </p:nvSpPr>
        <p:spPr bwMode="auto">
          <a:xfrm>
            <a:off x="2057400" y="648999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52227" y="714086"/>
            <a:ext cx="2924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Robustness Checks</a:t>
            </a:r>
          </a:p>
        </p:txBody>
      </p:sp>
      <p:sp>
        <p:nvSpPr>
          <p:cNvPr id="7171" name="五边形 6"/>
          <p:cNvSpPr>
            <a:spLocks noChangeArrowheads="1"/>
          </p:cNvSpPr>
          <p:nvPr/>
        </p:nvSpPr>
        <p:spPr bwMode="auto">
          <a:xfrm flipH="1">
            <a:off x="11460163" y="6210300"/>
            <a:ext cx="731837" cy="361950"/>
          </a:xfrm>
          <a:prstGeom prst="homePlate">
            <a:avLst>
              <a:gd name="adj" fmla="val 50548"/>
            </a:avLst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279053" y="1298129"/>
            <a:ext cx="11525019" cy="439858"/>
            <a:chOff x="279053" y="1297851"/>
            <a:chExt cx="11525019" cy="439858"/>
          </a:xfrm>
        </p:grpSpPr>
        <p:grpSp>
          <p:nvGrpSpPr>
            <p:cNvPr id="41" name="组合 40"/>
            <p:cNvGrpSpPr/>
            <p:nvPr/>
          </p:nvGrpSpPr>
          <p:grpSpPr>
            <a:xfrm>
              <a:off x="279053" y="1337599"/>
              <a:ext cx="5684687" cy="400110"/>
              <a:chOff x="5963740" y="2180924"/>
              <a:chExt cx="5684687" cy="400110"/>
            </a:xfrm>
          </p:grpSpPr>
          <p:sp>
            <p:nvSpPr>
              <p:cNvPr id="43" name="文本框 42"/>
              <p:cNvSpPr txBox="1"/>
              <p:nvPr/>
            </p:nvSpPr>
            <p:spPr>
              <a:xfrm>
                <a:off x="6111083" y="2180924"/>
                <a:ext cx="553734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zh-CN" altLang="en-US" sz="2000" dirty="0"/>
              </a:p>
            </p:txBody>
          </p:sp>
          <p:sp>
            <p:nvSpPr>
              <p:cNvPr id="44" name="椭圆 43"/>
              <p:cNvSpPr/>
              <p:nvPr/>
            </p:nvSpPr>
            <p:spPr bwMode="auto">
              <a:xfrm>
                <a:off x="5963740" y="2299668"/>
                <a:ext cx="83127" cy="83127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42" name="矩形 41"/>
            <p:cNvSpPr/>
            <p:nvPr/>
          </p:nvSpPr>
          <p:spPr>
            <a:xfrm>
              <a:off x="426395" y="1297851"/>
              <a:ext cx="1137767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dirty="0"/>
                <a:t>Concern : Selection bias arising from selective , Inaccurate reporting</a:t>
              </a:r>
              <a:endParaRPr lang="zh-CN" alt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3419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2663" y="6270625"/>
            <a:ext cx="2743200" cy="365125"/>
          </a:xfrm>
          <a:noFill/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E8D0EEA-BACF-4366-BB91-542DBA133A72}" type="slidenum">
              <a:rPr lang="zh-CN" altLang="en-US">
                <a:solidFill>
                  <a:srgbClr val="898989"/>
                </a:solidFill>
              </a:rPr>
              <a:t>21</a:t>
            </a:fld>
            <a:endParaRPr lang="zh-CN" altLang="en-US" sz="1800" dirty="0"/>
          </a:p>
        </p:txBody>
      </p:sp>
      <p:sp>
        <p:nvSpPr>
          <p:cNvPr id="7172" name="标题 3"/>
          <p:cNvSpPr>
            <a:spLocks noGrp="1" noChangeArrowheads="1"/>
          </p:cNvSpPr>
          <p:nvPr>
            <p:ph type="title" idx="4294967295"/>
          </p:nvPr>
        </p:nvSpPr>
        <p:spPr>
          <a:xfrm>
            <a:off x="-656502" y="286837"/>
            <a:ext cx="9481848" cy="402936"/>
          </a:xfrm>
        </p:spPr>
        <p:txBody>
          <a:bodyPr anchor="b"/>
          <a:lstStyle/>
          <a:p>
            <a:pPr algn="ctr" eaLnBrk="1" hangingPunct="1"/>
            <a:r>
              <a:rPr lang="en-US" altLang="zh-CN" sz="3200" dirty="0">
                <a:ea typeface="宋体" panose="02010600030101010101" pitchFamily="2" charset="-122"/>
              </a:rPr>
              <a:t>IV. Price Discount Obtained By Princeling Firms</a:t>
            </a:r>
            <a:endParaRPr lang="zh-CN" altLang="en-US" sz="3200" dirty="0">
              <a:ea typeface="宋体" panose="02010600030101010101" pitchFamily="2" charset="-122"/>
            </a:endParaRPr>
          </a:p>
        </p:txBody>
      </p:sp>
      <p:sp>
        <p:nvSpPr>
          <p:cNvPr id="22" name="矩形 7"/>
          <p:cNvSpPr>
            <a:spLocks noChangeArrowheads="1"/>
          </p:cNvSpPr>
          <p:nvPr/>
        </p:nvSpPr>
        <p:spPr bwMode="auto">
          <a:xfrm>
            <a:off x="0" y="648999"/>
            <a:ext cx="2057400" cy="650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3" name="矩形 8"/>
          <p:cNvSpPr>
            <a:spLocks noChangeArrowheads="1"/>
          </p:cNvSpPr>
          <p:nvPr/>
        </p:nvSpPr>
        <p:spPr bwMode="auto">
          <a:xfrm>
            <a:off x="2057400" y="648999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61170" y="719213"/>
            <a:ext cx="5233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A Larger Quantity of Land Purchases</a:t>
            </a:r>
          </a:p>
        </p:txBody>
      </p:sp>
      <p:sp>
        <p:nvSpPr>
          <p:cNvPr id="7171" name="五边形 6"/>
          <p:cNvSpPr>
            <a:spLocks noChangeArrowheads="1"/>
          </p:cNvSpPr>
          <p:nvPr/>
        </p:nvSpPr>
        <p:spPr bwMode="auto">
          <a:xfrm flipH="1">
            <a:off x="11460163" y="6210300"/>
            <a:ext cx="731837" cy="361950"/>
          </a:xfrm>
          <a:prstGeom prst="homePlate">
            <a:avLst>
              <a:gd name="adj" fmla="val 50548"/>
            </a:avLst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1028700" y="1611461"/>
            <a:ext cx="5684687" cy="677108"/>
            <a:chOff x="279053" y="1297851"/>
            <a:chExt cx="5684687" cy="677108"/>
          </a:xfrm>
        </p:grpSpPr>
        <p:grpSp>
          <p:nvGrpSpPr>
            <p:cNvPr id="41" name="组合 40"/>
            <p:cNvGrpSpPr/>
            <p:nvPr/>
          </p:nvGrpSpPr>
          <p:grpSpPr>
            <a:xfrm>
              <a:off x="279053" y="1337599"/>
              <a:ext cx="5684687" cy="400110"/>
              <a:chOff x="5963740" y="2180924"/>
              <a:chExt cx="5684687" cy="400110"/>
            </a:xfrm>
          </p:grpSpPr>
          <p:sp>
            <p:nvSpPr>
              <p:cNvPr id="43" name="文本框 42"/>
              <p:cNvSpPr txBox="1"/>
              <p:nvPr/>
            </p:nvSpPr>
            <p:spPr>
              <a:xfrm>
                <a:off x="6111083" y="2180924"/>
                <a:ext cx="553734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zh-CN" altLang="en-US" sz="2000" dirty="0"/>
              </a:p>
            </p:txBody>
          </p:sp>
          <p:sp>
            <p:nvSpPr>
              <p:cNvPr id="44" name="椭圆 43"/>
              <p:cNvSpPr/>
              <p:nvPr/>
            </p:nvSpPr>
            <p:spPr bwMode="auto">
              <a:xfrm>
                <a:off x="5963740" y="2299668"/>
                <a:ext cx="83127" cy="83127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42" name="矩形 41"/>
            <p:cNvSpPr/>
            <p:nvPr/>
          </p:nvSpPr>
          <p:spPr>
            <a:xfrm>
              <a:off x="426396" y="1297851"/>
              <a:ext cx="464005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dirty="0"/>
                <a:t>Column (1) </a:t>
              </a:r>
            </a:p>
            <a:p>
              <a:r>
                <a:rPr lang="en-US" altLang="zh-CN" dirty="0"/>
                <a:t>0.2% more land</a:t>
              </a:r>
              <a:endParaRPr lang="zh-CN" altLang="en-US" sz="2000" dirty="0"/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A3AD353C-0705-4B12-8868-86F591F1F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334" y="1298129"/>
            <a:ext cx="6480078" cy="491217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601FDA2B-FA35-491E-9FAC-58331FB2C34C}"/>
              </a:ext>
            </a:extLst>
          </p:cNvPr>
          <p:cNvSpPr/>
          <p:nvPr/>
        </p:nvSpPr>
        <p:spPr bwMode="auto">
          <a:xfrm>
            <a:off x="8324427" y="2668693"/>
            <a:ext cx="792480" cy="21674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CB9FB2FA-CC4F-4E6A-BE81-15E4A1B8BB38}"/>
              </a:ext>
            </a:extLst>
          </p:cNvPr>
          <p:cNvSpPr/>
          <p:nvPr/>
        </p:nvSpPr>
        <p:spPr bwMode="auto">
          <a:xfrm>
            <a:off x="9702800" y="3112347"/>
            <a:ext cx="792480" cy="21674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5ADF93AD-DC4B-4605-AE28-EBF44E81AFBE}"/>
              </a:ext>
            </a:extLst>
          </p:cNvPr>
          <p:cNvSpPr/>
          <p:nvPr/>
        </p:nvSpPr>
        <p:spPr bwMode="auto">
          <a:xfrm>
            <a:off x="11063923" y="3484880"/>
            <a:ext cx="792480" cy="21674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26131523-B8E4-4AA8-BBD4-6A6BC5CC3838}"/>
              </a:ext>
            </a:extLst>
          </p:cNvPr>
          <p:cNvGrpSpPr/>
          <p:nvPr/>
        </p:nvGrpSpPr>
        <p:grpSpPr>
          <a:xfrm>
            <a:off x="1028700" y="2882166"/>
            <a:ext cx="5684687" cy="677108"/>
            <a:chOff x="279053" y="1297851"/>
            <a:chExt cx="5684687" cy="677108"/>
          </a:xfrm>
        </p:grpSpPr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715139B4-6AAA-4D35-9D26-EDA1F407F9CC}"/>
                </a:ext>
              </a:extLst>
            </p:cNvPr>
            <p:cNvGrpSpPr/>
            <p:nvPr/>
          </p:nvGrpSpPr>
          <p:grpSpPr>
            <a:xfrm>
              <a:off x="279053" y="1337599"/>
              <a:ext cx="5684687" cy="400110"/>
              <a:chOff x="5963740" y="2180924"/>
              <a:chExt cx="5684687" cy="400110"/>
            </a:xfrm>
          </p:grpSpPr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B99BBE8F-D85A-43D6-9B1C-166530285B60}"/>
                  </a:ext>
                </a:extLst>
              </p:cNvPr>
              <p:cNvSpPr txBox="1"/>
              <p:nvPr/>
            </p:nvSpPr>
            <p:spPr>
              <a:xfrm>
                <a:off x="6111083" y="2180924"/>
                <a:ext cx="553734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zh-CN" altLang="en-US" sz="2000" dirty="0"/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F90E4EBE-D3E0-4CEB-83F2-08215850BB4D}"/>
                  </a:ext>
                </a:extLst>
              </p:cNvPr>
              <p:cNvSpPr/>
              <p:nvPr/>
            </p:nvSpPr>
            <p:spPr bwMode="auto">
              <a:xfrm>
                <a:off x="5963740" y="2299668"/>
                <a:ext cx="83127" cy="83127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949C9346-1264-4709-9723-0B9B9F74DB45}"/>
                </a:ext>
              </a:extLst>
            </p:cNvPr>
            <p:cNvSpPr/>
            <p:nvPr/>
          </p:nvSpPr>
          <p:spPr>
            <a:xfrm>
              <a:off x="426396" y="1297851"/>
              <a:ext cx="464005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dirty="0"/>
                <a:t>Column (2) </a:t>
              </a:r>
            </a:p>
            <a:p>
              <a:r>
                <a:rPr lang="en-US" altLang="zh-CN" dirty="0"/>
                <a:t>3% more land</a:t>
              </a:r>
              <a:endParaRPr lang="zh-CN" altLang="en-US" sz="2000" dirty="0"/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01AAF42D-153F-4767-A143-8684184F6C92}"/>
              </a:ext>
            </a:extLst>
          </p:cNvPr>
          <p:cNvGrpSpPr/>
          <p:nvPr/>
        </p:nvGrpSpPr>
        <p:grpSpPr>
          <a:xfrm>
            <a:off x="1028700" y="4311363"/>
            <a:ext cx="5684687" cy="646331"/>
            <a:chOff x="279053" y="1297851"/>
            <a:chExt cx="5684687" cy="646331"/>
          </a:xfrm>
        </p:grpSpPr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C10AEAD9-069B-40F9-884F-6BEE455FE20B}"/>
                </a:ext>
              </a:extLst>
            </p:cNvPr>
            <p:cNvGrpSpPr/>
            <p:nvPr/>
          </p:nvGrpSpPr>
          <p:grpSpPr>
            <a:xfrm>
              <a:off x="279053" y="1337599"/>
              <a:ext cx="5684687" cy="400110"/>
              <a:chOff x="5963740" y="2180924"/>
              <a:chExt cx="5684687" cy="400110"/>
            </a:xfrm>
          </p:grpSpPr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1B8CDDB2-0DB2-47DC-97F9-CCF699773DEC}"/>
                  </a:ext>
                </a:extLst>
              </p:cNvPr>
              <p:cNvSpPr txBox="1"/>
              <p:nvPr/>
            </p:nvSpPr>
            <p:spPr>
              <a:xfrm>
                <a:off x="6111083" y="2180924"/>
                <a:ext cx="553734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zh-CN" altLang="en-US" sz="2000" dirty="0"/>
              </a:p>
            </p:txBody>
          </p: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208AA66F-F375-4CAF-BF7B-16D5EE2DD96B}"/>
                  </a:ext>
                </a:extLst>
              </p:cNvPr>
              <p:cNvSpPr/>
              <p:nvPr/>
            </p:nvSpPr>
            <p:spPr bwMode="auto">
              <a:xfrm>
                <a:off x="5963740" y="2299668"/>
                <a:ext cx="83127" cy="83127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61D9FAFF-7BA7-4C6C-B2D4-C17958D7CA16}"/>
                </a:ext>
              </a:extLst>
            </p:cNvPr>
            <p:cNvSpPr/>
            <p:nvPr/>
          </p:nvSpPr>
          <p:spPr>
            <a:xfrm>
              <a:off x="426396" y="1297851"/>
              <a:ext cx="464005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dirty="0"/>
                <a:t>Column (3) </a:t>
              </a:r>
            </a:p>
            <a:p>
              <a:r>
                <a:rPr lang="en-US" altLang="zh-CN" dirty="0"/>
                <a:t>No significant effect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06152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2663" y="6270625"/>
            <a:ext cx="2743200" cy="365125"/>
          </a:xfrm>
          <a:noFill/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E8D0EEA-BACF-4366-BB91-542DBA133A72}" type="slidenum">
              <a:rPr lang="zh-CN" altLang="en-US">
                <a:solidFill>
                  <a:srgbClr val="898989"/>
                </a:solidFill>
              </a:rPr>
              <a:t>22</a:t>
            </a:fld>
            <a:endParaRPr lang="zh-CN" altLang="en-US" sz="1800" dirty="0"/>
          </a:p>
        </p:txBody>
      </p:sp>
      <p:sp>
        <p:nvSpPr>
          <p:cNvPr id="7171" name="五边形 6"/>
          <p:cNvSpPr>
            <a:spLocks noChangeArrowheads="1"/>
          </p:cNvSpPr>
          <p:nvPr/>
        </p:nvSpPr>
        <p:spPr bwMode="auto">
          <a:xfrm flipH="1">
            <a:off x="11460163" y="6210300"/>
            <a:ext cx="731837" cy="361950"/>
          </a:xfrm>
          <a:prstGeom prst="homePlate">
            <a:avLst>
              <a:gd name="adj" fmla="val 50548"/>
            </a:avLst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7172" name="标题 3"/>
          <p:cNvSpPr>
            <a:spLocks noGrp="1" noChangeArrowheads="1"/>
          </p:cNvSpPr>
          <p:nvPr>
            <p:ph type="title" idx="4294967295"/>
          </p:nvPr>
        </p:nvSpPr>
        <p:spPr>
          <a:xfrm>
            <a:off x="-642648" y="313430"/>
            <a:ext cx="4175557" cy="402936"/>
          </a:xfrm>
        </p:spPr>
        <p:txBody>
          <a:bodyPr anchor="b"/>
          <a:lstStyle/>
          <a:p>
            <a:pPr algn="ctr" eaLnBrk="1" hangingPunct="1"/>
            <a:r>
              <a:rPr lang="en-US" altLang="zh-CN" sz="3200" dirty="0">
                <a:ea typeface="宋体" panose="02010600030101010101" pitchFamily="2" charset="-122"/>
              </a:rPr>
              <a:t>II. Background</a:t>
            </a:r>
            <a:endParaRPr lang="zh-CN" altLang="en-US" sz="3200" dirty="0">
              <a:ea typeface="宋体" panose="02010600030101010101" pitchFamily="2" charset="-122"/>
            </a:endParaRPr>
          </a:p>
        </p:txBody>
      </p:sp>
      <p:sp>
        <p:nvSpPr>
          <p:cNvPr id="22" name="矩形 7"/>
          <p:cNvSpPr>
            <a:spLocks noChangeArrowheads="1"/>
          </p:cNvSpPr>
          <p:nvPr/>
        </p:nvSpPr>
        <p:spPr bwMode="auto">
          <a:xfrm>
            <a:off x="0" y="648999"/>
            <a:ext cx="2057400" cy="650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3" name="矩形 8"/>
          <p:cNvSpPr>
            <a:spLocks noChangeArrowheads="1"/>
          </p:cNvSpPr>
          <p:nvPr/>
        </p:nvSpPr>
        <p:spPr bwMode="auto">
          <a:xfrm>
            <a:off x="2057400" y="648999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2703" y="714086"/>
            <a:ext cx="4832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II.D. The Mainline of the Literature</a:t>
            </a:r>
            <a:endParaRPr lang="zh-CN" altLang="en-US" sz="2400" dirty="0"/>
          </a:p>
        </p:txBody>
      </p:sp>
      <p:grpSp>
        <p:nvGrpSpPr>
          <p:cNvPr id="3" name="组合 2"/>
          <p:cNvGrpSpPr/>
          <p:nvPr/>
        </p:nvGrpSpPr>
        <p:grpSpPr>
          <a:xfrm>
            <a:off x="602471" y="1421812"/>
            <a:ext cx="8803737" cy="400110"/>
            <a:chOff x="5963740" y="2180924"/>
            <a:chExt cx="8803737" cy="400110"/>
          </a:xfrm>
        </p:grpSpPr>
        <p:sp>
          <p:nvSpPr>
            <p:cNvPr id="15" name="文本框 14"/>
            <p:cNvSpPr txBox="1"/>
            <p:nvPr/>
          </p:nvSpPr>
          <p:spPr>
            <a:xfrm>
              <a:off x="6111083" y="2180924"/>
              <a:ext cx="86563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How much the corrupt deals benefit each side</a:t>
              </a:r>
              <a:r>
                <a:rPr lang="zh-CN" altLang="en-US" sz="2000" dirty="0"/>
                <a:t>？</a:t>
              </a:r>
            </a:p>
          </p:txBody>
        </p:sp>
        <p:sp>
          <p:nvSpPr>
            <p:cNvPr id="19" name="椭圆 18"/>
            <p:cNvSpPr/>
            <p:nvPr/>
          </p:nvSpPr>
          <p:spPr bwMode="auto">
            <a:xfrm>
              <a:off x="5963740" y="2299668"/>
              <a:ext cx="83127" cy="8312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93439" y="2006703"/>
            <a:ext cx="6637612" cy="400110"/>
            <a:chOff x="596370" y="2162233"/>
            <a:chExt cx="6637612" cy="400110"/>
          </a:xfrm>
        </p:grpSpPr>
        <p:grpSp>
          <p:nvGrpSpPr>
            <p:cNvPr id="4" name="组合 3"/>
            <p:cNvGrpSpPr/>
            <p:nvPr/>
          </p:nvGrpSpPr>
          <p:grpSpPr>
            <a:xfrm>
              <a:off x="596370" y="2162233"/>
              <a:ext cx="345698" cy="400110"/>
              <a:chOff x="5963740" y="3597484"/>
              <a:chExt cx="345698" cy="400110"/>
            </a:xfrm>
          </p:grpSpPr>
          <p:sp>
            <p:nvSpPr>
              <p:cNvPr id="17" name="文本框 16"/>
              <p:cNvSpPr txBox="1"/>
              <p:nvPr/>
            </p:nvSpPr>
            <p:spPr>
              <a:xfrm>
                <a:off x="6124707" y="3597484"/>
                <a:ext cx="18473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altLang="zh-CN" sz="2000" dirty="0"/>
              </a:p>
            </p:txBody>
          </p:sp>
          <p:sp>
            <p:nvSpPr>
              <p:cNvPr id="29" name="椭圆 28"/>
              <p:cNvSpPr/>
              <p:nvPr/>
            </p:nvSpPr>
            <p:spPr bwMode="auto">
              <a:xfrm>
                <a:off x="5963740" y="3714412"/>
                <a:ext cx="83127" cy="83127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5" name="矩形 4"/>
            <p:cNvSpPr/>
            <p:nvPr/>
          </p:nvSpPr>
          <p:spPr>
            <a:xfrm>
              <a:off x="757337" y="2162233"/>
              <a:ext cx="647664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dirty="0">
                  <a:solidFill>
                    <a:srgbClr val="333333"/>
                  </a:solidFill>
                </a:rPr>
                <a:t>The impact of President Xi’s anti-corruption campaign</a:t>
              </a:r>
              <a:r>
                <a:rPr lang="zh-CN" altLang="en-US" sz="2000" dirty="0">
                  <a:solidFill>
                    <a:srgbClr val="333333"/>
                  </a:solidFill>
                </a:rPr>
                <a:t>？</a:t>
              </a:r>
              <a:endParaRPr lang="zh-CN" altLang="en-US" sz="2000" dirty="0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02471" y="3429096"/>
            <a:ext cx="9790745" cy="707886"/>
            <a:chOff x="5963740" y="2180924"/>
            <a:chExt cx="9790745" cy="707886"/>
          </a:xfrm>
        </p:grpSpPr>
        <p:sp>
          <p:nvSpPr>
            <p:cNvPr id="28" name="文本框 27"/>
            <p:cNvSpPr txBox="1"/>
            <p:nvPr/>
          </p:nvSpPr>
          <p:spPr>
            <a:xfrm>
              <a:off x="6111083" y="2180924"/>
              <a:ext cx="96434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Princeling Firms —— a price discount ( 55.4% ~ 59.9% )</a:t>
              </a:r>
              <a:r>
                <a:rPr lang="zh-CN" altLang="en-US" sz="2000" dirty="0"/>
                <a:t>，</a:t>
              </a:r>
              <a:r>
                <a:rPr lang="en-US" altLang="zh-CN" sz="2000" dirty="0"/>
                <a:t>More land purchases</a:t>
              </a:r>
            </a:p>
            <a:p>
              <a:r>
                <a:rPr lang="en-US" altLang="zh-CN" sz="2000" dirty="0"/>
                <a:t>   </a:t>
              </a:r>
              <a:endParaRPr lang="zh-CN" altLang="en-US" sz="2000" dirty="0"/>
            </a:p>
          </p:txBody>
        </p:sp>
        <p:sp>
          <p:nvSpPr>
            <p:cNvPr id="30" name="椭圆 29"/>
            <p:cNvSpPr/>
            <p:nvPr/>
          </p:nvSpPr>
          <p:spPr bwMode="auto">
            <a:xfrm>
              <a:off x="5963740" y="2299668"/>
              <a:ext cx="83127" cy="8312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749814" y="4015024"/>
            <a:ext cx="8656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000" dirty="0"/>
          </a:p>
        </p:txBody>
      </p:sp>
      <p:grpSp>
        <p:nvGrpSpPr>
          <p:cNvPr id="35" name="组合 34"/>
          <p:cNvGrpSpPr/>
          <p:nvPr/>
        </p:nvGrpSpPr>
        <p:grpSpPr>
          <a:xfrm>
            <a:off x="593439" y="4621350"/>
            <a:ext cx="8803737" cy="400110"/>
            <a:chOff x="5963740" y="2180924"/>
            <a:chExt cx="8803737" cy="400110"/>
          </a:xfrm>
        </p:grpSpPr>
        <p:sp>
          <p:nvSpPr>
            <p:cNvPr id="36" name="文本框 35"/>
            <p:cNvSpPr txBox="1"/>
            <p:nvPr/>
          </p:nvSpPr>
          <p:spPr>
            <a:xfrm>
              <a:off x="6111083" y="2180924"/>
              <a:ext cx="86563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2000" dirty="0"/>
            </a:p>
          </p:txBody>
        </p:sp>
        <p:sp>
          <p:nvSpPr>
            <p:cNvPr id="37" name="椭圆 36"/>
            <p:cNvSpPr/>
            <p:nvPr/>
          </p:nvSpPr>
          <p:spPr bwMode="auto">
            <a:xfrm>
              <a:off x="5963740" y="2299668"/>
              <a:ext cx="83127" cy="8312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749813" y="3951282"/>
            <a:ext cx="95551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Provincial Party Secretaries —— 23.4% </a:t>
            </a:r>
            <a:r>
              <a:rPr lang="en-US" altLang="zh-CN" sz="2000" dirty="0">
                <a:solidFill>
                  <a:srgbClr val="FF0000"/>
                </a:solidFill>
              </a:rPr>
              <a:t>more likely to be promoted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49813" y="4600892"/>
            <a:ext cx="94471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a reduction in corruption —— between 42.6% and 31.5% in the provinces</a:t>
            </a:r>
          </a:p>
        </p:txBody>
      </p:sp>
      <p:sp>
        <p:nvSpPr>
          <p:cNvPr id="45" name="矩形 44"/>
          <p:cNvSpPr/>
          <p:nvPr/>
        </p:nvSpPr>
        <p:spPr>
          <a:xfrm>
            <a:off x="749813" y="5159265"/>
            <a:ext cx="95551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a reduction in the promotional prospects</a:t>
            </a:r>
            <a:endParaRPr lang="zh-CN" altLang="en-US" sz="2000" dirty="0"/>
          </a:p>
        </p:txBody>
      </p:sp>
      <p:sp>
        <p:nvSpPr>
          <p:cNvPr id="25" name="文本框 24"/>
          <p:cNvSpPr txBox="1"/>
          <p:nvPr/>
        </p:nvSpPr>
        <p:spPr>
          <a:xfrm>
            <a:off x="749813" y="2737888"/>
            <a:ext cx="4859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Main Conclusions of the Literature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0347478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91" name="组合 7190"/>
          <p:cNvGrpSpPr/>
          <p:nvPr/>
        </p:nvGrpSpPr>
        <p:grpSpPr>
          <a:xfrm>
            <a:off x="473697" y="2605005"/>
            <a:ext cx="11066807" cy="4002296"/>
            <a:chOff x="473697" y="2605005"/>
            <a:chExt cx="11066807" cy="4002296"/>
          </a:xfrm>
        </p:grpSpPr>
        <p:grpSp>
          <p:nvGrpSpPr>
            <p:cNvPr id="7185" name="组合 7184"/>
            <p:cNvGrpSpPr/>
            <p:nvPr/>
          </p:nvGrpSpPr>
          <p:grpSpPr>
            <a:xfrm>
              <a:off x="565235" y="2605005"/>
              <a:ext cx="10975269" cy="3967245"/>
              <a:chOff x="565235" y="2605005"/>
              <a:chExt cx="10975269" cy="3967245"/>
            </a:xfrm>
          </p:grpSpPr>
          <p:pic>
            <p:nvPicPr>
              <p:cNvPr id="25" name="图片 24"/>
              <p:cNvPicPr>
                <a:picLocks noChangeAspect="1"/>
              </p:cNvPicPr>
              <p:nvPr/>
            </p:nvPicPr>
            <p:blipFill rotWithShape="1">
              <a:blip r:embed="rId3"/>
              <a:srcRect b="44476"/>
              <a:stretch/>
            </p:blipFill>
            <p:spPr>
              <a:xfrm>
                <a:off x="565235" y="2605005"/>
                <a:ext cx="5139373" cy="3967245"/>
              </a:xfrm>
              <a:prstGeom prst="rect">
                <a:avLst/>
              </a:prstGeom>
            </p:spPr>
          </p:pic>
          <p:pic>
            <p:nvPicPr>
              <p:cNvPr id="26" name="图片 25"/>
              <p:cNvPicPr>
                <a:picLocks noChangeAspect="1"/>
              </p:cNvPicPr>
              <p:nvPr/>
            </p:nvPicPr>
            <p:blipFill rotWithShape="1">
              <a:blip r:embed="rId3"/>
              <a:srcRect t="55526"/>
              <a:stretch/>
            </p:blipFill>
            <p:spPr>
              <a:xfrm>
                <a:off x="6401131" y="3394540"/>
                <a:ext cx="5139373" cy="3177710"/>
              </a:xfrm>
              <a:prstGeom prst="rect">
                <a:avLst/>
              </a:prstGeom>
            </p:spPr>
          </p:pic>
        </p:grpSp>
        <p:sp>
          <p:nvSpPr>
            <p:cNvPr id="89" name="椭圆 88"/>
            <p:cNvSpPr/>
            <p:nvPr/>
          </p:nvSpPr>
          <p:spPr bwMode="auto">
            <a:xfrm>
              <a:off x="480911" y="3394540"/>
              <a:ext cx="1170709" cy="1218281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188" name="左大括号 7187"/>
            <p:cNvSpPr/>
            <p:nvPr/>
          </p:nvSpPr>
          <p:spPr bwMode="auto">
            <a:xfrm>
              <a:off x="480911" y="4694464"/>
              <a:ext cx="98753" cy="489857"/>
            </a:xfrm>
            <a:prstGeom prst="leftBrac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1" name="左大括号 90"/>
            <p:cNvSpPr/>
            <p:nvPr/>
          </p:nvSpPr>
          <p:spPr bwMode="auto">
            <a:xfrm>
              <a:off x="480911" y="5675226"/>
              <a:ext cx="84324" cy="392931"/>
            </a:xfrm>
            <a:prstGeom prst="leftBrac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" name="左大括号 91"/>
            <p:cNvSpPr/>
            <p:nvPr/>
          </p:nvSpPr>
          <p:spPr bwMode="auto">
            <a:xfrm>
              <a:off x="473697" y="6117444"/>
              <a:ext cx="98753" cy="489857"/>
            </a:xfrm>
            <a:prstGeom prst="leftBrac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7190" name="直接连接符 7189"/>
            <p:cNvCxnSpPr/>
            <p:nvPr/>
          </p:nvCxnSpPr>
          <p:spPr bwMode="auto">
            <a:xfrm>
              <a:off x="2046957" y="3550571"/>
              <a:ext cx="3262313" cy="8165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直接连接符 94"/>
            <p:cNvCxnSpPr/>
            <p:nvPr/>
          </p:nvCxnSpPr>
          <p:spPr bwMode="auto">
            <a:xfrm>
              <a:off x="7849467" y="3571615"/>
              <a:ext cx="3262313" cy="8165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70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2663" y="6270625"/>
            <a:ext cx="2743200" cy="365125"/>
          </a:xfrm>
          <a:noFill/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E8D0EEA-BACF-4366-BB91-542DBA133A72}" type="slidenum">
              <a:rPr lang="zh-CN" altLang="en-US">
                <a:solidFill>
                  <a:srgbClr val="898989"/>
                </a:solidFill>
              </a:rPr>
              <a:t>23</a:t>
            </a:fld>
            <a:endParaRPr lang="zh-CN" altLang="en-US" sz="1800" dirty="0"/>
          </a:p>
        </p:txBody>
      </p:sp>
      <p:sp>
        <p:nvSpPr>
          <p:cNvPr id="7172" name="标题 3"/>
          <p:cNvSpPr>
            <a:spLocks noGrp="1" noChangeArrowheads="1"/>
          </p:cNvSpPr>
          <p:nvPr>
            <p:ph type="title" idx="4294967295"/>
          </p:nvPr>
        </p:nvSpPr>
        <p:spPr>
          <a:xfrm>
            <a:off x="-1052368" y="300759"/>
            <a:ext cx="9481848" cy="402936"/>
          </a:xfrm>
        </p:spPr>
        <p:txBody>
          <a:bodyPr anchor="b"/>
          <a:lstStyle/>
          <a:p>
            <a:pPr algn="ctr" eaLnBrk="1" hangingPunct="1"/>
            <a:r>
              <a:rPr lang="en-US" altLang="zh-CN" sz="3200" dirty="0">
                <a:ea typeface="宋体" panose="02010600030101010101" pitchFamily="2" charset="-122"/>
              </a:rPr>
              <a:t>V. Effect of Business Favor on </a:t>
            </a:r>
            <a:r>
              <a:rPr lang="en-US" altLang="zh-CN" sz="3200" dirty="0" err="1">
                <a:ea typeface="宋体" panose="02010600030101010101" pitchFamily="2" charset="-122"/>
              </a:rPr>
              <a:t>Prommotion</a:t>
            </a:r>
            <a:endParaRPr lang="zh-CN" altLang="en-US" sz="3200" dirty="0">
              <a:ea typeface="宋体" panose="02010600030101010101" pitchFamily="2" charset="-122"/>
            </a:endParaRPr>
          </a:p>
        </p:txBody>
      </p:sp>
      <p:sp>
        <p:nvSpPr>
          <p:cNvPr id="22" name="矩形 7"/>
          <p:cNvSpPr>
            <a:spLocks noChangeArrowheads="1"/>
          </p:cNvSpPr>
          <p:nvPr/>
        </p:nvSpPr>
        <p:spPr bwMode="auto">
          <a:xfrm>
            <a:off x="0" y="648999"/>
            <a:ext cx="2057400" cy="650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3" name="矩形 8"/>
          <p:cNvSpPr>
            <a:spLocks noChangeArrowheads="1"/>
          </p:cNvSpPr>
          <p:nvPr/>
        </p:nvSpPr>
        <p:spPr bwMode="auto">
          <a:xfrm>
            <a:off x="2057400" y="648999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6474" y="714086"/>
            <a:ext cx="3760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An Ordered </a:t>
            </a:r>
            <a:r>
              <a:rPr lang="en-US" altLang="zh-CN" sz="2400" dirty="0" err="1"/>
              <a:t>Probit</a:t>
            </a:r>
            <a:r>
              <a:rPr lang="en-US" altLang="zh-CN" sz="2400" dirty="0"/>
              <a:t> Model  </a:t>
            </a:r>
            <a:endParaRPr lang="zh-CN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/>
              <p:cNvSpPr/>
              <p:nvPr/>
            </p:nvSpPr>
            <p:spPr>
              <a:xfrm>
                <a:off x="20783" y="1687398"/>
                <a:ext cx="12171217" cy="3916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𝑇𝑢𝑟𝑛𝑜𝑣𝑒𝑟</m:t>
                          </m:r>
                        </m:e>
                        <m:sub>
                          <m:r>
                            <a:rPr lang="zh-CN" altLang="en-US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𝑖𝑡</m:t>
                          </m:r>
                        </m:sub>
                      </m:sSub>
                      <m:r>
                        <a:rPr lang="zh-CN" altLang="en-US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CN" altLang="en-US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∅</m:t>
                          </m:r>
                        </m:e>
                        <m:sub>
                          <m:r>
                            <a:rPr lang="zh-CN" altLang="en-US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zh-CN" altLang="en-US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CN" altLang="en-US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∅</m:t>
                          </m:r>
                        </m:e>
                        <m:sub>
                          <m:r>
                            <a:rPr lang="zh-CN" altLang="en-US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zh-CN" altLang="en-US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𝑃𝑟𝑖𝑛𝑐𝑒𝑙𝑖𝑛𝑔𝑃𝑢𝑟𝑐h𝑎𝑠𝑒</m:t>
                          </m:r>
                        </m:e>
                        <m:sub>
                          <m:r>
                            <a:rPr lang="zh-CN" altLang="en-US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𝑖𝑡</m:t>
                          </m:r>
                        </m:sub>
                      </m:sSub>
                      <m:r>
                        <a:rPr lang="zh-CN" altLang="en-US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CN" altLang="en-US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∅</m:t>
                          </m:r>
                        </m:e>
                        <m:sub>
                          <m:r>
                            <a:rPr lang="zh-CN" altLang="en-US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zh-CN" altLang="en-US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𝐹𝑎𝑐𝑡𝑖𝑜𝑛𝑎𝑙𝑇𝑖𝑒𝑠</m:t>
                          </m:r>
                        </m:e>
                        <m:sub>
                          <m:r>
                            <a:rPr lang="zh-CN" altLang="en-US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𝑗𝑡</m:t>
                          </m:r>
                        </m:sub>
                      </m:sSub>
                      <m:r>
                        <a:rPr lang="zh-CN" altLang="en-US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CN" altLang="en-US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∅</m:t>
                          </m:r>
                        </m:e>
                        <m:sub>
                          <m:r>
                            <a:rPr lang="zh-CN" altLang="en-US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zh-CN" altLang="en-US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𝐺𝐷𝑃</m:t>
                      </m:r>
                      <m:sSub>
                        <m:sSubPr>
                          <m:ctrlPr>
                            <a:rPr lang="zh-CN" altLang="en-US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𝐺𝑟𝑜𝑤𝑡h</m:t>
                          </m:r>
                        </m:e>
                        <m:sub>
                          <m:r>
                            <a:rPr lang="zh-CN" altLang="en-US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𝑖𝑡</m:t>
                          </m:r>
                        </m:sub>
                      </m:sSub>
                      <m:r>
                        <a:rPr lang="zh-CN" altLang="en-US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CN" altLang="en-US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𝜅</m:t>
                      </m:r>
                      <m:sSub>
                        <m:sSubPr>
                          <m:ctrlPr>
                            <a:rPr lang="zh-CN" altLang="en-US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zh-CN" altLang="en-US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𝑖𝑡</m:t>
                          </m:r>
                        </m:sub>
                      </m:sSub>
                      <m:r>
                        <a:rPr lang="zh-CN" altLang="en-US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CN" altLang="en-US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sSub>
                        <m:sSubPr>
                          <m:ctrlPr>
                            <a:rPr lang="zh-CN" altLang="en-US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zh-CN" altLang="en-US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zh-CN" altLang="en-US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CN" altLang="en-US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zh-CN" altLang="en-US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zh-CN" altLang="en-US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CN" altLang="en-US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zh-CN" altLang="en-US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zh-CN" altLang="en-US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CN" altLang="en-US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zh-CN" altLang="en-US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zh-CN" altLang="en-US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CN" altLang="en-US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zh-CN" altLang="en-US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𝑖𝑗𝑡</m:t>
                          </m:r>
                        </m:sub>
                      </m:sSub>
                    </m:oMath>
                  </m:oMathPara>
                </a14:m>
                <a:endParaRPr lang="zh-CN" altLang="en-US" i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83" y="1687398"/>
                <a:ext cx="12171217" cy="391646"/>
              </a:xfrm>
              <a:prstGeom prst="rect">
                <a:avLst/>
              </a:prstGeom>
              <a:blipFill>
                <a:blip r:embed="rId4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矩形 60"/>
              <p:cNvSpPr/>
              <p:nvPr/>
            </p:nvSpPr>
            <p:spPr>
              <a:xfrm>
                <a:off x="120213" y="2115595"/>
                <a:ext cx="119540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i="1">
                        <a:latin typeface="Cambria Math" panose="020405030504060302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altLang="zh-CN" i="1"/>
                      <m:t>ependent</m:t>
                    </m:r>
                    <m:r>
                      <m:rPr>
                        <m:nor/>
                      </m:rPr>
                      <a:rPr lang="en-US" altLang="zh-CN" i="1"/>
                      <m:t> </m:t>
                    </m:r>
                    <m:r>
                      <m:rPr>
                        <m:nor/>
                      </m:rPr>
                      <a:rPr lang="en-US" altLang="zh-CN" i="1"/>
                      <m:t>variable</m:t>
                    </m:r>
                    <m:r>
                      <m:rPr>
                        <m:nor/>
                      </m:rPr>
                      <a:rPr lang="en-US" altLang="zh-CN" i="1"/>
                      <m:t> </m:t>
                    </m:r>
                    <m:sSub>
                      <m:sSubPr>
                        <m:ctrlPr>
                          <a:rPr lang="zh-CN" altLang="en-US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𝑇𝑢𝑟𝑛𝑜𝑣𝑒𝑟</m:t>
                        </m:r>
                      </m:e>
                      <m:sub>
                        <m:r>
                          <a:rPr lang="zh-CN" altLang="en-US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𝑖𝑡</m:t>
                        </m:r>
                      </m:sub>
                    </m:sSub>
                  </m:oMath>
                </a14:m>
                <a:r>
                  <a:rPr lang="en-US" altLang="zh-CN" i="1" dirty="0">
                    <a:cs typeface="Arial" panose="020B0604020202020204" pitchFamily="34" charset="0"/>
                  </a:rPr>
                  <a:t>—— the political turnover of the provincial officials measured on a yearly basis. </a:t>
                </a:r>
                <a:endParaRPr lang="zh-CN" altLang="en-US" i="1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1" name="矩形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213" y="2115595"/>
                <a:ext cx="11954023" cy="369332"/>
              </a:xfrm>
              <a:prstGeom prst="rect">
                <a:avLst/>
              </a:prstGeom>
              <a:blipFill>
                <a:blip r:embed="rId5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173" name="组合 7172"/>
          <p:cNvGrpSpPr/>
          <p:nvPr/>
        </p:nvGrpSpPr>
        <p:grpSpPr>
          <a:xfrm>
            <a:off x="180109" y="1687398"/>
            <a:ext cx="5155335" cy="2312098"/>
            <a:chOff x="180109" y="1687398"/>
            <a:chExt cx="5155335" cy="2312098"/>
          </a:xfrm>
        </p:grpSpPr>
        <p:grpSp>
          <p:nvGrpSpPr>
            <p:cNvPr id="7168" name="组合 7167"/>
            <p:cNvGrpSpPr/>
            <p:nvPr/>
          </p:nvGrpSpPr>
          <p:grpSpPr>
            <a:xfrm>
              <a:off x="850075" y="2586332"/>
              <a:ext cx="4485369" cy="1413164"/>
              <a:chOff x="5013366" y="592744"/>
              <a:chExt cx="4485369" cy="1413164"/>
            </a:xfrm>
          </p:grpSpPr>
          <p:sp>
            <p:nvSpPr>
              <p:cNvPr id="29" name="圆角矩形 28"/>
              <p:cNvSpPr/>
              <p:nvPr/>
            </p:nvSpPr>
            <p:spPr bwMode="auto">
              <a:xfrm>
                <a:off x="5013366" y="592744"/>
                <a:ext cx="4316123" cy="1413164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5456813" y="682892"/>
                <a:ext cx="4041922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dirty="0"/>
                  <a:t>Promotion = 3</a:t>
                </a:r>
              </a:p>
              <a:p>
                <a:r>
                  <a:rPr lang="en-US" altLang="zh-CN" dirty="0"/>
                  <a:t>Lateral transfer / staying in office = 2</a:t>
                </a:r>
              </a:p>
              <a:p>
                <a:r>
                  <a:rPr lang="en-US" altLang="zh-CN" dirty="0"/>
                  <a:t>Retirement = 1</a:t>
                </a:r>
              </a:p>
              <a:p>
                <a:r>
                  <a:rPr lang="en-US" altLang="zh-CN" dirty="0"/>
                  <a:t>Termination= 0</a:t>
                </a:r>
                <a:endParaRPr lang="zh-CN" altLang="en-US" dirty="0"/>
              </a:p>
            </p:txBody>
          </p:sp>
        </p:grpSp>
        <p:sp>
          <p:nvSpPr>
            <p:cNvPr id="7169" name="椭圆 7168"/>
            <p:cNvSpPr/>
            <p:nvPr/>
          </p:nvSpPr>
          <p:spPr bwMode="auto">
            <a:xfrm>
              <a:off x="180109" y="1687398"/>
              <a:ext cx="1170709" cy="428197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7177" name="组合 7176"/>
          <p:cNvGrpSpPr/>
          <p:nvPr/>
        </p:nvGrpSpPr>
        <p:grpSpPr>
          <a:xfrm>
            <a:off x="2445327" y="1175751"/>
            <a:ext cx="2126673" cy="854802"/>
            <a:chOff x="2445327" y="1175751"/>
            <a:chExt cx="2126673" cy="854802"/>
          </a:xfrm>
        </p:grpSpPr>
        <p:cxnSp>
          <p:nvCxnSpPr>
            <p:cNvPr id="7175" name="直接连接符 7174"/>
            <p:cNvCxnSpPr/>
            <p:nvPr/>
          </p:nvCxnSpPr>
          <p:spPr bwMode="auto">
            <a:xfrm>
              <a:off x="2445327" y="2030553"/>
              <a:ext cx="212667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176" name="矩形 7175"/>
            <p:cNvSpPr/>
            <p:nvPr/>
          </p:nvSpPr>
          <p:spPr bwMode="auto">
            <a:xfrm>
              <a:off x="2833255" y="1175751"/>
              <a:ext cx="1475509" cy="5837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eaLnBrk="1" hangingPunct="1"/>
              <a:r>
                <a:rPr lang="en-US" altLang="zh-CN" dirty="0"/>
                <a:t>Independent variable </a:t>
              </a:r>
              <a:br>
                <a:rPr lang="en-US" altLang="zh-CN" dirty="0"/>
              </a:br>
              <a:endParaRPr kumimoji="0" lang="zh-CN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7180" name="组合 7179"/>
          <p:cNvGrpSpPr/>
          <p:nvPr/>
        </p:nvGrpSpPr>
        <p:grpSpPr>
          <a:xfrm>
            <a:off x="2145671" y="2024581"/>
            <a:ext cx="7814397" cy="944186"/>
            <a:chOff x="2145671" y="2024581"/>
            <a:chExt cx="7814397" cy="944186"/>
          </a:xfrm>
        </p:grpSpPr>
        <p:cxnSp>
          <p:nvCxnSpPr>
            <p:cNvPr id="71" name="直接连接符 70"/>
            <p:cNvCxnSpPr/>
            <p:nvPr/>
          </p:nvCxnSpPr>
          <p:spPr bwMode="auto">
            <a:xfrm flipV="1">
              <a:off x="5111028" y="2024581"/>
              <a:ext cx="1475509" cy="5972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5" name="圆角矩形 74"/>
            <p:cNvSpPr/>
            <p:nvPr/>
          </p:nvSpPr>
          <p:spPr bwMode="auto">
            <a:xfrm>
              <a:off x="2145671" y="2543933"/>
              <a:ext cx="7814397" cy="42483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eaLnBrk="1" hangingPunct="1"/>
              <a:r>
                <a:rPr lang="en-US" altLang="zh-CN" dirty="0"/>
                <a:t>Whether a provincial official has ties with his or her patron in the Politburo.</a:t>
              </a:r>
              <a:endParaRPr kumimoji="0" lang="zh-CN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7181" name="组合 7180"/>
          <p:cNvGrpSpPr/>
          <p:nvPr/>
        </p:nvGrpSpPr>
        <p:grpSpPr>
          <a:xfrm>
            <a:off x="2159866" y="2038093"/>
            <a:ext cx="7814397" cy="1603694"/>
            <a:chOff x="2195963" y="1407504"/>
            <a:chExt cx="7814397" cy="1603694"/>
          </a:xfrm>
        </p:grpSpPr>
        <p:cxnSp>
          <p:nvCxnSpPr>
            <p:cNvPr id="77" name="直接连接符 76"/>
            <p:cNvCxnSpPr/>
            <p:nvPr/>
          </p:nvCxnSpPr>
          <p:spPr bwMode="auto">
            <a:xfrm flipV="1">
              <a:off x="7129628" y="1407504"/>
              <a:ext cx="1475509" cy="5972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9" name="圆角矩形 78"/>
            <p:cNvSpPr/>
            <p:nvPr/>
          </p:nvSpPr>
          <p:spPr bwMode="auto">
            <a:xfrm>
              <a:off x="2195963" y="2586364"/>
              <a:ext cx="7814397" cy="42483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eaLnBrk="1" hangingPunct="1"/>
              <a:r>
                <a:rPr lang="en-US" altLang="zh-CN" dirty="0"/>
                <a:t>Economic performance using GDP or tax revenue growth rate as proxies.</a:t>
              </a:r>
              <a:endParaRPr kumimoji="0" lang="zh-CN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7183" name="组合 7182"/>
          <p:cNvGrpSpPr/>
          <p:nvPr/>
        </p:nvGrpSpPr>
        <p:grpSpPr>
          <a:xfrm>
            <a:off x="1350818" y="2024440"/>
            <a:ext cx="10898480" cy="1286110"/>
            <a:chOff x="1350818" y="2024440"/>
            <a:chExt cx="10898480" cy="1286110"/>
          </a:xfrm>
        </p:grpSpPr>
        <p:cxnSp>
          <p:nvCxnSpPr>
            <p:cNvPr id="81" name="直接连接符 80"/>
            <p:cNvCxnSpPr/>
            <p:nvPr/>
          </p:nvCxnSpPr>
          <p:spPr bwMode="auto">
            <a:xfrm>
              <a:off x="8871238" y="2024440"/>
              <a:ext cx="410298" cy="441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3" name="圆角矩形 82"/>
            <p:cNvSpPr/>
            <p:nvPr/>
          </p:nvSpPr>
          <p:spPr bwMode="auto">
            <a:xfrm>
              <a:off x="1350818" y="2885716"/>
              <a:ext cx="10898480" cy="42483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eaLnBrk="1" hangingPunct="1"/>
              <a:r>
                <a:rPr lang="en-US" altLang="zh-CN" dirty="0"/>
                <a:t>The individual characteristics of the provincial officials such as age, age squared, and years of education.</a:t>
              </a:r>
              <a:endParaRPr kumimoji="0" lang="zh-CN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7187" name="矩形标注 7186"/>
          <p:cNvSpPr/>
          <p:nvPr/>
        </p:nvSpPr>
        <p:spPr bwMode="auto">
          <a:xfrm>
            <a:off x="6401131" y="940075"/>
            <a:ext cx="4678135" cy="435505"/>
          </a:xfrm>
          <a:prstGeom prst="wedgeRectCallout">
            <a:avLst>
              <a:gd name="adj1" fmla="val -20833"/>
              <a:gd name="adj2" fmla="val 79835"/>
            </a:avLst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eaLnBrk="1" hangingPunct="1"/>
            <a:r>
              <a:rPr lang="en-US" altLang="zh-CN" dirty="0"/>
              <a:t>province-year panel data from 2004 to 2016 </a:t>
            </a:r>
            <a:br>
              <a:rPr lang="en-US" altLang="zh-CN" dirty="0"/>
            </a:b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1" name="五边形 6"/>
          <p:cNvSpPr>
            <a:spLocks noChangeArrowheads="1"/>
          </p:cNvSpPr>
          <p:nvPr/>
        </p:nvSpPr>
        <p:spPr bwMode="auto">
          <a:xfrm flipH="1">
            <a:off x="11460163" y="6210300"/>
            <a:ext cx="731837" cy="361950"/>
          </a:xfrm>
          <a:prstGeom prst="homePlate">
            <a:avLst>
              <a:gd name="adj" fmla="val 50548"/>
            </a:avLst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35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标题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7277"/>
            <a:ext cx="7409548" cy="402936"/>
          </a:xfrm>
        </p:spPr>
        <p:txBody>
          <a:bodyPr anchor="b"/>
          <a:lstStyle/>
          <a:p>
            <a:pPr algn="ctr" eaLnBrk="1" hangingPunct="1"/>
            <a:r>
              <a:rPr lang="en-US" altLang="zh-CN" sz="3200" dirty="0">
                <a:ea typeface="宋体" panose="02010600030101010101" pitchFamily="2" charset="-122"/>
              </a:rPr>
              <a:t>V. Effect of Business Favor on </a:t>
            </a:r>
            <a:r>
              <a:rPr lang="en-US" altLang="zh-CN" sz="3200" dirty="0" err="1">
                <a:ea typeface="宋体" panose="02010600030101010101" pitchFamily="2" charset="-122"/>
              </a:rPr>
              <a:t>Prommotion</a:t>
            </a:r>
            <a:endParaRPr lang="zh-CN" altLang="en-US" sz="3200" dirty="0">
              <a:ea typeface="宋体" panose="02010600030101010101" pitchFamily="2" charset="-122"/>
            </a:endParaRPr>
          </a:p>
        </p:txBody>
      </p:sp>
      <p:sp>
        <p:nvSpPr>
          <p:cNvPr id="22" name="矩形 7"/>
          <p:cNvSpPr>
            <a:spLocks noChangeArrowheads="1"/>
          </p:cNvSpPr>
          <p:nvPr/>
        </p:nvSpPr>
        <p:spPr bwMode="auto">
          <a:xfrm>
            <a:off x="0" y="648999"/>
            <a:ext cx="2057400" cy="650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3" name="矩形 8"/>
          <p:cNvSpPr>
            <a:spLocks noChangeArrowheads="1"/>
          </p:cNvSpPr>
          <p:nvPr/>
        </p:nvSpPr>
        <p:spPr bwMode="auto">
          <a:xfrm>
            <a:off x="2057400" y="648999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97" y="894340"/>
            <a:ext cx="9493135" cy="5908242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2672316" y="1736651"/>
            <a:ext cx="6042837" cy="4281377"/>
            <a:chOff x="2672316" y="1736651"/>
            <a:chExt cx="6042837" cy="4281377"/>
          </a:xfrm>
        </p:grpSpPr>
        <p:cxnSp>
          <p:nvCxnSpPr>
            <p:cNvPr id="5" name="直接连接符 4"/>
            <p:cNvCxnSpPr/>
            <p:nvPr/>
          </p:nvCxnSpPr>
          <p:spPr bwMode="auto">
            <a:xfrm>
              <a:off x="5714033" y="1810554"/>
              <a:ext cx="0" cy="420747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" name="椭圆 5"/>
            <p:cNvSpPr/>
            <p:nvPr/>
          </p:nvSpPr>
          <p:spPr bwMode="auto">
            <a:xfrm>
              <a:off x="2672316" y="1736651"/>
              <a:ext cx="2424224" cy="404037"/>
            </a:xfrm>
            <a:prstGeom prst="ellips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3" name="椭圆 42"/>
            <p:cNvSpPr/>
            <p:nvPr/>
          </p:nvSpPr>
          <p:spPr bwMode="auto">
            <a:xfrm>
              <a:off x="6290929" y="1747283"/>
              <a:ext cx="2424224" cy="404037"/>
            </a:xfrm>
            <a:prstGeom prst="ellips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45" name="矩形 44"/>
          <p:cNvSpPr/>
          <p:nvPr/>
        </p:nvSpPr>
        <p:spPr bwMode="auto">
          <a:xfrm>
            <a:off x="9417597" y="0"/>
            <a:ext cx="2522255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9427230" y="267277"/>
            <a:ext cx="2745089" cy="1815882"/>
            <a:chOff x="9420362" y="1351101"/>
            <a:chExt cx="2745089" cy="1815882"/>
          </a:xfrm>
        </p:grpSpPr>
        <p:grpSp>
          <p:nvGrpSpPr>
            <p:cNvPr id="8" name="组合 7"/>
            <p:cNvGrpSpPr/>
            <p:nvPr/>
          </p:nvGrpSpPr>
          <p:grpSpPr>
            <a:xfrm>
              <a:off x="9420362" y="1351101"/>
              <a:ext cx="2745089" cy="1815882"/>
              <a:chOff x="9420362" y="1351101"/>
              <a:chExt cx="2745089" cy="1815882"/>
            </a:xfrm>
          </p:grpSpPr>
          <p:grpSp>
            <p:nvGrpSpPr>
              <p:cNvPr id="46" name="组合 45"/>
              <p:cNvGrpSpPr/>
              <p:nvPr/>
            </p:nvGrpSpPr>
            <p:grpSpPr>
              <a:xfrm>
                <a:off x="9420362" y="1351101"/>
                <a:ext cx="2745089" cy="1815882"/>
                <a:chOff x="9331036" y="2782785"/>
                <a:chExt cx="2745089" cy="1815882"/>
              </a:xfrm>
            </p:grpSpPr>
            <p:sp>
              <p:nvSpPr>
                <p:cNvPr id="47" name="文本框 46"/>
                <p:cNvSpPr txBox="1"/>
                <p:nvPr/>
              </p:nvSpPr>
              <p:spPr>
                <a:xfrm>
                  <a:off x="9331036" y="2782785"/>
                  <a:ext cx="2745089" cy="18158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dirty="0"/>
                    <a:t>  Column (1) and Column (6)</a:t>
                  </a:r>
                </a:p>
                <a:p>
                  <a:endParaRPr lang="en-US" altLang="zh-CN" sz="1400" dirty="0"/>
                </a:p>
                <a:p>
                  <a:r>
                    <a:rPr lang="en-US" altLang="zh-CN" sz="1400" dirty="0"/>
                    <a:t>  Only Princeling purchase</a:t>
                  </a:r>
                  <a:br>
                    <a:rPr lang="en-US" altLang="zh-CN" sz="1400" dirty="0"/>
                  </a:br>
                  <a:r>
                    <a:rPr lang="en-US" altLang="zh-CN" sz="1400" dirty="0"/>
                    <a:t> </a:t>
                  </a:r>
                  <a:br>
                    <a:rPr lang="en-US" altLang="zh-CN" sz="1400" dirty="0"/>
                  </a:br>
                  <a:r>
                    <a:rPr lang="en-US" altLang="zh-CN" sz="1400" dirty="0"/>
                    <a:t>  Provincial party secretaries</a:t>
                  </a:r>
                </a:p>
                <a:p>
                  <a:r>
                    <a:rPr lang="en-US" altLang="zh-CN" sz="1400" dirty="0"/>
                    <a:t>  has a significantly positive</a:t>
                  </a:r>
                </a:p>
                <a:p>
                  <a:r>
                    <a:rPr lang="en-US" altLang="zh-CN" sz="1400" dirty="0"/>
                    <a:t>  effect on their promotion.</a:t>
                  </a:r>
                </a:p>
                <a:p>
                  <a:r>
                    <a:rPr lang="en-US" altLang="zh-CN" sz="1400" b="1" dirty="0">
                      <a:solidFill>
                        <a:srgbClr val="FF0000"/>
                      </a:solidFill>
                    </a:rPr>
                    <a:t>  </a:t>
                  </a:r>
                  <a:r>
                    <a:rPr lang="en-US" altLang="zh-CN" sz="1400" dirty="0"/>
                    <a:t>Provincial governors not.</a:t>
                  </a:r>
                  <a:endParaRPr lang="zh-CN" altLang="en-US" sz="1400" dirty="0"/>
                </a:p>
              </p:txBody>
            </p:sp>
            <p:sp>
              <p:nvSpPr>
                <p:cNvPr id="48" name="椭圆 47"/>
                <p:cNvSpPr/>
                <p:nvPr/>
              </p:nvSpPr>
              <p:spPr bwMode="auto">
                <a:xfrm>
                  <a:off x="9395529" y="2929628"/>
                  <a:ext cx="52044" cy="52044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square" lIns="91440" tIns="45720" rIns="91440" bIns="45720" numCol="1" rtlCol="0" anchor="t" anchorCtr="0" compatLnSpc="1"/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</a:pPr>
                  <a:endParaRPr kumimoji="0" lang="zh-CN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9" name="椭圆 48"/>
                <p:cNvSpPr/>
                <p:nvPr/>
              </p:nvSpPr>
              <p:spPr bwMode="auto">
                <a:xfrm>
                  <a:off x="9393025" y="3352800"/>
                  <a:ext cx="52044" cy="52044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</a:pPr>
                  <a:endParaRPr kumimoji="0" lang="zh-CN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50" name="椭圆 49"/>
              <p:cNvSpPr/>
              <p:nvPr/>
            </p:nvSpPr>
            <p:spPr bwMode="auto">
              <a:xfrm>
                <a:off x="9482351" y="2344288"/>
                <a:ext cx="52044" cy="52044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63" name="椭圆 62"/>
            <p:cNvSpPr/>
            <p:nvPr/>
          </p:nvSpPr>
          <p:spPr bwMode="auto">
            <a:xfrm>
              <a:off x="9482351" y="2997586"/>
              <a:ext cx="52044" cy="5204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9427192" y="2270001"/>
            <a:ext cx="2745089" cy="2031325"/>
            <a:chOff x="9420362" y="1351101"/>
            <a:chExt cx="2745089" cy="2031325"/>
          </a:xfrm>
        </p:grpSpPr>
        <p:grpSp>
          <p:nvGrpSpPr>
            <p:cNvPr id="74" name="组合 73"/>
            <p:cNvGrpSpPr/>
            <p:nvPr/>
          </p:nvGrpSpPr>
          <p:grpSpPr>
            <a:xfrm>
              <a:off x="9420362" y="1351101"/>
              <a:ext cx="2745089" cy="2031325"/>
              <a:chOff x="9420362" y="1351101"/>
              <a:chExt cx="2745089" cy="2031325"/>
            </a:xfrm>
          </p:grpSpPr>
          <p:grpSp>
            <p:nvGrpSpPr>
              <p:cNvPr id="78" name="组合 77"/>
              <p:cNvGrpSpPr/>
              <p:nvPr/>
            </p:nvGrpSpPr>
            <p:grpSpPr>
              <a:xfrm>
                <a:off x="9420362" y="1351101"/>
                <a:ext cx="2745089" cy="2031325"/>
                <a:chOff x="9331036" y="2782785"/>
                <a:chExt cx="2745089" cy="2031325"/>
              </a:xfrm>
            </p:grpSpPr>
            <p:sp>
              <p:nvSpPr>
                <p:cNvPr id="82" name="文本框 81"/>
                <p:cNvSpPr txBox="1"/>
                <p:nvPr/>
              </p:nvSpPr>
              <p:spPr>
                <a:xfrm>
                  <a:off x="9331036" y="2782785"/>
                  <a:ext cx="2745089" cy="20313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dirty="0"/>
                    <a:t>  Column (2) and Column (7)</a:t>
                  </a:r>
                </a:p>
                <a:p>
                  <a:endParaRPr lang="en-US" altLang="zh-CN" sz="1400" dirty="0"/>
                </a:p>
                <a:p>
                  <a:r>
                    <a:rPr lang="en-US" altLang="zh-CN" sz="1400" dirty="0"/>
                    <a:t>  Control for factional ties and       GDP growth</a:t>
                  </a:r>
                  <a:br>
                    <a:rPr lang="en-US" altLang="zh-CN" sz="1400" dirty="0"/>
                  </a:br>
                  <a:r>
                    <a:rPr lang="en-US" altLang="zh-CN" sz="1400" dirty="0"/>
                    <a:t> </a:t>
                  </a:r>
                </a:p>
                <a:p>
                  <a:r>
                    <a:rPr lang="en-US" altLang="zh-CN" sz="1400" dirty="0"/>
                    <a:t>  Provincial party secretaries</a:t>
                  </a:r>
                </a:p>
                <a:p>
                  <a:r>
                    <a:rPr lang="en-US" altLang="zh-CN" sz="1400" dirty="0"/>
                    <a:t>  remains highly significant.</a:t>
                  </a:r>
                </a:p>
                <a:p>
                  <a:r>
                    <a:rPr lang="en-US" altLang="zh-CN" sz="1400" b="1" dirty="0">
                      <a:solidFill>
                        <a:srgbClr val="FF0000"/>
                      </a:solidFill>
                    </a:rPr>
                    <a:t>  </a:t>
                  </a:r>
                </a:p>
                <a:p>
                  <a:r>
                    <a:rPr lang="en-US" altLang="zh-CN" sz="1400" b="1" dirty="0">
                      <a:solidFill>
                        <a:srgbClr val="FF0000"/>
                      </a:solidFill>
                    </a:rPr>
                    <a:t>  </a:t>
                  </a:r>
                  <a:r>
                    <a:rPr lang="en-US" altLang="zh-CN" sz="1400" dirty="0"/>
                    <a:t>Provincial governors not.</a:t>
                  </a:r>
                  <a:endParaRPr lang="zh-CN" altLang="en-US" sz="1400" dirty="0"/>
                </a:p>
              </p:txBody>
            </p:sp>
            <p:sp>
              <p:nvSpPr>
                <p:cNvPr id="84" name="椭圆 83"/>
                <p:cNvSpPr/>
                <p:nvPr/>
              </p:nvSpPr>
              <p:spPr bwMode="auto">
                <a:xfrm>
                  <a:off x="9395529" y="2929628"/>
                  <a:ext cx="52044" cy="52044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square" lIns="91440" tIns="45720" rIns="91440" bIns="45720" numCol="1" rtlCol="0" anchor="t" anchorCtr="0" compatLnSpc="1"/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</a:pPr>
                  <a:endParaRPr kumimoji="0" lang="zh-CN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85" name="椭圆 84"/>
                <p:cNvSpPr/>
                <p:nvPr/>
              </p:nvSpPr>
              <p:spPr bwMode="auto">
                <a:xfrm>
                  <a:off x="9393025" y="3352800"/>
                  <a:ext cx="52044" cy="52044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</a:pPr>
                  <a:endParaRPr kumimoji="0" lang="zh-CN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80" name="椭圆 79"/>
              <p:cNvSpPr/>
              <p:nvPr/>
            </p:nvSpPr>
            <p:spPr bwMode="auto">
              <a:xfrm>
                <a:off x="9482351" y="2563081"/>
                <a:ext cx="52044" cy="52044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76" name="椭圆 75"/>
            <p:cNvSpPr/>
            <p:nvPr/>
          </p:nvSpPr>
          <p:spPr bwMode="auto">
            <a:xfrm>
              <a:off x="9482351" y="3201807"/>
              <a:ext cx="52044" cy="5204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974196" y="2736096"/>
            <a:ext cx="4310587" cy="439220"/>
            <a:chOff x="1974196" y="2736096"/>
            <a:chExt cx="4310587" cy="439220"/>
          </a:xfrm>
        </p:grpSpPr>
        <p:sp>
          <p:nvSpPr>
            <p:cNvPr id="9" name="矩形 8"/>
            <p:cNvSpPr/>
            <p:nvPr/>
          </p:nvSpPr>
          <p:spPr bwMode="auto">
            <a:xfrm>
              <a:off x="1974196" y="2736096"/>
              <a:ext cx="642441" cy="439220"/>
            </a:xfrm>
            <a:prstGeom prst="rect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3" name="矩形 52"/>
            <p:cNvSpPr/>
            <p:nvPr/>
          </p:nvSpPr>
          <p:spPr bwMode="auto">
            <a:xfrm>
              <a:off x="5691963" y="2736096"/>
              <a:ext cx="592820" cy="439220"/>
            </a:xfrm>
            <a:prstGeom prst="rect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cxnSp>
        <p:nvCxnSpPr>
          <p:cNvPr id="13" name="直接连接符 12"/>
          <p:cNvCxnSpPr/>
          <p:nvPr/>
        </p:nvCxnSpPr>
        <p:spPr bwMode="auto">
          <a:xfrm>
            <a:off x="206448" y="2969738"/>
            <a:ext cx="164450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圆角矩形 15"/>
          <p:cNvSpPr/>
          <p:nvPr/>
        </p:nvSpPr>
        <p:spPr bwMode="auto">
          <a:xfrm>
            <a:off x="99237" y="3799367"/>
            <a:ext cx="1516912" cy="1084521"/>
          </a:xfrm>
          <a:prstGeom prst="roundRect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2741041" y="2736096"/>
            <a:ext cx="4242890" cy="439220"/>
            <a:chOff x="2741041" y="2736096"/>
            <a:chExt cx="4242890" cy="439220"/>
          </a:xfrm>
        </p:grpSpPr>
        <p:sp>
          <p:nvSpPr>
            <p:cNvPr id="93" name="矩形 92"/>
            <p:cNvSpPr/>
            <p:nvPr/>
          </p:nvSpPr>
          <p:spPr bwMode="auto">
            <a:xfrm>
              <a:off x="2741041" y="2736096"/>
              <a:ext cx="642441" cy="439220"/>
            </a:xfrm>
            <a:prstGeom prst="rect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" name="矩形 95"/>
            <p:cNvSpPr/>
            <p:nvPr/>
          </p:nvSpPr>
          <p:spPr bwMode="auto">
            <a:xfrm>
              <a:off x="6341490" y="2736096"/>
              <a:ext cx="642441" cy="439220"/>
            </a:xfrm>
            <a:prstGeom prst="rect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9446905" y="4359950"/>
            <a:ext cx="2575215" cy="1600438"/>
            <a:chOff x="9420363" y="1351101"/>
            <a:chExt cx="2575215" cy="1600438"/>
          </a:xfrm>
        </p:grpSpPr>
        <p:grpSp>
          <p:nvGrpSpPr>
            <p:cNvPr id="100" name="组合 99"/>
            <p:cNvGrpSpPr/>
            <p:nvPr/>
          </p:nvGrpSpPr>
          <p:grpSpPr>
            <a:xfrm>
              <a:off x="9420363" y="1351101"/>
              <a:ext cx="2575215" cy="1600438"/>
              <a:chOff x="9331037" y="2782785"/>
              <a:chExt cx="2575215" cy="1600438"/>
            </a:xfrm>
          </p:grpSpPr>
          <p:sp>
            <p:nvSpPr>
              <p:cNvPr id="102" name="文本框 101"/>
              <p:cNvSpPr txBox="1"/>
              <p:nvPr/>
            </p:nvSpPr>
            <p:spPr>
              <a:xfrm>
                <a:off x="9331037" y="2782785"/>
                <a:ext cx="2575215" cy="1600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/>
                  <a:t>  Column (3) and Column (8)</a:t>
                </a:r>
              </a:p>
              <a:p>
                <a:endParaRPr lang="en-US" altLang="zh-CN" sz="1400" dirty="0"/>
              </a:p>
              <a:p>
                <a:r>
                  <a:rPr lang="en-US" altLang="zh-CN" sz="1400" dirty="0"/>
                  <a:t>  Replace with a binary measure (promotion , no promotion)</a:t>
                </a:r>
              </a:p>
              <a:p>
                <a:r>
                  <a:rPr lang="en-US" altLang="zh-CN" sz="1400" dirty="0"/>
                  <a:t>  </a:t>
                </a:r>
              </a:p>
              <a:p>
                <a:r>
                  <a:rPr lang="en-US" altLang="zh-CN" sz="1400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1400" dirty="0"/>
                  <a:t>Similar</a:t>
                </a:r>
                <a:r>
                  <a:rPr lang="en-US" altLang="zh-CN" sz="1400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1400" dirty="0"/>
                  <a:t>conclusion</a:t>
                </a:r>
                <a:endParaRPr lang="zh-CN" altLang="en-US" sz="1400" dirty="0"/>
              </a:p>
            </p:txBody>
          </p:sp>
          <p:sp>
            <p:nvSpPr>
              <p:cNvPr id="103" name="椭圆 102"/>
              <p:cNvSpPr/>
              <p:nvPr/>
            </p:nvSpPr>
            <p:spPr bwMode="auto">
              <a:xfrm>
                <a:off x="9395529" y="2929628"/>
                <a:ext cx="52044" cy="52044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04" name="椭圆 103"/>
              <p:cNvSpPr/>
              <p:nvPr/>
            </p:nvSpPr>
            <p:spPr bwMode="auto">
              <a:xfrm>
                <a:off x="9393025" y="3352800"/>
                <a:ext cx="52044" cy="52044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01" name="椭圆 100"/>
            <p:cNvSpPr/>
            <p:nvPr/>
          </p:nvSpPr>
          <p:spPr bwMode="auto">
            <a:xfrm>
              <a:off x="9466198" y="2746415"/>
              <a:ext cx="52044" cy="5204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537176" y="2736096"/>
            <a:ext cx="4237384" cy="439220"/>
            <a:chOff x="3537176" y="2736096"/>
            <a:chExt cx="4237384" cy="439220"/>
          </a:xfrm>
        </p:grpSpPr>
        <p:sp>
          <p:nvSpPr>
            <p:cNvPr id="105" name="矩形 104"/>
            <p:cNvSpPr/>
            <p:nvPr/>
          </p:nvSpPr>
          <p:spPr bwMode="auto">
            <a:xfrm>
              <a:off x="3537176" y="2736096"/>
              <a:ext cx="642441" cy="439220"/>
            </a:xfrm>
            <a:prstGeom prst="rect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6" name="矩形 105"/>
            <p:cNvSpPr/>
            <p:nvPr/>
          </p:nvSpPr>
          <p:spPr bwMode="auto">
            <a:xfrm>
              <a:off x="7132119" y="2736096"/>
              <a:ext cx="642441" cy="439220"/>
            </a:xfrm>
            <a:prstGeom prst="rect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7171" name="五边形 6"/>
          <p:cNvSpPr>
            <a:spLocks noChangeArrowheads="1"/>
          </p:cNvSpPr>
          <p:nvPr/>
        </p:nvSpPr>
        <p:spPr bwMode="auto">
          <a:xfrm flipH="1">
            <a:off x="11460163" y="6210300"/>
            <a:ext cx="731837" cy="361950"/>
          </a:xfrm>
          <a:prstGeom prst="homePlate">
            <a:avLst>
              <a:gd name="adj" fmla="val 50548"/>
            </a:avLst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2663" y="6270625"/>
            <a:ext cx="2743200" cy="365125"/>
          </a:xfrm>
          <a:noFill/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latin typeface="宋体" panose="02010600030101010101" pitchFamily="2" charset="-122"/>
              </a:rPr>
              <a:t>24</a:t>
            </a:r>
            <a:endParaRPr lang="zh-CN" altLang="en-US" dirty="0">
              <a:latin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9261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标题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7277"/>
            <a:ext cx="7409548" cy="402936"/>
          </a:xfrm>
        </p:spPr>
        <p:txBody>
          <a:bodyPr anchor="b"/>
          <a:lstStyle/>
          <a:p>
            <a:pPr algn="ctr" eaLnBrk="1" hangingPunct="1"/>
            <a:r>
              <a:rPr lang="en-US" altLang="zh-CN" sz="3200" dirty="0">
                <a:ea typeface="宋体" panose="02010600030101010101" pitchFamily="2" charset="-122"/>
              </a:rPr>
              <a:t>V. Effect of Business Favor on </a:t>
            </a:r>
            <a:r>
              <a:rPr lang="en-US" altLang="zh-CN" sz="3200" dirty="0" err="1">
                <a:ea typeface="宋体" panose="02010600030101010101" pitchFamily="2" charset="-122"/>
              </a:rPr>
              <a:t>Prommotion</a:t>
            </a:r>
            <a:endParaRPr lang="zh-CN" altLang="en-US" sz="3200" dirty="0">
              <a:ea typeface="宋体" panose="02010600030101010101" pitchFamily="2" charset="-122"/>
            </a:endParaRPr>
          </a:p>
        </p:txBody>
      </p:sp>
      <p:sp>
        <p:nvSpPr>
          <p:cNvPr id="22" name="矩形 7"/>
          <p:cNvSpPr>
            <a:spLocks noChangeArrowheads="1"/>
          </p:cNvSpPr>
          <p:nvPr/>
        </p:nvSpPr>
        <p:spPr bwMode="auto">
          <a:xfrm>
            <a:off x="0" y="648999"/>
            <a:ext cx="2057400" cy="650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3" name="矩形 8"/>
          <p:cNvSpPr>
            <a:spLocks noChangeArrowheads="1"/>
          </p:cNvSpPr>
          <p:nvPr/>
        </p:nvSpPr>
        <p:spPr bwMode="auto">
          <a:xfrm>
            <a:off x="2057400" y="648999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7171" name="五边形 6"/>
          <p:cNvSpPr>
            <a:spLocks noChangeArrowheads="1"/>
          </p:cNvSpPr>
          <p:nvPr/>
        </p:nvSpPr>
        <p:spPr bwMode="auto">
          <a:xfrm flipH="1">
            <a:off x="11460163" y="6210300"/>
            <a:ext cx="731837" cy="361950"/>
          </a:xfrm>
          <a:prstGeom prst="homePlate">
            <a:avLst>
              <a:gd name="adj" fmla="val 50548"/>
            </a:avLst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552227" y="714086"/>
            <a:ext cx="59352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One Concern —— Alternative Hypothesis </a:t>
            </a:r>
            <a:br>
              <a:rPr lang="en-US" altLang="zh-CN" sz="2400" dirty="0"/>
            </a:br>
            <a:endParaRPr lang="en-US" altLang="zh-CN" sz="2400" dirty="0"/>
          </a:p>
        </p:txBody>
      </p:sp>
      <p:grpSp>
        <p:nvGrpSpPr>
          <p:cNvPr id="24" name="组合 23"/>
          <p:cNvGrpSpPr/>
          <p:nvPr/>
        </p:nvGrpSpPr>
        <p:grpSpPr>
          <a:xfrm>
            <a:off x="4378392" y="1545083"/>
            <a:ext cx="4218228" cy="3224897"/>
            <a:chOff x="2970028" y="1175218"/>
            <a:chExt cx="4218228" cy="3224897"/>
          </a:xfrm>
        </p:grpSpPr>
        <p:grpSp>
          <p:nvGrpSpPr>
            <p:cNvPr id="15" name="组合 14"/>
            <p:cNvGrpSpPr/>
            <p:nvPr/>
          </p:nvGrpSpPr>
          <p:grpSpPr>
            <a:xfrm>
              <a:off x="2970028" y="1175218"/>
              <a:ext cx="3125972" cy="550076"/>
              <a:chOff x="2970028" y="1175218"/>
              <a:chExt cx="3125972" cy="550076"/>
            </a:xfrm>
          </p:grpSpPr>
          <p:sp>
            <p:nvSpPr>
              <p:cNvPr id="14" name="圆角矩形 13"/>
              <p:cNvSpPr/>
              <p:nvPr/>
            </p:nvSpPr>
            <p:spPr bwMode="auto">
              <a:xfrm>
                <a:off x="2970028" y="1175218"/>
                <a:ext cx="3125972" cy="550076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" name="矩形 1"/>
              <p:cNvSpPr/>
              <p:nvPr/>
            </p:nvSpPr>
            <p:spPr>
              <a:xfrm>
                <a:off x="3036454" y="1231192"/>
                <a:ext cx="296170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dirty="0"/>
                  <a:t>Provinces provide discount </a:t>
                </a:r>
              </a:p>
            </p:txBody>
          </p:sp>
        </p:grpSp>
        <p:sp>
          <p:nvSpPr>
            <p:cNvPr id="17" name="下箭头 16"/>
            <p:cNvSpPr/>
            <p:nvPr/>
          </p:nvSpPr>
          <p:spPr bwMode="auto">
            <a:xfrm>
              <a:off x="4396563" y="1788787"/>
              <a:ext cx="272902" cy="198474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54" name="组合 53"/>
            <p:cNvGrpSpPr/>
            <p:nvPr/>
          </p:nvGrpSpPr>
          <p:grpSpPr>
            <a:xfrm>
              <a:off x="2970028" y="2043535"/>
              <a:ext cx="3125972" cy="550076"/>
              <a:chOff x="2970028" y="1175218"/>
              <a:chExt cx="3125972" cy="550076"/>
            </a:xfrm>
          </p:grpSpPr>
          <p:sp>
            <p:nvSpPr>
              <p:cNvPr id="55" name="圆角矩形 54"/>
              <p:cNvSpPr/>
              <p:nvPr/>
            </p:nvSpPr>
            <p:spPr bwMode="auto">
              <a:xfrm>
                <a:off x="2970028" y="1175218"/>
                <a:ext cx="3125972" cy="550076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6" name="矩形 55"/>
              <p:cNvSpPr/>
              <p:nvPr/>
            </p:nvSpPr>
            <p:spPr>
              <a:xfrm>
                <a:off x="3134295" y="1257443"/>
                <a:ext cx="296170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dirty="0"/>
                  <a:t>Attract more investments</a:t>
                </a:r>
              </a:p>
            </p:txBody>
          </p:sp>
        </p:grpSp>
        <p:grpSp>
          <p:nvGrpSpPr>
            <p:cNvPr id="57" name="组合 56"/>
            <p:cNvGrpSpPr/>
            <p:nvPr/>
          </p:nvGrpSpPr>
          <p:grpSpPr>
            <a:xfrm>
              <a:off x="2970028" y="2946787"/>
              <a:ext cx="3125972" cy="550076"/>
              <a:chOff x="2970028" y="1175218"/>
              <a:chExt cx="3125972" cy="550076"/>
            </a:xfrm>
          </p:grpSpPr>
          <p:sp>
            <p:nvSpPr>
              <p:cNvPr id="58" name="圆角矩形 57"/>
              <p:cNvSpPr/>
              <p:nvPr/>
            </p:nvSpPr>
            <p:spPr bwMode="auto">
              <a:xfrm>
                <a:off x="2970028" y="1175218"/>
                <a:ext cx="3125972" cy="550076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9" name="矩形 58"/>
              <p:cNvSpPr/>
              <p:nvPr/>
            </p:nvSpPr>
            <p:spPr>
              <a:xfrm>
                <a:off x="3036454" y="1231192"/>
                <a:ext cx="296170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dirty="0"/>
                  <a:t>Higher growth rates</a:t>
                </a:r>
              </a:p>
            </p:txBody>
          </p:sp>
        </p:grpSp>
        <p:sp>
          <p:nvSpPr>
            <p:cNvPr id="60" name="下箭头 59"/>
            <p:cNvSpPr/>
            <p:nvPr/>
          </p:nvSpPr>
          <p:spPr bwMode="auto">
            <a:xfrm>
              <a:off x="4392984" y="2670962"/>
              <a:ext cx="272902" cy="198474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1" name="下箭头 60"/>
            <p:cNvSpPr/>
            <p:nvPr/>
          </p:nvSpPr>
          <p:spPr bwMode="auto">
            <a:xfrm>
              <a:off x="4392984" y="3558668"/>
              <a:ext cx="272902" cy="198474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62" name="组合 61"/>
            <p:cNvGrpSpPr/>
            <p:nvPr/>
          </p:nvGrpSpPr>
          <p:grpSpPr>
            <a:xfrm>
              <a:off x="2980550" y="3850039"/>
              <a:ext cx="3125972" cy="550076"/>
              <a:chOff x="2970028" y="1175218"/>
              <a:chExt cx="3125972" cy="550076"/>
            </a:xfrm>
          </p:grpSpPr>
          <p:sp>
            <p:nvSpPr>
              <p:cNvPr id="64" name="圆角矩形 63"/>
              <p:cNvSpPr/>
              <p:nvPr/>
            </p:nvSpPr>
            <p:spPr bwMode="auto">
              <a:xfrm>
                <a:off x="2970028" y="1175218"/>
                <a:ext cx="3125972" cy="550076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65" name="矩形 64"/>
              <p:cNvSpPr/>
              <p:nvPr/>
            </p:nvSpPr>
            <p:spPr>
              <a:xfrm>
                <a:off x="3036454" y="1231192"/>
                <a:ext cx="296170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dirty="0"/>
                  <a:t>Promotion</a:t>
                </a:r>
              </a:p>
            </p:txBody>
          </p:sp>
        </p:grpSp>
        <p:sp>
          <p:nvSpPr>
            <p:cNvPr id="20" name="右弧形箭头 19"/>
            <p:cNvSpPr/>
            <p:nvPr/>
          </p:nvSpPr>
          <p:spPr bwMode="auto">
            <a:xfrm>
              <a:off x="6168511" y="1448808"/>
              <a:ext cx="793898" cy="2765522"/>
            </a:xfrm>
            <a:prstGeom prst="curvedLeftArrow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" name="乘号 20"/>
            <p:cNvSpPr/>
            <p:nvPr/>
          </p:nvSpPr>
          <p:spPr bwMode="auto">
            <a:xfrm>
              <a:off x="6736561" y="2495092"/>
              <a:ext cx="451695" cy="451695"/>
            </a:xfrm>
            <a:prstGeom prst="mathMultiply">
              <a:avLst/>
            </a:prstGeom>
            <a:solidFill>
              <a:srgbClr val="FF0000"/>
            </a:solidFill>
            <a:ln w="31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1537693" y="5939142"/>
            <a:ext cx="92290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/>
              <a:t>Choose Proxies —— investment growth </a:t>
            </a:r>
          </a:p>
          <a:p>
            <a:r>
              <a:rPr lang="en-US" altLang="zh-CN" dirty="0"/>
              <a:t>e.g. size (level) and growth rates of fixed asset investments and real estate investments</a:t>
            </a:r>
            <a:endParaRPr lang="zh-CN" altLang="en-US" dirty="0"/>
          </a:p>
        </p:txBody>
      </p:sp>
      <p:sp>
        <p:nvSpPr>
          <p:cNvPr id="7169" name="文本框 7168"/>
          <p:cNvSpPr txBox="1"/>
          <p:nvPr/>
        </p:nvSpPr>
        <p:spPr>
          <a:xfrm>
            <a:off x="9591072" y="2004739"/>
            <a:ext cx="26009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The truth :</a:t>
            </a:r>
          </a:p>
          <a:p>
            <a:r>
              <a:rPr lang="en-US" altLang="zh-CN" dirty="0"/>
              <a:t>Princeling purchase remains significant,</a:t>
            </a:r>
          </a:p>
          <a:p>
            <a:r>
              <a:rPr lang="en-US" altLang="zh-CN" dirty="0"/>
              <a:t>with similar magnitudes </a:t>
            </a:r>
            <a:br>
              <a:rPr lang="en-US" altLang="zh-CN" dirty="0"/>
            </a:br>
            <a:r>
              <a:rPr lang="en-US" altLang="zh-CN" dirty="0"/>
              <a:t> </a:t>
            </a:r>
          </a:p>
          <a:p>
            <a:r>
              <a:rPr lang="en-US" altLang="zh-CN" dirty="0"/>
              <a:t>Reject!</a:t>
            </a:r>
            <a:br>
              <a:rPr lang="en-US" altLang="zh-CN" dirty="0"/>
            </a:br>
            <a:endParaRPr lang="zh-CN" altLang="en-US" dirty="0"/>
          </a:p>
        </p:txBody>
      </p:sp>
      <p:grpSp>
        <p:nvGrpSpPr>
          <p:cNvPr id="7173" name="组合 7172"/>
          <p:cNvGrpSpPr/>
          <p:nvPr/>
        </p:nvGrpSpPr>
        <p:grpSpPr>
          <a:xfrm>
            <a:off x="4378392" y="1541024"/>
            <a:ext cx="3992381" cy="3224897"/>
            <a:chOff x="326437" y="1883248"/>
            <a:chExt cx="3992381" cy="3224897"/>
          </a:xfrm>
        </p:grpSpPr>
        <p:grpSp>
          <p:nvGrpSpPr>
            <p:cNvPr id="77" name="组合 76"/>
            <p:cNvGrpSpPr/>
            <p:nvPr/>
          </p:nvGrpSpPr>
          <p:grpSpPr>
            <a:xfrm>
              <a:off x="326437" y="1883248"/>
              <a:ext cx="3992381" cy="3224897"/>
              <a:chOff x="2970028" y="1175218"/>
              <a:chExt cx="3992381" cy="3224897"/>
            </a:xfrm>
          </p:grpSpPr>
          <p:grpSp>
            <p:nvGrpSpPr>
              <p:cNvPr id="79" name="组合 78"/>
              <p:cNvGrpSpPr/>
              <p:nvPr/>
            </p:nvGrpSpPr>
            <p:grpSpPr>
              <a:xfrm>
                <a:off x="2970028" y="1175218"/>
                <a:ext cx="3125972" cy="550076"/>
                <a:chOff x="2970028" y="1175218"/>
                <a:chExt cx="3125972" cy="550076"/>
              </a:xfrm>
            </p:grpSpPr>
            <p:sp>
              <p:nvSpPr>
                <p:cNvPr id="109" name="圆角矩形 108"/>
                <p:cNvSpPr/>
                <p:nvPr/>
              </p:nvSpPr>
              <p:spPr bwMode="auto">
                <a:xfrm>
                  <a:off x="2970028" y="1175218"/>
                  <a:ext cx="3125972" cy="550076"/>
                </a:xfrm>
                <a:prstGeom prst="roundRect">
                  <a:avLst/>
                </a:prstGeom>
                <a:solidFill>
                  <a:schemeClr val="bg1">
                    <a:lumMod val="75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square" lIns="91440" tIns="45720" rIns="91440" bIns="45720" numCol="1" rtlCol="0" anchor="t" anchorCtr="0" compatLnSpc="1"/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</a:pPr>
                  <a:endParaRPr kumimoji="0" lang="zh-CN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10" name="矩形 109"/>
                <p:cNvSpPr/>
                <p:nvPr/>
              </p:nvSpPr>
              <p:spPr>
                <a:xfrm>
                  <a:off x="3036454" y="1231192"/>
                  <a:ext cx="2961705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dirty="0"/>
                    <a:t>Provinces provide discount </a:t>
                  </a:r>
                </a:p>
              </p:txBody>
            </p:sp>
          </p:grpSp>
          <p:sp>
            <p:nvSpPr>
              <p:cNvPr id="81" name="下箭头 80"/>
              <p:cNvSpPr/>
              <p:nvPr/>
            </p:nvSpPr>
            <p:spPr bwMode="auto">
              <a:xfrm>
                <a:off x="4396563" y="1788787"/>
                <a:ext cx="272902" cy="198474"/>
              </a:xfrm>
              <a:prstGeom prst="downArrow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grpSp>
            <p:nvGrpSpPr>
              <p:cNvPr id="83" name="组合 82"/>
              <p:cNvGrpSpPr/>
              <p:nvPr/>
            </p:nvGrpSpPr>
            <p:grpSpPr>
              <a:xfrm>
                <a:off x="2970028" y="2043535"/>
                <a:ext cx="3125972" cy="550076"/>
                <a:chOff x="2970028" y="1175218"/>
                <a:chExt cx="3125972" cy="550076"/>
              </a:xfrm>
            </p:grpSpPr>
            <p:sp>
              <p:nvSpPr>
                <p:cNvPr id="107" name="圆角矩形 106"/>
                <p:cNvSpPr/>
                <p:nvPr/>
              </p:nvSpPr>
              <p:spPr bwMode="auto">
                <a:xfrm>
                  <a:off x="2970028" y="1175218"/>
                  <a:ext cx="3125972" cy="550076"/>
                </a:xfrm>
                <a:prstGeom prst="roundRect">
                  <a:avLst/>
                </a:prstGeom>
                <a:solidFill>
                  <a:schemeClr val="bg1">
                    <a:lumMod val="75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square" lIns="91440" tIns="45720" rIns="91440" bIns="45720" numCol="1" rtlCol="0" anchor="t" anchorCtr="0" compatLnSpc="1"/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</a:pPr>
                  <a:endParaRPr kumimoji="0" lang="zh-CN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08" name="矩形 107"/>
                <p:cNvSpPr/>
                <p:nvPr/>
              </p:nvSpPr>
              <p:spPr>
                <a:xfrm>
                  <a:off x="3134295" y="1257443"/>
                  <a:ext cx="2961705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dirty="0"/>
                    <a:t>Attract more investments</a:t>
                  </a:r>
                </a:p>
              </p:txBody>
            </p:sp>
          </p:grpSp>
          <p:grpSp>
            <p:nvGrpSpPr>
              <p:cNvPr id="86" name="组合 85"/>
              <p:cNvGrpSpPr/>
              <p:nvPr/>
            </p:nvGrpSpPr>
            <p:grpSpPr>
              <a:xfrm>
                <a:off x="2970028" y="2946787"/>
                <a:ext cx="3125972" cy="550076"/>
                <a:chOff x="2970028" y="1175218"/>
                <a:chExt cx="3125972" cy="550076"/>
              </a:xfrm>
            </p:grpSpPr>
            <p:sp>
              <p:nvSpPr>
                <p:cNvPr id="97" name="圆角矩形 96"/>
                <p:cNvSpPr/>
                <p:nvPr/>
              </p:nvSpPr>
              <p:spPr bwMode="auto">
                <a:xfrm>
                  <a:off x="2970028" y="1175218"/>
                  <a:ext cx="3125972" cy="550076"/>
                </a:xfrm>
                <a:prstGeom prst="roundRect">
                  <a:avLst/>
                </a:prstGeom>
                <a:solidFill>
                  <a:schemeClr val="bg1">
                    <a:lumMod val="75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square" lIns="91440" tIns="45720" rIns="91440" bIns="45720" numCol="1" rtlCol="0" anchor="t" anchorCtr="0" compatLnSpc="1"/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</a:pPr>
                  <a:endParaRPr kumimoji="0" lang="zh-CN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99" name="矩形 98"/>
                <p:cNvSpPr/>
                <p:nvPr/>
              </p:nvSpPr>
              <p:spPr>
                <a:xfrm>
                  <a:off x="3036454" y="1231192"/>
                  <a:ext cx="2961705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dirty="0"/>
                    <a:t>Higher growth rates</a:t>
                  </a:r>
                </a:p>
              </p:txBody>
            </p:sp>
          </p:grpSp>
          <p:sp>
            <p:nvSpPr>
              <p:cNvPr id="87" name="下箭头 86"/>
              <p:cNvSpPr/>
              <p:nvPr/>
            </p:nvSpPr>
            <p:spPr bwMode="auto">
              <a:xfrm>
                <a:off x="4392984" y="2670962"/>
                <a:ext cx="272902" cy="198474"/>
              </a:xfrm>
              <a:prstGeom prst="downArrow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89" name="下箭头 88"/>
              <p:cNvSpPr/>
              <p:nvPr/>
            </p:nvSpPr>
            <p:spPr bwMode="auto">
              <a:xfrm>
                <a:off x="4392984" y="3558668"/>
                <a:ext cx="272902" cy="198474"/>
              </a:xfrm>
              <a:prstGeom prst="downArrow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grpSp>
            <p:nvGrpSpPr>
              <p:cNvPr id="90" name="组合 89"/>
              <p:cNvGrpSpPr/>
              <p:nvPr/>
            </p:nvGrpSpPr>
            <p:grpSpPr>
              <a:xfrm>
                <a:off x="2980550" y="3850039"/>
                <a:ext cx="3125972" cy="550076"/>
                <a:chOff x="2970028" y="1175218"/>
                <a:chExt cx="3125972" cy="550076"/>
              </a:xfrm>
            </p:grpSpPr>
            <p:sp>
              <p:nvSpPr>
                <p:cNvPr id="94" name="圆角矩形 93"/>
                <p:cNvSpPr/>
                <p:nvPr/>
              </p:nvSpPr>
              <p:spPr bwMode="auto">
                <a:xfrm>
                  <a:off x="2970028" y="1175218"/>
                  <a:ext cx="3125972" cy="550076"/>
                </a:xfrm>
                <a:prstGeom prst="roundRect">
                  <a:avLst/>
                </a:prstGeom>
                <a:solidFill>
                  <a:schemeClr val="bg1">
                    <a:lumMod val="75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square" lIns="91440" tIns="45720" rIns="91440" bIns="45720" numCol="1" rtlCol="0" anchor="t" anchorCtr="0" compatLnSpc="1"/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</a:pPr>
                  <a:endParaRPr kumimoji="0" lang="zh-CN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95" name="矩形 94"/>
                <p:cNvSpPr/>
                <p:nvPr/>
              </p:nvSpPr>
              <p:spPr>
                <a:xfrm>
                  <a:off x="3036454" y="1231192"/>
                  <a:ext cx="2961705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dirty="0"/>
                    <a:t>Promotion</a:t>
                  </a:r>
                </a:p>
              </p:txBody>
            </p:sp>
          </p:grpSp>
          <p:sp>
            <p:nvSpPr>
              <p:cNvPr id="91" name="右弧形箭头 90"/>
              <p:cNvSpPr/>
              <p:nvPr/>
            </p:nvSpPr>
            <p:spPr bwMode="auto">
              <a:xfrm>
                <a:off x="6168511" y="1448808"/>
                <a:ext cx="793898" cy="2765522"/>
              </a:xfrm>
              <a:prstGeom prst="curvedLeftArrow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11" name="乘号 110"/>
            <p:cNvSpPr/>
            <p:nvPr/>
          </p:nvSpPr>
          <p:spPr bwMode="auto">
            <a:xfrm>
              <a:off x="1095320" y="2628672"/>
              <a:ext cx="1538085" cy="1538085"/>
            </a:xfrm>
            <a:prstGeom prst="mathMultiply">
              <a:avLst/>
            </a:prstGeom>
            <a:solidFill>
              <a:srgbClr val="FF0000"/>
            </a:solidFill>
            <a:ln w="31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7168" name="组合 7167"/>
          <p:cNvGrpSpPr/>
          <p:nvPr/>
        </p:nvGrpSpPr>
        <p:grpSpPr>
          <a:xfrm>
            <a:off x="2394610" y="1129584"/>
            <a:ext cx="7114580" cy="4892706"/>
            <a:chOff x="2394610" y="1095808"/>
            <a:chExt cx="7114580" cy="4892706"/>
          </a:xfrm>
        </p:grpSpPr>
        <p:grpSp>
          <p:nvGrpSpPr>
            <p:cNvPr id="30" name="组合 29"/>
            <p:cNvGrpSpPr/>
            <p:nvPr/>
          </p:nvGrpSpPr>
          <p:grpSpPr>
            <a:xfrm>
              <a:off x="2394610" y="1095808"/>
              <a:ext cx="7114580" cy="4892706"/>
              <a:chOff x="2057400" y="1046436"/>
              <a:chExt cx="7215963" cy="4962427"/>
            </a:xfrm>
          </p:grpSpPr>
          <p:pic>
            <p:nvPicPr>
              <p:cNvPr id="27" name="图片 2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40449" y="1046436"/>
                <a:ext cx="6967527" cy="4962427"/>
              </a:xfrm>
              <a:prstGeom prst="rect">
                <a:avLst/>
              </a:prstGeom>
            </p:spPr>
          </p:pic>
          <p:sp>
            <p:nvSpPr>
              <p:cNvPr id="29" name="圆角矩形 28"/>
              <p:cNvSpPr/>
              <p:nvPr/>
            </p:nvSpPr>
            <p:spPr bwMode="auto">
              <a:xfrm>
                <a:off x="2057400" y="3571652"/>
                <a:ext cx="7215963" cy="1099948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31" name="矩形 30"/>
            <p:cNvSpPr/>
            <p:nvPr/>
          </p:nvSpPr>
          <p:spPr bwMode="auto">
            <a:xfrm>
              <a:off x="3834809" y="1942354"/>
              <a:ext cx="1786270" cy="124770"/>
            </a:xfrm>
            <a:prstGeom prst="rect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52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2663" y="6270625"/>
            <a:ext cx="2743200" cy="365125"/>
          </a:xfrm>
          <a:noFill/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latin typeface="宋体" panose="02010600030101010101" pitchFamily="2" charset="-122"/>
              </a:rPr>
              <a:t> 25</a:t>
            </a:r>
            <a:endParaRPr lang="zh-CN" altLang="en-US" dirty="0">
              <a:latin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1333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标题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7277"/>
            <a:ext cx="7409548" cy="402936"/>
          </a:xfrm>
        </p:spPr>
        <p:txBody>
          <a:bodyPr anchor="b"/>
          <a:lstStyle/>
          <a:p>
            <a:pPr algn="ctr" eaLnBrk="1" hangingPunct="1"/>
            <a:r>
              <a:rPr lang="en-US" altLang="zh-CN" sz="3200" dirty="0">
                <a:ea typeface="宋体" panose="02010600030101010101" pitchFamily="2" charset="-122"/>
              </a:rPr>
              <a:t>V. Effect of Business Favor on </a:t>
            </a:r>
            <a:r>
              <a:rPr lang="en-US" altLang="zh-CN" sz="3200" dirty="0" err="1">
                <a:ea typeface="宋体" panose="02010600030101010101" pitchFamily="2" charset="-122"/>
              </a:rPr>
              <a:t>Prommotion</a:t>
            </a:r>
            <a:endParaRPr lang="zh-CN" altLang="en-US" sz="3200" dirty="0">
              <a:ea typeface="宋体" panose="02010600030101010101" pitchFamily="2" charset="-122"/>
            </a:endParaRPr>
          </a:p>
        </p:txBody>
      </p:sp>
      <p:sp>
        <p:nvSpPr>
          <p:cNvPr id="22" name="矩形 7"/>
          <p:cNvSpPr>
            <a:spLocks noChangeArrowheads="1"/>
          </p:cNvSpPr>
          <p:nvPr/>
        </p:nvSpPr>
        <p:spPr bwMode="auto">
          <a:xfrm>
            <a:off x="0" y="648999"/>
            <a:ext cx="2057400" cy="650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3" name="矩形 8"/>
          <p:cNvSpPr>
            <a:spLocks noChangeArrowheads="1"/>
          </p:cNvSpPr>
          <p:nvPr/>
        </p:nvSpPr>
        <p:spPr bwMode="auto">
          <a:xfrm>
            <a:off x="2057400" y="648999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552227" y="714086"/>
            <a:ext cx="6208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Another Concern —— too crude a measure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圆角矩形 7"/>
              <p:cNvSpPr/>
              <p:nvPr/>
            </p:nvSpPr>
            <p:spPr bwMode="auto">
              <a:xfrm>
                <a:off x="1488558" y="2452578"/>
                <a:ext cx="2332075" cy="427202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𝑃𝑟𝑖𝑛𝑐𝑒𝑙𝑖𝑛𝑔𝑃𝑢𝑟𝑐h𝑎𝑠𝑒</m:t>
                          </m:r>
                        </m:e>
                        <m:sub>
                          <m:r>
                            <a:rPr lang="zh-CN" altLang="en-US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𝑝𝑡</m:t>
                          </m:r>
                        </m:sub>
                      </m:sSub>
                    </m:oMath>
                  </m:oMathPara>
                </a14:m>
                <a:endParaRPr kumimoji="0" lang="zh-CN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8" name="圆角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88558" y="2452578"/>
                <a:ext cx="2332075" cy="427202"/>
              </a:xfrm>
              <a:prstGeom prst="roundRect">
                <a:avLst/>
              </a:prstGeom>
              <a:blipFill>
                <a:blip r:embed="rId3"/>
                <a:stretch>
                  <a:fillRect r="-3133" b="-4286"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/>
          <p:cNvSpPr/>
          <p:nvPr/>
        </p:nvSpPr>
        <p:spPr>
          <a:xfrm>
            <a:off x="3880217" y="250358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/>
              <a:t>Lacks information on the steepness of the discount.</a:t>
            </a:r>
            <a:br>
              <a:rPr lang="en-US" altLang="zh-CN" dirty="0"/>
            </a:b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圆角矩形 62"/>
              <p:cNvSpPr/>
              <p:nvPr/>
            </p:nvSpPr>
            <p:spPr bwMode="auto">
              <a:xfrm>
                <a:off x="1488557" y="3964645"/>
                <a:ext cx="2391660" cy="427202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𝑃𝑟𝑖𝑛𝑐𝑒𝑙𝑖𝑛𝑔𝐷𝑖𝑠𝑐𝑜𝑢𝑛𝑡𝑠</m:t>
                          </m:r>
                        </m:e>
                        <m:sub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𝑝𝑡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3" name="圆角矩形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88557" y="3964645"/>
                <a:ext cx="2391660" cy="427202"/>
              </a:xfrm>
              <a:prstGeom prst="roundRect">
                <a:avLst/>
              </a:prstGeom>
              <a:blipFill>
                <a:blip r:embed="rId4"/>
                <a:stretch>
                  <a:fillRect r="-3308" b="-4286"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3880217" y="3959802"/>
                <a:ext cx="214513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altLang="zh-CN"/>
                        <m:t>mprove</m:t>
                      </m:r>
                      <m:r>
                        <m:rPr>
                          <m:nor/>
                        </m:rPr>
                        <a:rPr lang="en-US" altLang="zh-CN"/>
                        <m:t> </m:t>
                      </m:r>
                      <m:r>
                        <m:rPr>
                          <m:nor/>
                        </m:rPr>
                        <a:rPr lang="en-US" altLang="zh-CN"/>
                        <m:t>accuracy</m:t>
                      </m:r>
                      <m:r>
                        <m:rPr>
                          <m:nor/>
                        </m:rPr>
                        <a:rPr lang="en-US" altLang="zh-CN"/>
                        <m:t> 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0217" y="3959802"/>
                <a:ext cx="2145139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/>
        </p:nvSpPr>
        <p:spPr>
          <a:xfrm>
            <a:off x="-233916" y="5249324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CN" dirty="0"/>
              <a:t>Given year</a:t>
            </a:r>
          </a:p>
          <a:p>
            <a:pPr algn="ctr"/>
            <a:r>
              <a:rPr lang="en-US" altLang="zh-CN" dirty="0"/>
              <a:t>Within the 500-meter radius</a:t>
            </a:r>
          </a:p>
          <a:p>
            <a:pPr algn="ctr"/>
            <a:r>
              <a:rPr lang="en-US" altLang="zh-CN" dirty="0"/>
              <a:t>Princeling firms and </a:t>
            </a:r>
            <a:r>
              <a:rPr lang="en-US" altLang="zh-CN" dirty="0" err="1"/>
              <a:t>Nonprinceling</a:t>
            </a:r>
            <a:r>
              <a:rPr lang="en-US" altLang="zh-CN" dirty="0"/>
              <a:t> firms</a:t>
            </a:r>
            <a:br>
              <a:rPr lang="en-US" altLang="zh-CN" dirty="0"/>
            </a:br>
            <a:br>
              <a:rPr lang="en-US" altLang="zh-CN" dirty="0"/>
            </a:br>
            <a:r>
              <a:rPr lang="en-US" altLang="zh-CN" dirty="0"/>
              <a:t> </a:t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13" name="圆角矩形 12"/>
          <p:cNvSpPr/>
          <p:nvPr/>
        </p:nvSpPr>
        <p:spPr bwMode="auto">
          <a:xfrm>
            <a:off x="1559442" y="4642884"/>
            <a:ext cx="2509284" cy="563695"/>
          </a:xfrm>
          <a:prstGeom prst="roundRect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627032" y="4753521"/>
            <a:ext cx="2185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/>
              <a:t>Match </a:t>
            </a:r>
            <a:r>
              <a:rPr lang="en-US" altLang="zh-CN" dirty="0"/>
              <a:t>transactions </a:t>
            </a:r>
            <a:endParaRPr lang="zh-CN" altLang="en-US" dirty="0"/>
          </a:p>
        </p:txBody>
      </p:sp>
      <p:cxnSp>
        <p:nvCxnSpPr>
          <p:cNvPr id="19" name="直接连接符 18"/>
          <p:cNvCxnSpPr>
            <a:stCxn id="13" idx="3"/>
            <a:endCxn id="66" idx="1"/>
          </p:cNvCxnSpPr>
          <p:nvPr/>
        </p:nvCxnSpPr>
        <p:spPr bwMode="auto">
          <a:xfrm>
            <a:off x="4068726" y="4924732"/>
            <a:ext cx="37568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" name="圆角矩形 65"/>
          <p:cNvSpPr/>
          <p:nvPr/>
        </p:nvSpPr>
        <p:spPr bwMode="auto">
          <a:xfrm>
            <a:off x="4444409" y="4642884"/>
            <a:ext cx="2509284" cy="563695"/>
          </a:xfrm>
          <a:prstGeom prst="roundRect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762952" y="4753521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Price Discount</a:t>
            </a:r>
            <a:endParaRPr lang="zh-CN" altLang="en-US" dirty="0"/>
          </a:p>
        </p:txBody>
      </p:sp>
      <p:sp>
        <p:nvSpPr>
          <p:cNvPr id="70" name="圆角矩形 69"/>
          <p:cNvSpPr/>
          <p:nvPr/>
        </p:nvSpPr>
        <p:spPr bwMode="auto">
          <a:xfrm>
            <a:off x="7329376" y="4642883"/>
            <a:ext cx="3079898" cy="563695"/>
          </a:xfrm>
          <a:prstGeom prst="roundRect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71" name="直接连接符 70"/>
          <p:cNvCxnSpPr/>
          <p:nvPr/>
        </p:nvCxnSpPr>
        <p:spPr bwMode="auto">
          <a:xfrm>
            <a:off x="6953693" y="4938187"/>
            <a:ext cx="37568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75" name="文本框 7174"/>
          <p:cNvSpPr txBox="1"/>
          <p:nvPr/>
        </p:nvSpPr>
        <p:spPr>
          <a:xfrm>
            <a:off x="7329376" y="4736520"/>
            <a:ext cx="3228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Aggregate to the prince level</a:t>
            </a:r>
            <a:endParaRPr lang="zh-CN" altLang="en-US" dirty="0"/>
          </a:p>
        </p:txBody>
      </p:sp>
      <p:sp>
        <p:nvSpPr>
          <p:cNvPr id="75" name="矩形 74"/>
          <p:cNvSpPr/>
          <p:nvPr/>
        </p:nvSpPr>
        <p:spPr bwMode="auto">
          <a:xfrm>
            <a:off x="9417597" y="0"/>
            <a:ext cx="2522255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9477181" y="2510832"/>
            <a:ext cx="2745089" cy="2031325"/>
            <a:chOff x="9420362" y="1351101"/>
            <a:chExt cx="2745089" cy="2031325"/>
          </a:xfrm>
        </p:grpSpPr>
        <p:grpSp>
          <p:nvGrpSpPr>
            <p:cNvPr id="78" name="组合 77"/>
            <p:cNvGrpSpPr/>
            <p:nvPr/>
          </p:nvGrpSpPr>
          <p:grpSpPr>
            <a:xfrm>
              <a:off x="9420362" y="1351101"/>
              <a:ext cx="2745089" cy="2031325"/>
              <a:chOff x="9420362" y="1351101"/>
              <a:chExt cx="2745089" cy="2031325"/>
            </a:xfrm>
          </p:grpSpPr>
          <p:grpSp>
            <p:nvGrpSpPr>
              <p:cNvPr id="82" name="组合 81"/>
              <p:cNvGrpSpPr/>
              <p:nvPr/>
            </p:nvGrpSpPr>
            <p:grpSpPr>
              <a:xfrm>
                <a:off x="9420362" y="1351101"/>
                <a:ext cx="2745089" cy="2031325"/>
                <a:chOff x="9331036" y="2782785"/>
                <a:chExt cx="2745089" cy="2031325"/>
              </a:xfrm>
            </p:grpSpPr>
            <p:sp>
              <p:nvSpPr>
                <p:cNvPr id="85" name="文本框 84"/>
                <p:cNvSpPr txBox="1"/>
                <p:nvPr/>
              </p:nvSpPr>
              <p:spPr>
                <a:xfrm>
                  <a:off x="9331036" y="2782785"/>
                  <a:ext cx="2745089" cy="20313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dirty="0"/>
                    <a:t>  Column (4) and Column (9)</a:t>
                  </a:r>
                </a:p>
                <a:p>
                  <a:endParaRPr lang="en-US" altLang="zh-CN" sz="1400" dirty="0"/>
                </a:p>
                <a:p>
                  <a:r>
                    <a:rPr lang="en-US" altLang="zh-CN" sz="1400" dirty="0"/>
                    <a:t>  Princeling discounts</a:t>
                  </a:r>
                  <a:br>
                    <a:rPr lang="en-US" altLang="zh-CN" sz="1400" dirty="0"/>
                  </a:br>
                  <a:r>
                    <a:rPr lang="en-US" altLang="zh-CN" sz="1400" dirty="0"/>
                    <a:t> </a:t>
                  </a:r>
                  <a:br>
                    <a:rPr lang="en-US" altLang="zh-CN" sz="1400" dirty="0"/>
                  </a:br>
                  <a:r>
                    <a:rPr lang="en-US" altLang="zh-CN" sz="1400" dirty="0"/>
                    <a:t>  Price discounts significantly  increases the likelihood of</a:t>
                  </a:r>
                </a:p>
                <a:p>
                  <a:r>
                    <a:rPr lang="en-US" altLang="zh-CN" sz="1400" dirty="0"/>
                    <a:t>promotion for the provincial party secretary</a:t>
                  </a:r>
                  <a:r>
                    <a:rPr lang="en-US" altLang="zh-CN" sz="1400" b="1" dirty="0">
                      <a:solidFill>
                        <a:srgbClr val="FF0000"/>
                      </a:solidFill>
                    </a:rPr>
                    <a:t> </a:t>
                  </a:r>
                </a:p>
                <a:p>
                  <a:r>
                    <a:rPr lang="en-US" altLang="zh-CN" sz="1400" b="1" dirty="0">
                      <a:solidFill>
                        <a:srgbClr val="FF0000"/>
                      </a:solidFill>
                    </a:rPr>
                    <a:t> </a:t>
                  </a:r>
                  <a:r>
                    <a:rPr lang="en-US" altLang="zh-CN" sz="1400" dirty="0"/>
                    <a:t>Provincial governors not.</a:t>
                  </a:r>
                  <a:endParaRPr lang="zh-CN" altLang="en-US" sz="1400" dirty="0"/>
                </a:p>
              </p:txBody>
            </p:sp>
            <p:sp>
              <p:nvSpPr>
                <p:cNvPr id="88" name="椭圆 87"/>
                <p:cNvSpPr/>
                <p:nvPr/>
              </p:nvSpPr>
              <p:spPr bwMode="auto">
                <a:xfrm>
                  <a:off x="9395529" y="2929628"/>
                  <a:ext cx="52044" cy="52044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square" lIns="91440" tIns="45720" rIns="91440" bIns="45720" numCol="1" rtlCol="0" anchor="t" anchorCtr="0" compatLnSpc="1"/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</a:pPr>
                  <a:endParaRPr kumimoji="0" lang="zh-CN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92" name="椭圆 91"/>
                <p:cNvSpPr/>
                <p:nvPr/>
              </p:nvSpPr>
              <p:spPr bwMode="auto">
                <a:xfrm>
                  <a:off x="9393025" y="3352800"/>
                  <a:ext cx="52044" cy="52044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</a:pPr>
                  <a:endParaRPr kumimoji="0" lang="zh-CN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84" name="椭圆 83"/>
              <p:cNvSpPr/>
              <p:nvPr/>
            </p:nvSpPr>
            <p:spPr bwMode="auto">
              <a:xfrm>
                <a:off x="9482351" y="2344288"/>
                <a:ext cx="52044" cy="52044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80" name="椭圆 79"/>
            <p:cNvSpPr/>
            <p:nvPr/>
          </p:nvSpPr>
          <p:spPr bwMode="auto">
            <a:xfrm>
              <a:off x="9482351" y="3182969"/>
              <a:ext cx="52044" cy="5204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7179" name="组合 7178"/>
          <p:cNvGrpSpPr/>
          <p:nvPr/>
        </p:nvGrpSpPr>
        <p:grpSpPr>
          <a:xfrm>
            <a:off x="339779" y="1181243"/>
            <a:ext cx="8928961" cy="5557117"/>
            <a:chOff x="339779" y="1181243"/>
            <a:chExt cx="8928961" cy="5557117"/>
          </a:xfrm>
        </p:grpSpPr>
        <p:pic>
          <p:nvPicPr>
            <p:cNvPr id="74" name="图片 7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9779" y="1181243"/>
              <a:ext cx="8928961" cy="5557117"/>
            </a:xfrm>
            <a:prstGeom prst="rect">
              <a:avLst/>
            </a:prstGeom>
          </p:spPr>
        </p:pic>
        <p:grpSp>
          <p:nvGrpSpPr>
            <p:cNvPr id="7178" name="组合 7177"/>
            <p:cNvGrpSpPr/>
            <p:nvPr/>
          </p:nvGrpSpPr>
          <p:grpSpPr>
            <a:xfrm>
              <a:off x="4242391" y="3265067"/>
              <a:ext cx="4069225" cy="458562"/>
              <a:chOff x="4242391" y="3265067"/>
              <a:chExt cx="4069225" cy="458562"/>
            </a:xfrm>
          </p:grpSpPr>
          <p:sp>
            <p:nvSpPr>
              <p:cNvPr id="96" name="矩形 95"/>
              <p:cNvSpPr/>
              <p:nvPr/>
            </p:nvSpPr>
            <p:spPr bwMode="auto">
              <a:xfrm>
                <a:off x="4242391" y="3265067"/>
                <a:ext cx="642441" cy="439220"/>
              </a:xfrm>
              <a:prstGeom prst="rect">
                <a:avLst/>
              </a:prstGeom>
              <a:noFill/>
              <a:ln w="2857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98" name="矩形 97"/>
              <p:cNvSpPr/>
              <p:nvPr/>
            </p:nvSpPr>
            <p:spPr bwMode="auto">
              <a:xfrm>
                <a:off x="7669175" y="3284409"/>
                <a:ext cx="642441" cy="439220"/>
              </a:xfrm>
              <a:prstGeom prst="rect">
                <a:avLst/>
              </a:prstGeom>
              <a:noFill/>
              <a:ln w="2857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7171" name="五边形 6"/>
          <p:cNvSpPr>
            <a:spLocks noChangeArrowheads="1"/>
          </p:cNvSpPr>
          <p:nvPr/>
        </p:nvSpPr>
        <p:spPr bwMode="auto">
          <a:xfrm flipH="1">
            <a:off x="11460163" y="6210300"/>
            <a:ext cx="731837" cy="361950"/>
          </a:xfrm>
          <a:prstGeom prst="homePlate">
            <a:avLst>
              <a:gd name="adj" fmla="val 50548"/>
            </a:avLst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3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2663" y="6270625"/>
            <a:ext cx="2743200" cy="365125"/>
          </a:xfrm>
          <a:noFill/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latin typeface="宋体" panose="02010600030101010101" pitchFamily="2" charset="-122"/>
              </a:rPr>
              <a:t>26</a:t>
            </a:r>
            <a:endParaRPr lang="zh-CN" altLang="en-US" dirty="0">
              <a:latin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003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75" grpId="0"/>
      <p:bldP spid="7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标题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7277"/>
            <a:ext cx="7409548" cy="402936"/>
          </a:xfrm>
        </p:spPr>
        <p:txBody>
          <a:bodyPr anchor="b"/>
          <a:lstStyle/>
          <a:p>
            <a:pPr algn="ctr" eaLnBrk="1" hangingPunct="1"/>
            <a:r>
              <a:rPr lang="en-US" altLang="zh-CN" sz="3200" dirty="0">
                <a:ea typeface="宋体" panose="02010600030101010101" pitchFamily="2" charset="-122"/>
              </a:rPr>
              <a:t>V. Effect of Business Favor on </a:t>
            </a:r>
            <a:r>
              <a:rPr lang="en-US" altLang="zh-CN" sz="3200" dirty="0" err="1">
                <a:ea typeface="宋体" panose="02010600030101010101" pitchFamily="2" charset="-122"/>
              </a:rPr>
              <a:t>Prommotion</a:t>
            </a:r>
            <a:endParaRPr lang="zh-CN" altLang="en-US" sz="3200" dirty="0">
              <a:ea typeface="宋体" panose="02010600030101010101" pitchFamily="2" charset="-122"/>
            </a:endParaRPr>
          </a:p>
        </p:txBody>
      </p:sp>
      <p:sp>
        <p:nvSpPr>
          <p:cNvPr id="22" name="矩形 7"/>
          <p:cNvSpPr>
            <a:spLocks noChangeArrowheads="1"/>
          </p:cNvSpPr>
          <p:nvPr/>
        </p:nvSpPr>
        <p:spPr bwMode="auto">
          <a:xfrm>
            <a:off x="0" y="648999"/>
            <a:ext cx="2057400" cy="650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3" name="矩形 8"/>
          <p:cNvSpPr>
            <a:spLocks noChangeArrowheads="1"/>
          </p:cNvSpPr>
          <p:nvPr/>
        </p:nvSpPr>
        <p:spPr bwMode="auto">
          <a:xfrm>
            <a:off x="2057400" y="648999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552227" y="714086"/>
            <a:ext cx="6208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Another Concern —— too crude a measure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圆角矩形 7"/>
              <p:cNvSpPr/>
              <p:nvPr/>
            </p:nvSpPr>
            <p:spPr bwMode="auto">
              <a:xfrm>
                <a:off x="1488558" y="2452578"/>
                <a:ext cx="2332075" cy="427202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𝑃𝑟𝑖𝑛𝑐𝑒𝑙𝑖𝑛𝑔𝑃𝑢𝑟𝑐h𝑎𝑠𝑒</m:t>
                          </m:r>
                        </m:e>
                        <m:sub>
                          <m:r>
                            <a:rPr lang="zh-CN" altLang="en-US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𝑝𝑡</m:t>
                          </m:r>
                        </m:sub>
                      </m:sSub>
                    </m:oMath>
                  </m:oMathPara>
                </a14:m>
                <a:endParaRPr kumimoji="0" lang="zh-CN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8" name="圆角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88558" y="2452578"/>
                <a:ext cx="2332075" cy="427202"/>
              </a:xfrm>
              <a:prstGeom prst="roundRect">
                <a:avLst/>
              </a:prstGeom>
              <a:blipFill>
                <a:blip r:embed="rId3"/>
                <a:stretch>
                  <a:fillRect r="-3133" b="-4286"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/>
          <p:cNvSpPr/>
          <p:nvPr/>
        </p:nvSpPr>
        <p:spPr>
          <a:xfrm>
            <a:off x="3880217" y="250358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/>
              <a:t>Lacks information on the steepness of the discount.</a:t>
            </a:r>
            <a:br>
              <a:rPr lang="en-US" altLang="zh-CN" dirty="0"/>
            </a:b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圆角矩形 62"/>
              <p:cNvSpPr/>
              <p:nvPr/>
            </p:nvSpPr>
            <p:spPr bwMode="auto">
              <a:xfrm>
                <a:off x="1488556" y="3964645"/>
                <a:ext cx="2700672" cy="427202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𝐴𝑟𝑒𝑎𝑜𝑓𝐿𝑎𝑛𝑑𝑃𝑢𝑟𝑐h𝑎𝑠𝑒𝑑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3" name="圆角矩形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88556" y="3964645"/>
                <a:ext cx="2700672" cy="427202"/>
              </a:xfrm>
              <a:prstGeom prst="roundRect">
                <a:avLst/>
              </a:prstGeom>
              <a:blipFill>
                <a:blip r:embed="rId4"/>
                <a:stretch>
                  <a:fillRect b="-4286"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4077155" y="3973368"/>
                <a:ext cx="214513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altLang="zh-CN"/>
                        <m:t>mprove</m:t>
                      </m:r>
                      <m:r>
                        <m:rPr>
                          <m:nor/>
                        </m:rPr>
                        <a:rPr lang="en-US" altLang="zh-CN"/>
                        <m:t> </m:t>
                      </m:r>
                      <m:r>
                        <m:rPr>
                          <m:nor/>
                        </m:rPr>
                        <a:rPr lang="en-US" altLang="zh-CN"/>
                        <m:t>accuracy</m:t>
                      </m:r>
                      <m:r>
                        <m:rPr>
                          <m:nor/>
                        </m:rPr>
                        <a:rPr lang="en-US" altLang="zh-CN"/>
                        <m:t> 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155" y="3973368"/>
                <a:ext cx="2145139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/>
        </p:nvSpPr>
        <p:spPr>
          <a:xfrm>
            <a:off x="-233916" y="524932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CN" dirty="0"/>
              <a:t>Given year</a:t>
            </a:r>
          </a:p>
          <a:p>
            <a:pPr algn="ctr"/>
            <a:r>
              <a:rPr lang="en-US" altLang="zh-CN" dirty="0"/>
              <a:t>Given province</a:t>
            </a:r>
            <a:br>
              <a:rPr lang="en-US" altLang="zh-CN" dirty="0"/>
            </a:br>
            <a:br>
              <a:rPr lang="en-US" altLang="zh-CN" dirty="0"/>
            </a:br>
            <a:r>
              <a:rPr lang="en-US" altLang="zh-CN" dirty="0"/>
              <a:t> </a:t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13" name="圆角矩形 12"/>
          <p:cNvSpPr/>
          <p:nvPr/>
        </p:nvSpPr>
        <p:spPr bwMode="auto">
          <a:xfrm>
            <a:off x="1559442" y="4642884"/>
            <a:ext cx="5201536" cy="563695"/>
          </a:xfrm>
          <a:prstGeom prst="roundRect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627032" y="4753521"/>
            <a:ext cx="51732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The total area of land sold to the princeling firms </a:t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75" name="矩形 74"/>
          <p:cNvSpPr/>
          <p:nvPr/>
        </p:nvSpPr>
        <p:spPr bwMode="auto">
          <a:xfrm>
            <a:off x="9417597" y="0"/>
            <a:ext cx="263191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9446911" y="1286182"/>
            <a:ext cx="2745089" cy="4431983"/>
            <a:chOff x="9420362" y="1351101"/>
            <a:chExt cx="2745089" cy="4431983"/>
          </a:xfrm>
        </p:grpSpPr>
        <p:grpSp>
          <p:nvGrpSpPr>
            <p:cNvPr id="78" name="组合 77"/>
            <p:cNvGrpSpPr/>
            <p:nvPr/>
          </p:nvGrpSpPr>
          <p:grpSpPr>
            <a:xfrm>
              <a:off x="9420362" y="1351101"/>
              <a:ext cx="2745089" cy="4431983"/>
              <a:chOff x="9420362" y="1351101"/>
              <a:chExt cx="2745089" cy="4431983"/>
            </a:xfrm>
          </p:grpSpPr>
          <p:grpSp>
            <p:nvGrpSpPr>
              <p:cNvPr id="82" name="组合 81"/>
              <p:cNvGrpSpPr/>
              <p:nvPr/>
            </p:nvGrpSpPr>
            <p:grpSpPr>
              <a:xfrm>
                <a:off x="9420362" y="1351101"/>
                <a:ext cx="2745089" cy="4431983"/>
                <a:chOff x="9331036" y="2782785"/>
                <a:chExt cx="2745089" cy="4431983"/>
              </a:xfrm>
            </p:grpSpPr>
            <p:sp>
              <p:nvSpPr>
                <p:cNvPr id="85" name="文本框 84"/>
                <p:cNvSpPr txBox="1"/>
                <p:nvPr/>
              </p:nvSpPr>
              <p:spPr>
                <a:xfrm>
                  <a:off x="9331036" y="2782785"/>
                  <a:ext cx="2745089" cy="44319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dirty="0"/>
                    <a:t>  Column (5) and Column (10)</a:t>
                  </a:r>
                </a:p>
                <a:p>
                  <a:endParaRPr lang="en-US" altLang="zh-CN" sz="1400" dirty="0"/>
                </a:p>
                <a:p>
                  <a:r>
                    <a:rPr lang="en-US" altLang="zh-CN" sz="1400" dirty="0"/>
                    <a:t>   Area of land purchased</a:t>
                  </a:r>
                  <a:br>
                    <a:rPr lang="en-US" altLang="zh-CN" sz="1400" dirty="0"/>
                  </a:br>
                  <a:r>
                    <a:rPr lang="en-US" altLang="zh-CN" sz="1400" dirty="0"/>
                    <a:t> </a:t>
                  </a:r>
                  <a:br>
                    <a:rPr lang="en-US" altLang="zh-CN" sz="1400" dirty="0"/>
                  </a:br>
                  <a:r>
                    <a:rPr lang="en-US" altLang="zh-CN" sz="1400" dirty="0"/>
                    <a:t>   A significant effect on the </a:t>
                  </a:r>
                </a:p>
                <a:p>
                  <a:r>
                    <a:rPr lang="en-US" altLang="zh-CN" sz="1400" dirty="0"/>
                    <a:t>party secretary’s promotion.</a:t>
                  </a:r>
                </a:p>
                <a:p>
                  <a:endParaRPr lang="en-US" altLang="zh-CN" sz="1400" dirty="0"/>
                </a:p>
                <a:p>
                  <a:endParaRPr lang="en-US" altLang="zh-CN" sz="1400" dirty="0"/>
                </a:p>
                <a:p>
                  <a:r>
                    <a:rPr lang="en-US" altLang="zh-CN" sz="1400" dirty="0"/>
                    <a:t>   Provincial governors not.</a:t>
                  </a:r>
                </a:p>
                <a:p>
                  <a:r>
                    <a:rPr lang="en-US" altLang="zh-CN" sz="1400" dirty="0"/>
                    <a:t>Governor has to rely on himself for promotion ( improving economic performance or GDP growth in his jurisdiction )</a:t>
                  </a:r>
                </a:p>
                <a:p>
                  <a:endParaRPr lang="en-US" altLang="zh-CN" sz="1400" dirty="0"/>
                </a:p>
                <a:p>
                  <a:r>
                    <a:rPr lang="en-US" altLang="zh-CN" dirty="0"/>
                    <a:t>Only the provincial party secretaries are being rewarded for their wheeling and dealing</a:t>
                  </a:r>
                  <a:r>
                    <a:rPr lang="en-US" altLang="zh-CN" sz="1400" dirty="0"/>
                    <a:t>.</a:t>
                  </a:r>
                  <a:br>
                    <a:rPr lang="en-US" altLang="zh-CN" sz="1400" dirty="0"/>
                  </a:br>
                  <a:endParaRPr lang="zh-CN" altLang="en-US" sz="1400" dirty="0"/>
                </a:p>
              </p:txBody>
            </p:sp>
            <p:sp>
              <p:nvSpPr>
                <p:cNvPr id="88" name="椭圆 87"/>
                <p:cNvSpPr/>
                <p:nvPr/>
              </p:nvSpPr>
              <p:spPr bwMode="auto">
                <a:xfrm>
                  <a:off x="9395529" y="2929628"/>
                  <a:ext cx="52044" cy="52044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square" lIns="91440" tIns="45720" rIns="91440" bIns="45720" numCol="1" rtlCol="0" anchor="t" anchorCtr="0" compatLnSpc="1"/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</a:pPr>
                  <a:endParaRPr kumimoji="0" lang="zh-CN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92" name="椭圆 91"/>
                <p:cNvSpPr/>
                <p:nvPr/>
              </p:nvSpPr>
              <p:spPr bwMode="auto">
                <a:xfrm>
                  <a:off x="9393025" y="3352800"/>
                  <a:ext cx="52044" cy="52044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</a:pPr>
                  <a:endParaRPr kumimoji="0" lang="zh-CN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84" name="椭圆 83"/>
              <p:cNvSpPr/>
              <p:nvPr/>
            </p:nvSpPr>
            <p:spPr bwMode="auto">
              <a:xfrm>
                <a:off x="9482351" y="2344288"/>
                <a:ext cx="52044" cy="52044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80" name="椭圆 79"/>
            <p:cNvSpPr/>
            <p:nvPr/>
          </p:nvSpPr>
          <p:spPr bwMode="auto">
            <a:xfrm>
              <a:off x="9482351" y="3182969"/>
              <a:ext cx="52044" cy="5204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44844" y="1185699"/>
            <a:ext cx="8910473" cy="5575337"/>
            <a:chOff x="368699" y="1196312"/>
            <a:chExt cx="8796750" cy="5474833"/>
          </a:xfrm>
        </p:grpSpPr>
        <p:pic>
          <p:nvPicPr>
            <p:cNvPr id="74" name="图片 7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699" y="1196312"/>
              <a:ext cx="8796750" cy="5474833"/>
            </a:xfrm>
            <a:prstGeom prst="rect">
              <a:avLst/>
            </a:prstGeom>
          </p:spPr>
        </p:pic>
        <p:grpSp>
          <p:nvGrpSpPr>
            <p:cNvPr id="93" name="组合 92"/>
            <p:cNvGrpSpPr/>
            <p:nvPr/>
          </p:nvGrpSpPr>
          <p:grpSpPr>
            <a:xfrm>
              <a:off x="4918905" y="3575951"/>
              <a:ext cx="3941501" cy="439220"/>
              <a:chOff x="2741041" y="2736096"/>
              <a:chExt cx="3941501" cy="439220"/>
            </a:xfrm>
          </p:grpSpPr>
          <p:sp>
            <p:nvSpPr>
              <p:cNvPr id="96" name="矩形 95"/>
              <p:cNvSpPr/>
              <p:nvPr/>
            </p:nvSpPr>
            <p:spPr bwMode="auto">
              <a:xfrm>
                <a:off x="2741041" y="2736096"/>
                <a:ext cx="642441" cy="439220"/>
              </a:xfrm>
              <a:prstGeom prst="rect">
                <a:avLst/>
              </a:prstGeom>
              <a:noFill/>
              <a:ln w="2857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98" name="矩形 97"/>
              <p:cNvSpPr/>
              <p:nvPr/>
            </p:nvSpPr>
            <p:spPr bwMode="auto">
              <a:xfrm>
                <a:off x="6040101" y="2736096"/>
                <a:ext cx="642441" cy="439220"/>
              </a:xfrm>
              <a:prstGeom prst="rect">
                <a:avLst/>
              </a:prstGeom>
              <a:noFill/>
              <a:ln w="2857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cxnSp>
        <p:nvCxnSpPr>
          <p:cNvPr id="4" name="直接连接符 3"/>
          <p:cNvCxnSpPr/>
          <p:nvPr/>
        </p:nvCxnSpPr>
        <p:spPr bwMode="auto">
          <a:xfrm>
            <a:off x="6222294" y="4542157"/>
            <a:ext cx="2766258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71" name="五边形 6"/>
          <p:cNvSpPr>
            <a:spLocks noChangeArrowheads="1"/>
          </p:cNvSpPr>
          <p:nvPr/>
        </p:nvSpPr>
        <p:spPr bwMode="auto">
          <a:xfrm flipH="1">
            <a:off x="11460163" y="6210300"/>
            <a:ext cx="731837" cy="361950"/>
          </a:xfrm>
          <a:prstGeom prst="homePlate">
            <a:avLst>
              <a:gd name="adj" fmla="val 50548"/>
            </a:avLst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9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2663" y="6270625"/>
            <a:ext cx="2743200" cy="365125"/>
          </a:xfrm>
          <a:noFill/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solidFill>
                  <a:srgbClr val="898989"/>
                </a:solidFill>
              </a:rPr>
              <a:t>27</a:t>
            </a:r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83549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标题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7277"/>
            <a:ext cx="7409548" cy="402936"/>
          </a:xfrm>
        </p:spPr>
        <p:txBody>
          <a:bodyPr anchor="b"/>
          <a:lstStyle/>
          <a:p>
            <a:pPr algn="ctr" eaLnBrk="1" hangingPunct="1"/>
            <a:r>
              <a:rPr lang="en-US" altLang="zh-CN" sz="3200" dirty="0">
                <a:ea typeface="宋体" panose="02010600030101010101" pitchFamily="2" charset="-122"/>
              </a:rPr>
              <a:t>V. Effect of Business Favor on </a:t>
            </a:r>
            <a:r>
              <a:rPr lang="en-US" altLang="zh-CN" sz="3200" dirty="0" err="1">
                <a:ea typeface="宋体" panose="02010600030101010101" pitchFamily="2" charset="-122"/>
              </a:rPr>
              <a:t>Prommotion</a:t>
            </a:r>
            <a:endParaRPr lang="zh-CN" altLang="en-US" sz="3200" dirty="0">
              <a:ea typeface="宋体" panose="02010600030101010101" pitchFamily="2" charset="-122"/>
            </a:endParaRPr>
          </a:p>
        </p:txBody>
      </p:sp>
      <p:sp>
        <p:nvSpPr>
          <p:cNvPr id="22" name="矩形 7"/>
          <p:cNvSpPr>
            <a:spLocks noChangeArrowheads="1"/>
          </p:cNvSpPr>
          <p:nvPr/>
        </p:nvSpPr>
        <p:spPr bwMode="auto">
          <a:xfrm>
            <a:off x="0" y="648999"/>
            <a:ext cx="2057400" cy="650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3" name="矩形 8"/>
          <p:cNvSpPr>
            <a:spLocks noChangeArrowheads="1"/>
          </p:cNvSpPr>
          <p:nvPr/>
        </p:nvSpPr>
        <p:spPr bwMode="auto">
          <a:xfrm>
            <a:off x="2057400" y="648999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7171" name="五边形 6"/>
          <p:cNvSpPr>
            <a:spLocks noChangeArrowheads="1"/>
          </p:cNvSpPr>
          <p:nvPr/>
        </p:nvSpPr>
        <p:spPr bwMode="auto">
          <a:xfrm flipH="1">
            <a:off x="11460163" y="6210300"/>
            <a:ext cx="731837" cy="361950"/>
          </a:xfrm>
          <a:prstGeom prst="homePlate">
            <a:avLst>
              <a:gd name="adj" fmla="val 50548"/>
            </a:avLst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552227" y="714086"/>
            <a:ext cx="4155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Turn to the municipal officials</a:t>
            </a:r>
          </a:p>
        </p:txBody>
      </p:sp>
      <p:grpSp>
        <p:nvGrpSpPr>
          <p:cNvPr id="7170" name="组合 7169"/>
          <p:cNvGrpSpPr/>
          <p:nvPr/>
        </p:nvGrpSpPr>
        <p:grpSpPr>
          <a:xfrm>
            <a:off x="1694119" y="1413885"/>
            <a:ext cx="9370829" cy="5158365"/>
            <a:chOff x="956929" y="1051935"/>
            <a:chExt cx="9370829" cy="5158365"/>
          </a:xfrm>
        </p:grpSpPr>
        <p:sp>
          <p:nvSpPr>
            <p:cNvPr id="7" name="矩形 6"/>
            <p:cNvSpPr/>
            <p:nvPr/>
          </p:nvSpPr>
          <p:spPr>
            <a:xfrm>
              <a:off x="4231758" y="1292674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altLang="zh-CN" dirty="0"/>
                <a:t>Patron–Client Network</a:t>
              </a:r>
              <a:endParaRPr lang="zh-CN" altLang="en-US" dirty="0"/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2088269" y="1767896"/>
              <a:ext cx="6462888" cy="3069886"/>
              <a:chOff x="2126511" y="1470185"/>
              <a:chExt cx="6462888" cy="3069886"/>
            </a:xfrm>
          </p:grpSpPr>
          <p:sp>
            <p:nvSpPr>
              <p:cNvPr id="3" name="圆角矩形 2"/>
              <p:cNvSpPr/>
              <p:nvPr/>
            </p:nvSpPr>
            <p:spPr bwMode="auto">
              <a:xfrm>
                <a:off x="2927498" y="3535394"/>
                <a:ext cx="2027274" cy="446567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eaLnBrk="1" hangingPunct="1"/>
                <a:r>
                  <a:rPr lang="en-US" altLang="zh-CN" dirty="0"/>
                  <a:t>Municipal officials</a:t>
                </a:r>
                <a:endParaRPr kumimoji="0" lang="zh-CN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2" name="圆角矩形 51"/>
              <p:cNvSpPr/>
              <p:nvPr/>
            </p:nvSpPr>
            <p:spPr bwMode="auto">
              <a:xfrm>
                <a:off x="2904461" y="1871330"/>
                <a:ext cx="2050311" cy="39695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eaLnBrk="1" hangingPunct="1"/>
                <a:r>
                  <a:rPr lang="en-US" altLang="zh-CN" dirty="0"/>
                  <a:t>Provincial officials</a:t>
                </a:r>
                <a:endParaRPr kumimoji="0" lang="zh-CN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3" name="圆角矩形 52"/>
              <p:cNvSpPr/>
              <p:nvPr/>
            </p:nvSpPr>
            <p:spPr bwMode="auto">
              <a:xfrm>
                <a:off x="6721550" y="2593009"/>
                <a:ext cx="1862470" cy="386317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eaLnBrk="1" hangingPunct="1"/>
                <a:r>
                  <a:rPr kumimoji="0" lang="en-US" altLang="zh-CN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rPr>
                  <a:t>Princeling</a:t>
                </a:r>
                <a:r>
                  <a:rPr kumimoji="0" lang="en-US" altLang="zh-CN" sz="18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rPr>
                  <a:t> firms</a:t>
                </a:r>
                <a:endParaRPr kumimoji="0" lang="zh-CN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" name="文本框 3"/>
              <p:cNvSpPr txBox="1"/>
              <p:nvPr/>
            </p:nvSpPr>
            <p:spPr>
              <a:xfrm>
                <a:off x="2502279" y="1470185"/>
                <a:ext cx="28777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Direct clients (</a:t>
                </a:r>
                <a:r>
                  <a:rPr lang="zh-CN" altLang="en-US" dirty="0"/>
                  <a:t>直接委托人</a:t>
                </a:r>
                <a:r>
                  <a:rPr lang="en-US" altLang="zh-CN" dirty="0"/>
                  <a:t>)</a:t>
                </a:r>
                <a:br>
                  <a:rPr lang="en-US" altLang="zh-CN" dirty="0"/>
                </a:br>
                <a:endParaRPr lang="zh-CN" altLang="en-US" dirty="0"/>
              </a:p>
            </p:txBody>
          </p:sp>
          <p:sp>
            <p:nvSpPr>
              <p:cNvPr id="5" name="矩形 4"/>
              <p:cNvSpPr/>
              <p:nvPr/>
            </p:nvSpPr>
            <p:spPr>
              <a:xfrm>
                <a:off x="2126511" y="4170739"/>
                <a:ext cx="576284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dirty="0"/>
                  <a:t>Custodians of land in the primary market(</a:t>
                </a:r>
                <a:r>
                  <a:rPr lang="zh-CN" altLang="en-US" dirty="0"/>
                  <a:t>土地保管人</a:t>
                </a:r>
                <a:r>
                  <a:rPr lang="en-US" altLang="zh-CN" dirty="0"/>
                  <a:t>)</a:t>
                </a:r>
                <a:endParaRPr lang="zh-CN" altLang="en-US" dirty="0"/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6994090" y="3021034"/>
                <a:ext cx="159530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/>
                  <a:t>Patrons(</a:t>
                </a:r>
                <a:r>
                  <a:rPr lang="zh-CN" altLang="en-US" dirty="0"/>
                  <a:t>雇主</a:t>
                </a:r>
                <a:r>
                  <a:rPr lang="en-US" altLang="zh-CN" dirty="0"/>
                  <a:t>)</a:t>
                </a:r>
                <a:endParaRPr lang="zh-CN" altLang="en-US" dirty="0"/>
              </a:p>
            </p:txBody>
          </p:sp>
          <p:cxnSp>
            <p:nvCxnSpPr>
              <p:cNvPr id="9" name="直接连接符 8"/>
              <p:cNvCxnSpPr>
                <a:stCxn id="52" idx="3"/>
                <a:endCxn id="53" idx="1"/>
              </p:cNvCxnSpPr>
              <p:nvPr/>
            </p:nvCxnSpPr>
            <p:spPr bwMode="auto">
              <a:xfrm>
                <a:off x="4954772" y="2069805"/>
                <a:ext cx="1766778" cy="71636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直接连接符 62"/>
              <p:cNvCxnSpPr>
                <a:stCxn id="3" idx="3"/>
                <a:endCxn id="53" idx="1"/>
              </p:cNvCxnSpPr>
              <p:nvPr/>
            </p:nvCxnSpPr>
            <p:spPr bwMode="auto">
              <a:xfrm flipV="1">
                <a:off x="4954772" y="2786168"/>
                <a:ext cx="1766778" cy="97251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直接连接符 66"/>
              <p:cNvCxnSpPr>
                <a:stCxn id="52" idx="2"/>
                <a:endCxn id="3" idx="0"/>
              </p:cNvCxnSpPr>
              <p:nvPr/>
            </p:nvCxnSpPr>
            <p:spPr bwMode="auto">
              <a:xfrm>
                <a:off x="3929617" y="2268280"/>
                <a:ext cx="11518" cy="126711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28" name="椭圆 27"/>
            <p:cNvSpPr/>
            <p:nvPr/>
          </p:nvSpPr>
          <p:spPr bwMode="auto">
            <a:xfrm>
              <a:off x="956929" y="1051935"/>
              <a:ext cx="8747051" cy="5158365"/>
            </a:xfrm>
            <a:prstGeom prst="ellipse">
              <a:avLst/>
            </a:prstGeom>
            <a:noFill/>
            <a:ln w="2857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7174" name="矩形 7173"/>
          <p:cNvSpPr/>
          <p:nvPr/>
        </p:nvSpPr>
        <p:spPr>
          <a:xfrm>
            <a:off x="574155" y="1218480"/>
            <a:ext cx="2749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Expected to be rewarded</a:t>
            </a:r>
            <a:endParaRPr lang="zh-CN" altLang="en-US" dirty="0"/>
          </a:p>
        </p:txBody>
      </p:sp>
      <p:cxnSp>
        <p:nvCxnSpPr>
          <p:cNvPr id="7176" name="直接箭头连接符 7175"/>
          <p:cNvCxnSpPr>
            <a:stCxn id="7174" idx="2"/>
          </p:cNvCxnSpPr>
          <p:nvPr/>
        </p:nvCxnSpPr>
        <p:spPr bwMode="auto">
          <a:xfrm>
            <a:off x="1948891" y="1587812"/>
            <a:ext cx="1621298" cy="2830526"/>
          </a:xfrm>
          <a:prstGeom prst="straightConnector1">
            <a:avLst/>
          </a:prstGeom>
          <a:ln w="28575"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2663" y="6270625"/>
            <a:ext cx="2743200" cy="365125"/>
          </a:xfrm>
          <a:noFill/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solidFill>
                  <a:srgbClr val="898989"/>
                </a:solidFill>
              </a:rPr>
              <a:t>28</a:t>
            </a:r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5779170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标题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7277"/>
            <a:ext cx="7409548" cy="402936"/>
          </a:xfrm>
        </p:spPr>
        <p:txBody>
          <a:bodyPr anchor="b"/>
          <a:lstStyle/>
          <a:p>
            <a:pPr algn="ctr" eaLnBrk="1" hangingPunct="1"/>
            <a:r>
              <a:rPr lang="en-US" altLang="zh-CN" sz="3200" dirty="0">
                <a:ea typeface="宋体" panose="02010600030101010101" pitchFamily="2" charset="-122"/>
              </a:rPr>
              <a:t>V. Effect of Business Favor on </a:t>
            </a:r>
            <a:r>
              <a:rPr lang="en-US" altLang="zh-CN" sz="3200" dirty="0" err="1">
                <a:ea typeface="宋体" panose="02010600030101010101" pitchFamily="2" charset="-122"/>
              </a:rPr>
              <a:t>Prommotion</a:t>
            </a:r>
            <a:endParaRPr lang="zh-CN" altLang="en-US" sz="3200" dirty="0">
              <a:ea typeface="宋体" panose="02010600030101010101" pitchFamily="2" charset="-122"/>
            </a:endParaRPr>
          </a:p>
        </p:txBody>
      </p:sp>
      <p:sp>
        <p:nvSpPr>
          <p:cNvPr id="22" name="矩形 7"/>
          <p:cNvSpPr>
            <a:spLocks noChangeArrowheads="1"/>
          </p:cNvSpPr>
          <p:nvPr/>
        </p:nvSpPr>
        <p:spPr bwMode="auto">
          <a:xfrm>
            <a:off x="0" y="648999"/>
            <a:ext cx="2057400" cy="650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3" name="矩形 8"/>
          <p:cNvSpPr>
            <a:spLocks noChangeArrowheads="1"/>
          </p:cNvSpPr>
          <p:nvPr/>
        </p:nvSpPr>
        <p:spPr bwMode="auto">
          <a:xfrm>
            <a:off x="2057400" y="648999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7171" name="五边形 6"/>
          <p:cNvSpPr>
            <a:spLocks noChangeArrowheads="1"/>
          </p:cNvSpPr>
          <p:nvPr/>
        </p:nvSpPr>
        <p:spPr bwMode="auto">
          <a:xfrm flipH="1">
            <a:off x="11460163" y="6210300"/>
            <a:ext cx="731837" cy="361950"/>
          </a:xfrm>
          <a:prstGeom prst="homePlate">
            <a:avLst>
              <a:gd name="adj" fmla="val 50548"/>
            </a:avLst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552227" y="714086"/>
            <a:ext cx="7422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Turn to the municipal officials —— the same </a:t>
            </a:r>
            <a:r>
              <a:rPr lang="en-US" altLang="zh-CN" sz="2400" dirty="0" err="1"/>
              <a:t>meature</a:t>
            </a:r>
            <a:endParaRPr lang="en-US" altLang="zh-CN" sz="24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76" y="1374350"/>
            <a:ext cx="7975084" cy="5080552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 bwMode="auto">
          <a:xfrm>
            <a:off x="354419" y="3033823"/>
            <a:ext cx="6854455" cy="17721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 bwMode="auto">
          <a:xfrm>
            <a:off x="3863163" y="3281916"/>
            <a:ext cx="1311349" cy="55998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圆角矩形标注 11"/>
          <p:cNvSpPr/>
          <p:nvPr/>
        </p:nvSpPr>
        <p:spPr bwMode="auto">
          <a:xfrm>
            <a:off x="8666922" y="1908314"/>
            <a:ext cx="2655735" cy="1431234"/>
          </a:xfrm>
          <a:prstGeom prst="wedgeRoundRectCallou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eaLnBrk="1" hangingPunct="1"/>
            <a:r>
              <a:rPr lang="en-US" altLang="zh-CN" dirty="0"/>
              <a:t>Consistent with the provincial results.</a:t>
            </a: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2663" y="6270625"/>
            <a:ext cx="2743200" cy="365125"/>
          </a:xfrm>
          <a:noFill/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solidFill>
                  <a:srgbClr val="898989"/>
                </a:solidFill>
              </a:rPr>
              <a:t>29</a:t>
            </a:r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317048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E8D0EEA-BACF-4366-BB91-542DBA133A72}" type="slidenum">
              <a:rPr lang="zh-CN" altLang="en-US">
                <a:solidFill>
                  <a:srgbClr val="898989"/>
                </a:solidFill>
              </a:rPr>
              <a:t>3</a:t>
            </a:fld>
            <a:endParaRPr lang="zh-CN" altLang="en-US" sz="1800"/>
          </a:p>
        </p:txBody>
      </p:sp>
      <p:sp>
        <p:nvSpPr>
          <p:cNvPr id="7171" name="五边形 6"/>
          <p:cNvSpPr>
            <a:spLocks noChangeArrowheads="1"/>
          </p:cNvSpPr>
          <p:nvPr/>
        </p:nvSpPr>
        <p:spPr bwMode="auto">
          <a:xfrm flipH="1">
            <a:off x="11460163" y="6210300"/>
            <a:ext cx="731837" cy="361950"/>
          </a:xfrm>
          <a:prstGeom prst="homePlate">
            <a:avLst>
              <a:gd name="adj" fmla="val 50548"/>
            </a:avLst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7172" name="标题 3"/>
          <p:cNvSpPr>
            <a:spLocks noGrp="1" noChangeArrowheads="1"/>
          </p:cNvSpPr>
          <p:nvPr>
            <p:ph type="title" idx="4294967295"/>
          </p:nvPr>
        </p:nvSpPr>
        <p:spPr>
          <a:xfrm>
            <a:off x="-642648" y="313430"/>
            <a:ext cx="4175557" cy="402936"/>
          </a:xfrm>
        </p:spPr>
        <p:txBody>
          <a:bodyPr anchor="b"/>
          <a:lstStyle/>
          <a:p>
            <a:pPr algn="ctr" eaLnBrk="1" hangingPunct="1"/>
            <a:r>
              <a:rPr lang="en-US" altLang="zh-CN" sz="3200" dirty="0">
                <a:ea typeface="宋体" panose="02010600030101010101" pitchFamily="2" charset="-122"/>
              </a:rPr>
              <a:t>I. Introduction</a:t>
            </a:r>
            <a:endParaRPr lang="zh-CN" altLang="en-US" sz="3200" dirty="0">
              <a:ea typeface="宋体" panose="02010600030101010101" pitchFamily="2" charset="-122"/>
            </a:endParaRPr>
          </a:p>
        </p:txBody>
      </p:sp>
      <p:sp>
        <p:nvSpPr>
          <p:cNvPr id="22" name="矩形 7"/>
          <p:cNvSpPr>
            <a:spLocks noChangeArrowheads="1"/>
          </p:cNvSpPr>
          <p:nvPr/>
        </p:nvSpPr>
        <p:spPr bwMode="auto">
          <a:xfrm>
            <a:off x="0" y="648999"/>
            <a:ext cx="2057400" cy="650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3" name="矩形 8"/>
          <p:cNvSpPr>
            <a:spLocks noChangeArrowheads="1"/>
          </p:cNvSpPr>
          <p:nvPr/>
        </p:nvSpPr>
        <p:spPr bwMode="auto">
          <a:xfrm>
            <a:off x="2057400" y="648999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2703" y="714086"/>
            <a:ext cx="6289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 Rampant cronyism —— Wealthy princelings</a:t>
            </a:r>
            <a:endParaRPr lang="zh-CN" altLang="en-US" sz="2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188" y="1546514"/>
            <a:ext cx="4216961" cy="490450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6662" y="1311651"/>
            <a:ext cx="3632851" cy="24231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8095" y="3883987"/>
            <a:ext cx="3589986" cy="268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621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标题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7277"/>
            <a:ext cx="7307250" cy="402936"/>
          </a:xfrm>
        </p:spPr>
        <p:txBody>
          <a:bodyPr anchor="b"/>
          <a:lstStyle/>
          <a:p>
            <a:pPr algn="ctr" eaLnBrk="1" hangingPunct="1"/>
            <a:r>
              <a:rPr lang="en-US" altLang="zh-CN" sz="3200" dirty="0">
                <a:ea typeface="宋体" panose="02010600030101010101" pitchFamily="2" charset="-122"/>
              </a:rPr>
              <a:t>VI. Effect of Xi’s Anticorruption Campaign</a:t>
            </a:r>
            <a:endParaRPr lang="zh-CN" altLang="en-US" sz="3200" dirty="0">
              <a:ea typeface="宋体" panose="02010600030101010101" pitchFamily="2" charset="-122"/>
            </a:endParaRPr>
          </a:p>
        </p:txBody>
      </p:sp>
      <p:sp>
        <p:nvSpPr>
          <p:cNvPr id="22" name="矩形 7"/>
          <p:cNvSpPr>
            <a:spLocks noChangeArrowheads="1"/>
          </p:cNvSpPr>
          <p:nvPr/>
        </p:nvSpPr>
        <p:spPr bwMode="auto">
          <a:xfrm>
            <a:off x="0" y="648999"/>
            <a:ext cx="2057400" cy="650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3" name="矩形 8"/>
          <p:cNvSpPr>
            <a:spLocks noChangeArrowheads="1"/>
          </p:cNvSpPr>
          <p:nvPr/>
        </p:nvSpPr>
        <p:spPr bwMode="auto">
          <a:xfrm>
            <a:off x="2057400" y="648999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7171" name="五边形 6"/>
          <p:cNvSpPr>
            <a:spLocks noChangeArrowheads="1"/>
          </p:cNvSpPr>
          <p:nvPr/>
        </p:nvSpPr>
        <p:spPr bwMode="auto">
          <a:xfrm flipH="1">
            <a:off x="11460163" y="6210300"/>
            <a:ext cx="731837" cy="361950"/>
          </a:xfrm>
          <a:prstGeom prst="homePlate">
            <a:avLst>
              <a:gd name="adj" fmla="val 50548"/>
            </a:avLst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cxnSp>
        <p:nvCxnSpPr>
          <p:cNvPr id="5" name="直接连接符 4"/>
          <p:cNvCxnSpPr>
            <a:stCxn id="3" idx="3"/>
          </p:cNvCxnSpPr>
          <p:nvPr/>
        </p:nvCxnSpPr>
        <p:spPr bwMode="auto">
          <a:xfrm>
            <a:off x="4169756" y="3297320"/>
            <a:ext cx="38961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168" name="组合 7167"/>
          <p:cNvGrpSpPr/>
          <p:nvPr/>
        </p:nvGrpSpPr>
        <p:grpSpPr>
          <a:xfrm>
            <a:off x="164286" y="1426940"/>
            <a:ext cx="10310854" cy="4038784"/>
            <a:chOff x="121257" y="968236"/>
            <a:chExt cx="10310854" cy="4038784"/>
          </a:xfrm>
        </p:grpSpPr>
        <p:grpSp>
          <p:nvGrpSpPr>
            <p:cNvPr id="29" name="组合 28"/>
            <p:cNvGrpSpPr/>
            <p:nvPr/>
          </p:nvGrpSpPr>
          <p:grpSpPr>
            <a:xfrm>
              <a:off x="121257" y="1169125"/>
              <a:ext cx="7575605" cy="3584431"/>
              <a:chOff x="121257" y="1169125"/>
              <a:chExt cx="7575605" cy="3584431"/>
            </a:xfrm>
          </p:grpSpPr>
          <p:sp>
            <p:nvSpPr>
              <p:cNvPr id="3" name="圆角矩形 2"/>
              <p:cNvSpPr/>
              <p:nvPr/>
            </p:nvSpPr>
            <p:spPr bwMode="auto">
              <a:xfrm>
                <a:off x="121257" y="2472856"/>
                <a:ext cx="4005470" cy="73152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eaLnBrk="1" hangingPunct="1"/>
                <a:r>
                  <a:rPr lang="en-US" altLang="zh-CN" dirty="0"/>
                  <a:t>Examining the effect of Xi’s anticorruption campaign(2012.12.04)</a:t>
                </a:r>
                <a:endParaRPr kumimoji="0" lang="zh-CN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4" name="圆角矩形 13"/>
              <p:cNvSpPr/>
              <p:nvPr/>
            </p:nvSpPr>
            <p:spPr bwMode="auto">
              <a:xfrm>
                <a:off x="4516341" y="2472856"/>
                <a:ext cx="2234316" cy="73152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eaLnBrk="1" hangingPunct="1"/>
                <a:r>
                  <a:rPr lang="en-US" altLang="zh-CN" dirty="0"/>
                  <a:t>Constructing 3 separate measures </a:t>
                </a:r>
                <a:br>
                  <a:rPr lang="en-US" altLang="zh-CN" dirty="0"/>
                </a:br>
                <a:endParaRPr kumimoji="0" lang="zh-CN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cxnSp>
            <p:nvCxnSpPr>
              <p:cNvPr id="18" name="直接连接符 17"/>
              <p:cNvCxnSpPr/>
              <p:nvPr/>
            </p:nvCxnSpPr>
            <p:spPr bwMode="auto">
              <a:xfrm>
                <a:off x="6750657" y="2838616"/>
                <a:ext cx="914400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直接连接符 23"/>
              <p:cNvCxnSpPr/>
              <p:nvPr/>
            </p:nvCxnSpPr>
            <p:spPr bwMode="auto">
              <a:xfrm>
                <a:off x="7207857" y="1175751"/>
                <a:ext cx="31805" cy="3571178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直接连接符 27"/>
              <p:cNvCxnSpPr/>
              <p:nvPr/>
            </p:nvCxnSpPr>
            <p:spPr bwMode="auto">
              <a:xfrm>
                <a:off x="7207857" y="1169125"/>
                <a:ext cx="401542" cy="6626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直接连接符 30"/>
              <p:cNvCxnSpPr/>
              <p:nvPr/>
            </p:nvCxnSpPr>
            <p:spPr bwMode="auto">
              <a:xfrm flipV="1">
                <a:off x="7239662" y="4753555"/>
                <a:ext cx="457200" cy="1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34" name="圆角矩形 33"/>
            <p:cNvSpPr/>
            <p:nvPr/>
          </p:nvSpPr>
          <p:spPr bwMode="auto">
            <a:xfrm>
              <a:off x="7609399" y="968236"/>
              <a:ext cx="2822712" cy="401778"/>
            </a:xfrm>
            <a:prstGeom prst="roundRect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2700"/>
            </a:effectLst>
          </p:spPr>
          <p:txBody>
            <a:bodyPr vert="horz" wrap="square" lIns="91440" tIns="45720" rIns="91440" bIns="45720" numCol="1" rtlCol="0" anchor="t" anchorCtr="0" compatLnSpc="1"/>
            <a:lstStyle/>
            <a:p>
              <a:pPr eaLnBrk="1" hangingPunct="1"/>
              <a:r>
                <a:rPr lang="en-US" altLang="zh-CN" dirty="0"/>
                <a:t>“transactions after 2012” </a:t>
              </a:r>
              <a:br>
                <a:rPr lang="en-US" altLang="zh-CN" dirty="0"/>
              </a:br>
              <a:endParaRPr kumimoji="0" lang="zh-CN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5" name="圆角矩形 34"/>
            <p:cNvSpPr/>
            <p:nvPr/>
          </p:nvSpPr>
          <p:spPr bwMode="auto">
            <a:xfrm>
              <a:off x="7665057" y="2618760"/>
              <a:ext cx="2234316" cy="439711"/>
            </a:xfrm>
            <a:prstGeom prst="roundRect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2700"/>
            </a:effectLst>
          </p:spPr>
          <p:txBody>
            <a:bodyPr vert="horz" wrap="square" lIns="91440" tIns="45720" rIns="91440" bIns="45720" numCol="1" rtlCol="0" anchor="t" anchorCtr="0" compatLnSpc="1"/>
            <a:lstStyle/>
            <a:p>
              <a:pPr eaLnBrk="1" hangingPunct="1"/>
              <a:r>
                <a:rPr lang="en-US" altLang="zh-CN" dirty="0"/>
                <a:t>“central inspection” </a:t>
              </a:r>
              <a:br>
                <a:rPr lang="en-US" altLang="zh-CN" dirty="0"/>
              </a:br>
              <a:br>
                <a:rPr lang="en-US" altLang="zh-CN" dirty="0"/>
              </a:br>
              <a:endParaRPr kumimoji="0" lang="zh-CN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6" name="圆角矩形 35"/>
            <p:cNvSpPr/>
            <p:nvPr/>
          </p:nvSpPr>
          <p:spPr bwMode="auto">
            <a:xfrm>
              <a:off x="7665057" y="4529110"/>
              <a:ext cx="2489036" cy="477910"/>
            </a:xfrm>
            <a:prstGeom prst="roundRect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2700"/>
            </a:effectLst>
          </p:spPr>
          <p:txBody>
            <a:bodyPr vert="horz" wrap="square" lIns="91440" tIns="45720" rIns="91440" bIns="45720" numCol="1" rtlCol="0" anchor="t" anchorCtr="0" compatLnSpc="1"/>
            <a:lstStyle/>
            <a:p>
              <a:pPr eaLnBrk="1" hangingPunct="1"/>
              <a:r>
                <a:rPr lang="en-US" altLang="zh-CN" dirty="0"/>
                <a:t>“Xi-appointed officials” </a:t>
              </a:r>
              <a:br>
                <a:rPr lang="en-US" altLang="zh-CN" dirty="0"/>
              </a:br>
              <a:r>
                <a:rPr lang="en-US" altLang="zh-CN" dirty="0"/>
                <a:t> </a:t>
              </a:r>
              <a:br>
                <a:rPr lang="en-US" altLang="zh-CN" dirty="0"/>
              </a:br>
              <a:endParaRPr kumimoji="0" lang="zh-CN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9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2663" y="6270625"/>
            <a:ext cx="2743200" cy="365125"/>
          </a:xfrm>
          <a:noFill/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solidFill>
                  <a:srgbClr val="898989"/>
                </a:solidFill>
              </a:rPr>
              <a:t>30</a:t>
            </a:r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8647066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标题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7277"/>
            <a:ext cx="7307250" cy="402936"/>
          </a:xfrm>
        </p:spPr>
        <p:txBody>
          <a:bodyPr anchor="b"/>
          <a:lstStyle/>
          <a:p>
            <a:pPr algn="ctr" eaLnBrk="1" hangingPunct="1"/>
            <a:r>
              <a:rPr lang="en-US" altLang="zh-CN" sz="3200" dirty="0">
                <a:ea typeface="宋体" panose="02010600030101010101" pitchFamily="2" charset="-122"/>
              </a:rPr>
              <a:t>VI. Effect of Xi’s Anticorruption Campaign</a:t>
            </a:r>
            <a:endParaRPr lang="zh-CN" altLang="en-US" sz="3200" dirty="0">
              <a:ea typeface="宋体" panose="02010600030101010101" pitchFamily="2" charset="-122"/>
            </a:endParaRPr>
          </a:p>
        </p:txBody>
      </p:sp>
      <p:sp>
        <p:nvSpPr>
          <p:cNvPr id="22" name="矩形 7"/>
          <p:cNvSpPr>
            <a:spLocks noChangeArrowheads="1"/>
          </p:cNvSpPr>
          <p:nvPr/>
        </p:nvSpPr>
        <p:spPr bwMode="auto">
          <a:xfrm>
            <a:off x="0" y="648999"/>
            <a:ext cx="2057400" cy="650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3" name="矩形 8"/>
          <p:cNvSpPr>
            <a:spLocks noChangeArrowheads="1"/>
          </p:cNvSpPr>
          <p:nvPr/>
        </p:nvSpPr>
        <p:spPr bwMode="auto">
          <a:xfrm>
            <a:off x="2057400" y="648999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7171" name="五边形 6"/>
          <p:cNvSpPr>
            <a:spLocks noChangeArrowheads="1"/>
          </p:cNvSpPr>
          <p:nvPr/>
        </p:nvSpPr>
        <p:spPr bwMode="auto">
          <a:xfrm flipH="1">
            <a:off x="11460163" y="6210300"/>
            <a:ext cx="731837" cy="361950"/>
          </a:xfrm>
          <a:prstGeom prst="homePlate">
            <a:avLst>
              <a:gd name="adj" fmla="val 50548"/>
            </a:avLst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0" name="圆角矩形 19"/>
          <p:cNvSpPr/>
          <p:nvPr/>
        </p:nvSpPr>
        <p:spPr bwMode="auto">
          <a:xfrm>
            <a:off x="3908357" y="932831"/>
            <a:ext cx="2822712" cy="401778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"/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eaLnBrk="1" hangingPunct="1"/>
            <a:r>
              <a:rPr lang="en-US" altLang="zh-CN" dirty="0"/>
              <a:t>“transactions after 2012” </a:t>
            </a:r>
            <a:br>
              <a:rPr lang="en-US" altLang="zh-CN" dirty="0"/>
            </a:b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5" name="图片 24"/>
          <p:cNvPicPr/>
          <p:nvPr/>
        </p:nvPicPr>
        <p:blipFill>
          <a:blip r:embed="rId3"/>
          <a:stretch>
            <a:fillRect/>
          </a:stretch>
        </p:blipFill>
        <p:spPr>
          <a:xfrm rot="5400000">
            <a:off x="3497762" y="-384610"/>
            <a:ext cx="4097719" cy="765593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177595" y="5744944"/>
            <a:ext cx="99235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All 31 provinces and directly controlled municipalities have been inspected, 16 of them twice. </a:t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10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2663" y="6270625"/>
            <a:ext cx="2743200" cy="365125"/>
          </a:xfrm>
          <a:noFill/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solidFill>
                  <a:srgbClr val="898989"/>
                </a:solidFill>
              </a:rPr>
              <a:t>31</a:t>
            </a:r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2106530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标题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7277"/>
            <a:ext cx="7307250" cy="402936"/>
          </a:xfrm>
        </p:spPr>
        <p:txBody>
          <a:bodyPr anchor="b"/>
          <a:lstStyle/>
          <a:p>
            <a:pPr algn="ctr" eaLnBrk="1" hangingPunct="1"/>
            <a:r>
              <a:rPr lang="en-US" altLang="zh-CN" sz="3200" dirty="0">
                <a:ea typeface="宋体" panose="02010600030101010101" pitchFamily="2" charset="-122"/>
              </a:rPr>
              <a:t>VI. Effect of Xi’s Anticorruption Campaign</a:t>
            </a:r>
            <a:endParaRPr lang="zh-CN" altLang="en-US" sz="3200" dirty="0">
              <a:ea typeface="宋体" panose="02010600030101010101" pitchFamily="2" charset="-122"/>
            </a:endParaRPr>
          </a:p>
        </p:txBody>
      </p:sp>
      <p:sp>
        <p:nvSpPr>
          <p:cNvPr id="22" name="矩形 7"/>
          <p:cNvSpPr>
            <a:spLocks noChangeArrowheads="1"/>
          </p:cNvSpPr>
          <p:nvPr/>
        </p:nvSpPr>
        <p:spPr bwMode="auto">
          <a:xfrm>
            <a:off x="0" y="648999"/>
            <a:ext cx="2057400" cy="650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3" name="矩形 8"/>
          <p:cNvSpPr>
            <a:spLocks noChangeArrowheads="1"/>
          </p:cNvSpPr>
          <p:nvPr/>
        </p:nvSpPr>
        <p:spPr bwMode="auto">
          <a:xfrm>
            <a:off x="2057400" y="648999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7171" name="五边形 6"/>
          <p:cNvSpPr>
            <a:spLocks noChangeArrowheads="1"/>
          </p:cNvSpPr>
          <p:nvPr/>
        </p:nvSpPr>
        <p:spPr bwMode="auto">
          <a:xfrm flipH="1">
            <a:off x="11460163" y="6210300"/>
            <a:ext cx="731837" cy="361950"/>
          </a:xfrm>
          <a:prstGeom prst="homePlate">
            <a:avLst>
              <a:gd name="adj" fmla="val 50548"/>
            </a:avLst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10" name="圆角矩形 9"/>
          <p:cNvSpPr/>
          <p:nvPr/>
        </p:nvSpPr>
        <p:spPr bwMode="auto">
          <a:xfrm>
            <a:off x="4263137" y="944918"/>
            <a:ext cx="2489036" cy="47791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"/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eaLnBrk="1" hangingPunct="1"/>
            <a:r>
              <a:rPr lang="en-US" altLang="zh-CN" dirty="0"/>
              <a:t>“Xi-appointed officials” </a:t>
            </a:r>
            <a:br>
              <a:rPr lang="en-US" altLang="zh-CN" dirty="0"/>
            </a:br>
            <a:r>
              <a:rPr lang="en-US" altLang="zh-CN" dirty="0"/>
              <a:t> </a:t>
            </a:r>
            <a:br>
              <a:rPr lang="en-US" altLang="zh-CN" dirty="0"/>
            </a:b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828799" y="1922076"/>
            <a:ext cx="8534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Xi replaced a total of 14 provincial party secretaries between 2013 and 2016.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1282994" y="4240123"/>
            <a:ext cx="95055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Price discounts would become smaller and reciprocal promotions less frequent after 2012.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3019646" y="2993860"/>
            <a:ext cx="6116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More likely to enforce the anticorruption campaign</a:t>
            </a:r>
            <a:endParaRPr lang="zh-CN" altLang="en-US" dirty="0"/>
          </a:p>
        </p:txBody>
      </p:sp>
      <p:sp>
        <p:nvSpPr>
          <p:cNvPr id="11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2663" y="6270625"/>
            <a:ext cx="2743200" cy="365125"/>
          </a:xfrm>
          <a:noFill/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solidFill>
                  <a:srgbClr val="898989"/>
                </a:solidFill>
              </a:rPr>
              <a:t>32</a:t>
            </a:r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9208111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标题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7277"/>
            <a:ext cx="7307250" cy="402936"/>
          </a:xfrm>
        </p:spPr>
        <p:txBody>
          <a:bodyPr anchor="b"/>
          <a:lstStyle/>
          <a:p>
            <a:pPr algn="ctr" eaLnBrk="1" hangingPunct="1"/>
            <a:r>
              <a:rPr lang="en-US" altLang="zh-CN" sz="3200" dirty="0">
                <a:ea typeface="宋体" panose="02010600030101010101" pitchFamily="2" charset="-122"/>
              </a:rPr>
              <a:t>VI. Effect of Xi’s Anticorruption Campaign</a:t>
            </a:r>
            <a:endParaRPr lang="zh-CN" altLang="en-US" sz="3200" dirty="0">
              <a:ea typeface="宋体" panose="02010600030101010101" pitchFamily="2" charset="-122"/>
            </a:endParaRPr>
          </a:p>
        </p:txBody>
      </p:sp>
      <p:sp>
        <p:nvSpPr>
          <p:cNvPr id="22" name="矩形 7"/>
          <p:cNvSpPr>
            <a:spLocks noChangeArrowheads="1"/>
          </p:cNvSpPr>
          <p:nvPr/>
        </p:nvSpPr>
        <p:spPr bwMode="auto">
          <a:xfrm>
            <a:off x="0" y="648999"/>
            <a:ext cx="2057400" cy="650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3" name="矩形 8"/>
          <p:cNvSpPr>
            <a:spLocks noChangeArrowheads="1"/>
          </p:cNvSpPr>
          <p:nvPr/>
        </p:nvSpPr>
        <p:spPr bwMode="auto">
          <a:xfrm>
            <a:off x="2057400" y="648999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210320" y="714086"/>
            <a:ext cx="4374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VI.A. Land Prices —— Results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5214" y="-12787"/>
            <a:ext cx="2686783" cy="6870787"/>
          </a:xfrm>
          <a:prstGeom prst="rect">
            <a:avLst/>
          </a:prstGeom>
        </p:spPr>
      </p:pic>
      <p:sp>
        <p:nvSpPr>
          <p:cNvPr id="7171" name="五边形 6"/>
          <p:cNvSpPr>
            <a:spLocks noChangeArrowheads="1"/>
          </p:cNvSpPr>
          <p:nvPr/>
        </p:nvSpPr>
        <p:spPr bwMode="auto">
          <a:xfrm flipH="1">
            <a:off x="11460163" y="6210300"/>
            <a:ext cx="731837" cy="361950"/>
          </a:xfrm>
          <a:prstGeom prst="homePlate">
            <a:avLst>
              <a:gd name="adj" fmla="val 50548"/>
            </a:avLst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2663" y="6270625"/>
            <a:ext cx="2743200" cy="365125"/>
          </a:xfrm>
          <a:noFill/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solidFill>
                  <a:srgbClr val="898989"/>
                </a:solidFill>
              </a:rPr>
              <a:t>33</a:t>
            </a:r>
            <a:endParaRPr lang="zh-CN" altLang="en-US" sz="1800" dirty="0"/>
          </a:p>
        </p:txBody>
      </p:sp>
      <p:pic>
        <p:nvPicPr>
          <p:cNvPr id="9" name="图片 8"/>
          <p:cNvPicPr/>
          <p:nvPr/>
        </p:nvPicPr>
        <p:blipFill>
          <a:blip r:embed="rId4"/>
          <a:stretch>
            <a:fillRect/>
          </a:stretch>
        </p:blipFill>
        <p:spPr>
          <a:xfrm rot="5400000">
            <a:off x="2050712" y="-434303"/>
            <a:ext cx="4695219" cy="8408683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9140853" y="2072555"/>
            <a:ext cx="2860964" cy="1600438"/>
            <a:chOff x="9331036" y="2782785"/>
            <a:chExt cx="2860964" cy="16004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/>
                <p:cNvSpPr txBox="1"/>
                <p:nvPr/>
              </p:nvSpPr>
              <p:spPr>
                <a:xfrm>
                  <a:off x="9331036" y="2782785"/>
                  <a:ext cx="2860964" cy="16004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dirty="0"/>
                    <a:t>  Column (1) and Column (2)</a:t>
                  </a:r>
                </a:p>
                <a:p>
                  <a:endParaRPr lang="en-US" altLang="zh-CN" sz="1400" dirty="0"/>
                </a:p>
                <a:p>
                  <a:r>
                    <a:rPr lang="en-US" altLang="zh-CN" sz="1400" dirty="0"/>
                    <a:t>  Interact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zh-CN" altLang="zh-CN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𝑃𝑟𝑖𝑛𝑐𝑒𝑙𝑖𝑛𝑔𝑃𝑢𝑟𝑐h𝑎𝑠𝑒</m:t>
                          </m:r>
                        </m:e>
                        <m:sub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𝑖𝑡</m:t>
                          </m:r>
                        </m:sub>
                      </m:sSub>
                    </m:oMath>
                  </a14:m>
                  <a:r>
                    <a:rPr lang="en-US" altLang="zh-CN" sz="1400" dirty="0"/>
                    <a:t> with “transactions after 2012”</a:t>
                  </a:r>
                  <a:br>
                    <a:rPr lang="en-US" altLang="zh-CN" sz="1400" dirty="0"/>
                  </a:br>
                  <a:r>
                    <a:rPr lang="en-US" altLang="zh-CN" sz="1400" dirty="0"/>
                    <a:t> </a:t>
                  </a:r>
                  <a:br>
                    <a:rPr lang="en-US" altLang="zh-CN" sz="1400" dirty="0"/>
                  </a:br>
                  <a:r>
                    <a:rPr lang="en-US" altLang="zh-CN" sz="1400" dirty="0"/>
                    <a:t>  The results are significantly positive.</a:t>
                  </a:r>
                  <a:endParaRPr lang="zh-CN" altLang="en-US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文本框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31036" y="2782785"/>
                  <a:ext cx="2860964" cy="1600438"/>
                </a:xfrm>
                <a:prstGeom prst="rect">
                  <a:avLst/>
                </a:prstGeom>
                <a:blipFill>
                  <a:blip r:embed="rId5"/>
                  <a:stretch>
                    <a:fillRect l="-638" t="-760" b="-266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椭圆 12"/>
            <p:cNvSpPr/>
            <p:nvPr/>
          </p:nvSpPr>
          <p:spPr bwMode="auto">
            <a:xfrm>
              <a:off x="9395529" y="2929628"/>
              <a:ext cx="52044" cy="5204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4" name="椭圆 13"/>
            <p:cNvSpPr/>
            <p:nvPr/>
          </p:nvSpPr>
          <p:spPr bwMode="auto">
            <a:xfrm>
              <a:off x="9393025" y="3352800"/>
              <a:ext cx="52044" cy="5204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5" name="椭圆 14"/>
            <p:cNvSpPr/>
            <p:nvPr/>
          </p:nvSpPr>
          <p:spPr bwMode="auto">
            <a:xfrm>
              <a:off x="9393025" y="3976743"/>
              <a:ext cx="52044" cy="5204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2" name="矩形 1"/>
          <p:cNvSpPr/>
          <p:nvPr/>
        </p:nvSpPr>
        <p:spPr bwMode="auto">
          <a:xfrm>
            <a:off x="1745673" y="2743200"/>
            <a:ext cx="1309254" cy="651164"/>
          </a:xfrm>
          <a:prstGeom prst="rect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047006" y="3914967"/>
            <a:ext cx="270779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e.g. After Xi’s campaign, price</a:t>
            </a:r>
          </a:p>
          <a:p>
            <a:r>
              <a:rPr lang="en-US" altLang="zh-CN" sz="1400" dirty="0"/>
              <a:t> discount reduced by </a:t>
            </a:r>
            <a:r>
              <a:rPr lang="en-US" altLang="zh-CN" sz="1400" dirty="0">
                <a:solidFill>
                  <a:srgbClr val="FF0000"/>
                </a:solidFill>
              </a:rPr>
              <a:t>11.7%</a:t>
            </a:r>
            <a:r>
              <a:rPr lang="en-US" altLang="zh-CN" sz="1400" dirty="0"/>
              <a:t>.</a:t>
            </a:r>
          </a:p>
          <a:p>
            <a:endParaRPr lang="en-US" altLang="zh-CN" sz="1400" dirty="0"/>
          </a:p>
          <a:p>
            <a:r>
              <a:rPr lang="en-US" altLang="zh-CN" sz="1400" dirty="0" err="1"/>
              <a:t>exp</a:t>
            </a:r>
            <a:r>
              <a:rPr lang="en-US" altLang="zh-CN" sz="1400" dirty="0"/>
              <a:t>(−0.92) −</a:t>
            </a:r>
            <a:r>
              <a:rPr lang="en-US" altLang="zh-CN" sz="1400" dirty="0" err="1"/>
              <a:t>exp</a:t>
            </a:r>
            <a:r>
              <a:rPr lang="en-US" altLang="zh-CN" sz="1400" dirty="0"/>
              <a:t>(−0.92 + 0.257)</a:t>
            </a:r>
          </a:p>
          <a:p>
            <a:r>
              <a:rPr lang="en-US" altLang="zh-CN" sz="1400" dirty="0"/>
              <a:t>=−0.117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615288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标题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7277"/>
            <a:ext cx="7307250" cy="402936"/>
          </a:xfrm>
        </p:spPr>
        <p:txBody>
          <a:bodyPr anchor="b"/>
          <a:lstStyle/>
          <a:p>
            <a:pPr algn="ctr" eaLnBrk="1" hangingPunct="1"/>
            <a:r>
              <a:rPr lang="en-US" altLang="zh-CN" sz="3200" dirty="0">
                <a:ea typeface="宋体" panose="02010600030101010101" pitchFamily="2" charset="-122"/>
              </a:rPr>
              <a:t>VI. Effect of Xi’s Anticorruption Campaign</a:t>
            </a:r>
            <a:endParaRPr lang="zh-CN" altLang="en-US" sz="3200" dirty="0">
              <a:ea typeface="宋体" panose="02010600030101010101" pitchFamily="2" charset="-122"/>
            </a:endParaRPr>
          </a:p>
        </p:txBody>
      </p:sp>
      <p:sp>
        <p:nvSpPr>
          <p:cNvPr id="22" name="矩形 7"/>
          <p:cNvSpPr>
            <a:spLocks noChangeArrowheads="1"/>
          </p:cNvSpPr>
          <p:nvPr/>
        </p:nvSpPr>
        <p:spPr bwMode="auto">
          <a:xfrm>
            <a:off x="0" y="648999"/>
            <a:ext cx="2057400" cy="650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3" name="矩形 8"/>
          <p:cNvSpPr>
            <a:spLocks noChangeArrowheads="1"/>
          </p:cNvSpPr>
          <p:nvPr/>
        </p:nvSpPr>
        <p:spPr bwMode="auto">
          <a:xfrm>
            <a:off x="2057400" y="648999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210320" y="714086"/>
            <a:ext cx="4374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VI.A. Land Prices —— Results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5214" y="-12787"/>
            <a:ext cx="2686783" cy="6870787"/>
          </a:xfrm>
          <a:prstGeom prst="rect">
            <a:avLst/>
          </a:prstGeom>
        </p:spPr>
      </p:pic>
      <p:sp>
        <p:nvSpPr>
          <p:cNvPr id="7171" name="五边形 6"/>
          <p:cNvSpPr>
            <a:spLocks noChangeArrowheads="1"/>
          </p:cNvSpPr>
          <p:nvPr/>
        </p:nvSpPr>
        <p:spPr bwMode="auto">
          <a:xfrm flipH="1">
            <a:off x="11460163" y="6210300"/>
            <a:ext cx="731837" cy="361950"/>
          </a:xfrm>
          <a:prstGeom prst="homePlate">
            <a:avLst>
              <a:gd name="adj" fmla="val 50548"/>
            </a:avLst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2663" y="6270625"/>
            <a:ext cx="2743200" cy="365125"/>
          </a:xfrm>
          <a:noFill/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solidFill>
                  <a:srgbClr val="898989"/>
                </a:solidFill>
              </a:rPr>
              <a:t>34</a:t>
            </a:r>
            <a:endParaRPr lang="zh-CN" altLang="en-US" sz="1800" dirty="0"/>
          </a:p>
        </p:txBody>
      </p:sp>
      <p:pic>
        <p:nvPicPr>
          <p:cNvPr id="9" name="图片 8"/>
          <p:cNvPicPr/>
          <p:nvPr/>
        </p:nvPicPr>
        <p:blipFill>
          <a:blip r:embed="rId4"/>
          <a:stretch>
            <a:fillRect/>
          </a:stretch>
        </p:blipFill>
        <p:spPr>
          <a:xfrm rot="5400000">
            <a:off x="2050712" y="-434303"/>
            <a:ext cx="4695219" cy="8408683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9140853" y="2072555"/>
            <a:ext cx="2860964" cy="1384995"/>
            <a:chOff x="9331036" y="2782785"/>
            <a:chExt cx="2860964" cy="13849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/>
                <p:cNvSpPr txBox="1"/>
                <p:nvPr/>
              </p:nvSpPr>
              <p:spPr>
                <a:xfrm>
                  <a:off x="9331036" y="2782785"/>
                  <a:ext cx="2860964" cy="1384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dirty="0"/>
                    <a:t>  Column (3) and Column (4)</a:t>
                  </a:r>
                </a:p>
                <a:p>
                  <a:endParaRPr lang="en-US" altLang="zh-CN" sz="1400" dirty="0"/>
                </a:p>
                <a:p>
                  <a:r>
                    <a:rPr lang="en-US" altLang="zh-CN" sz="1400" dirty="0"/>
                    <a:t>  Interact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zh-CN" altLang="zh-CN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𝑃𝑟𝑖𝑛𝑐𝑒𝑙𝑖𝑛𝑔𝑃𝑢𝑟𝑐h𝑎𝑠𝑒</m:t>
                          </m:r>
                        </m:e>
                        <m:sub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𝑖𝑡</m:t>
                          </m:r>
                        </m:sub>
                      </m:sSub>
                    </m:oMath>
                  </a14:m>
                  <a:r>
                    <a:rPr lang="en-US" altLang="zh-CN" sz="1400" dirty="0"/>
                    <a:t> with “central inspection”</a:t>
                  </a:r>
                  <a:br>
                    <a:rPr lang="en-US" altLang="zh-CN" sz="1400" dirty="0"/>
                  </a:br>
                  <a:r>
                    <a:rPr lang="en-US" altLang="zh-CN" sz="1400" dirty="0"/>
                    <a:t> </a:t>
                  </a:r>
                  <a:br>
                    <a:rPr lang="en-US" altLang="zh-CN" sz="1400" dirty="0"/>
                  </a:br>
                  <a:r>
                    <a:rPr lang="en-US" altLang="zh-CN" sz="1400" dirty="0"/>
                    <a:t>  The results are even stronger.</a:t>
                  </a:r>
                  <a:endParaRPr lang="zh-CN" altLang="en-US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文本框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31036" y="2782785"/>
                  <a:ext cx="2860964" cy="1384995"/>
                </a:xfrm>
                <a:prstGeom prst="rect">
                  <a:avLst/>
                </a:prstGeom>
                <a:blipFill>
                  <a:blip r:embed="rId5"/>
                  <a:stretch>
                    <a:fillRect l="-638" t="-881" b="-352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椭圆 12"/>
            <p:cNvSpPr/>
            <p:nvPr/>
          </p:nvSpPr>
          <p:spPr bwMode="auto">
            <a:xfrm>
              <a:off x="9395529" y="2929628"/>
              <a:ext cx="52044" cy="5204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4" name="椭圆 13"/>
            <p:cNvSpPr/>
            <p:nvPr/>
          </p:nvSpPr>
          <p:spPr bwMode="auto">
            <a:xfrm>
              <a:off x="9393025" y="3352800"/>
              <a:ext cx="52044" cy="5204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5" name="椭圆 14"/>
            <p:cNvSpPr/>
            <p:nvPr/>
          </p:nvSpPr>
          <p:spPr bwMode="auto">
            <a:xfrm>
              <a:off x="9393025" y="3976743"/>
              <a:ext cx="52044" cy="5204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2" name="矩形 1"/>
          <p:cNvSpPr/>
          <p:nvPr/>
        </p:nvSpPr>
        <p:spPr bwMode="auto">
          <a:xfrm>
            <a:off x="3102921" y="2765051"/>
            <a:ext cx="1309254" cy="906403"/>
          </a:xfrm>
          <a:prstGeom prst="rect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047006" y="3914967"/>
            <a:ext cx="26649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e.g. After central inspection, price discount reduced by </a:t>
            </a:r>
            <a:r>
              <a:rPr lang="en-US" altLang="zh-CN" sz="1400" dirty="0">
                <a:solidFill>
                  <a:srgbClr val="FF0000"/>
                </a:solidFill>
              </a:rPr>
              <a:t>42.6%</a:t>
            </a:r>
            <a:r>
              <a:rPr lang="en-US" altLang="zh-CN" sz="1400" dirty="0"/>
              <a:t>.</a:t>
            </a:r>
          </a:p>
          <a:p>
            <a:endParaRPr lang="en-US" altLang="zh-CN" sz="1400" dirty="0"/>
          </a:p>
          <a:p>
            <a:r>
              <a:rPr lang="en-US" altLang="zh-CN" sz="1400" dirty="0" err="1"/>
              <a:t>exp</a:t>
            </a:r>
            <a:r>
              <a:rPr lang="en-US" altLang="zh-CN" sz="1400" dirty="0"/>
              <a:t>(−0.858+0.695) −</a:t>
            </a:r>
          </a:p>
          <a:p>
            <a:r>
              <a:rPr lang="en-US" altLang="zh-CN" sz="1400" dirty="0" err="1"/>
              <a:t>exp</a:t>
            </a:r>
            <a:r>
              <a:rPr lang="en-US" altLang="zh-CN" sz="1400" dirty="0"/>
              <a:t>(-0.858)=0.426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3797119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标题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7277"/>
            <a:ext cx="7307250" cy="402936"/>
          </a:xfrm>
        </p:spPr>
        <p:txBody>
          <a:bodyPr anchor="b"/>
          <a:lstStyle/>
          <a:p>
            <a:pPr algn="ctr" eaLnBrk="1" hangingPunct="1"/>
            <a:r>
              <a:rPr lang="en-US" altLang="zh-CN" sz="3200" dirty="0">
                <a:ea typeface="宋体" panose="02010600030101010101" pitchFamily="2" charset="-122"/>
              </a:rPr>
              <a:t>VI. Effect of Xi’s Anticorruption Campaign</a:t>
            </a:r>
            <a:endParaRPr lang="zh-CN" altLang="en-US" sz="3200" dirty="0">
              <a:ea typeface="宋体" panose="02010600030101010101" pitchFamily="2" charset="-122"/>
            </a:endParaRPr>
          </a:p>
        </p:txBody>
      </p:sp>
      <p:sp>
        <p:nvSpPr>
          <p:cNvPr id="22" name="矩形 7"/>
          <p:cNvSpPr>
            <a:spLocks noChangeArrowheads="1"/>
          </p:cNvSpPr>
          <p:nvPr/>
        </p:nvSpPr>
        <p:spPr bwMode="auto">
          <a:xfrm>
            <a:off x="0" y="648999"/>
            <a:ext cx="2057400" cy="650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3" name="矩形 8"/>
          <p:cNvSpPr>
            <a:spLocks noChangeArrowheads="1"/>
          </p:cNvSpPr>
          <p:nvPr/>
        </p:nvSpPr>
        <p:spPr bwMode="auto">
          <a:xfrm>
            <a:off x="2057400" y="648999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210320" y="714086"/>
            <a:ext cx="4374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VI.A. Land Prices —— Results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5214" y="-12787"/>
            <a:ext cx="2686783" cy="6870787"/>
          </a:xfrm>
          <a:prstGeom prst="rect">
            <a:avLst/>
          </a:prstGeom>
        </p:spPr>
      </p:pic>
      <p:sp>
        <p:nvSpPr>
          <p:cNvPr id="7171" name="五边形 6"/>
          <p:cNvSpPr>
            <a:spLocks noChangeArrowheads="1"/>
          </p:cNvSpPr>
          <p:nvPr/>
        </p:nvSpPr>
        <p:spPr bwMode="auto">
          <a:xfrm flipH="1">
            <a:off x="11460163" y="6210300"/>
            <a:ext cx="731837" cy="361950"/>
          </a:xfrm>
          <a:prstGeom prst="homePlate">
            <a:avLst>
              <a:gd name="adj" fmla="val 50548"/>
            </a:avLst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2663" y="6270625"/>
            <a:ext cx="2743200" cy="365125"/>
          </a:xfrm>
          <a:noFill/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solidFill>
                  <a:srgbClr val="898989"/>
                </a:solidFill>
              </a:rPr>
              <a:t>35</a:t>
            </a:r>
            <a:endParaRPr lang="zh-CN" altLang="en-US" sz="1800" dirty="0"/>
          </a:p>
        </p:txBody>
      </p:sp>
      <p:pic>
        <p:nvPicPr>
          <p:cNvPr id="9" name="图片 8"/>
          <p:cNvPicPr/>
          <p:nvPr/>
        </p:nvPicPr>
        <p:blipFill>
          <a:blip r:embed="rId4"/>
          <a:stretch>
            <a:fillRect/>
          </a:stretch>
        </p:blipFill>
        <p:spPr>
          <a:xfrm rot="5400000">
            <a:off x="2050712" y="-434303"/>
            <a:ext cx="4695219" cy="8408683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9140853" y="2072555"/>
            <a:ext cx="2860964" cy="1384995"/>
            <a:chOff x="9331036" y="2782785"/>
            <a:chExt cx="2860964" cy="13849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/>
                <p:cNvSpPr txBox="1"/>
                <p:nvPr/>
              </p:nvSpPr>
              <p:spPr>
                <a:xfrm>
                  <a:off x="9331036" y="2782785"/>
                  <a:ext cx="2860964" cy="1384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dirty="0"/>
                    <a:t>  Column (3) and Column (4)</a:t>
                  </a:r>
                </a:p>
                <a:p>
                  <a:endParaRPr lang="en-US" altLang="zh-CN" sz="1400" dirty="0"/>
                </a:p>
                <a:p>
                  <a:r>
                    <a:rPr lang="en-US" altLang="zh-CN" sz="1400" dirty="0"/>
                    <a:t>  Interact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zh-CN" altLang="zh-CN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𝑃𝑟𝑖𝑛𝑐𝑒𝑙𝑖𝑛𝑔𝑃𝑢𝑟𝑐h𝑎𝑠𝑒</m:t>
                          </m:r>
                        </m:e>
                        <m:sub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𝑖𝑡</m:t>
                          </m:r>
                        </m:sub>
                      </m:sSub>
                    </m:oMath>
                  </a14:m>
                  <a:r>
                    <a:rPr lang="en-US" altLang="zh-CN" sz="1400" dirty="0"/>
                    <a:t> with “Xi-appointed officials”</a:t>
                  </a:r>
                  <a:br>
                    <a:rPr lang="en-US" altLang="zh-CN" sz="1400" dirty="0"/>
                  </a:br>
                  <a:r>
                    <a:rPr lang="en-US" altLang="zh-CN" sz="1400" dirty="0"/>
                    <a:t> </a:t>
                  </a:r>
                  <a:br>
                    <a:rPr lang="en-US" altLang="zh-CN" sz="1400" dirty="0"/>
                  </a:br>
                  <a:r>
                    <a:rPr lang="en-US" altLang="zh-CN" sz="1400" dirty="0"/>
                    <a:t>  The results are even stronger.</a:t>
                  </a:r>
                  <a:endParaRPr lang="zh-CN" altLang="en-US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文本框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31036" y="2782785"/>
                  <a:ext cx="2860964" cy="1384995"/>
                </a:xfrm>
                <a:prstGeom prst="rect">
                  <a:avLst/>
                </a:prstGeom>
                <a:blipFill>
                  <a:blip r:embed="rId5"/>
                  <a:stretch>
                    <a:fillRect l="-638" t="-881" b="-352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椭圆 12"/>
            <p:cNvSpPr/>
            <p:nvPr/>
          </p:nvSpPr>
          <p:spPr bwMode="auto">
            <a:xfrm>
              <a:off x="9395529" y="2929628"/>
              <a:ext cx="52044" cy="5204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4" name="椭圆 13"/>
            <p:cNvSpPr/>
            <p:nvPr/>
          </p:nvSpPr>
          <p:spPr bwMode="auto">
            <a:xfrm>
              <a:off x="9393025" y="3352800"/>
              <a:ext cx="52044" cy="5204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5" name="椭圆 14"/>
            <p:cNvSpPr/>
            <p:nvPr/>
          </p:nvSpPr>
          <p:spPr bwMode="auto">
            <a:xfrm>
              <a:off x="9393025" y="3976743"/>
              <a:ext cx="52044" cy="5204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2" name="矩形 1"/>
          <p:cNvSpPr/>
          <p:nvPr/>
        </p:nvSpPr>
        <p:spPr bwMode="auto">
          <a:xfrm>
            <a:off x="4502230" y="2765052"/>
            <a:ext cx="1309254" cy="1225057"/>
          </a:xfrm>
          <a:prstGeom prst="rect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047006" y="3914967"/>
            <a:ext cx="26649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e.g. After Xi-appointed officials, price discount reduced by </a:t>
            </a:r>
            <a:r>
              <a:rPr lang="en-US" altLang="zh-CN" sz="1400" dirty="0">
                <a:solidFill>
                  <a:srgbClr val="FF0000"/>
                </a:solidFill>
              </a:rPr>
              <a:t>31.5%</a:t>
            </a:r>
            <a:r>
              <a:rPr lang="en-US" altLang="zh-CN" sz="1400" dirty="0"/>
              <a:t>.</a:t>
            </a:r>
          </a:p>
          <a:p>
            <a:endParaRPr lang="en-US" altLang="zh-CN" sz="1400" dirty="0"/>
          </a:p>
          <a:p>
            <a:r>
              <a:rPr lang="en-US" altLang="zh-CN" sz="1400" dirty="0" err="1"/>
              <a:t>exp</a:t>
            </a:r>
            <a:r>
              <a:rPr lang="en-US" altLang="zh-CN" sz="1400" dirty="0"/>
              <a:t>(−0.896+0.572) −</a:t>
            </a:r>
          </a:p>
          <a:p>
            <a:r>
              <a:rPr lang="en-US" altLang="zh-CN" sz="1400" dirty="0" err="1"/>
              <a:t>exp</a:t>
            </a:r>
            <a:r>
              <a:rPr lang="en-US" altLang="zh-CN" sz="1400" dirty="0"/>
              <a:t>(-0.896)=0.315</a:t>
            </a:r>
            <a:endParaRPr lang="zh-CN" altLang="en-US" sz="1400" dirty="0"/>
          </a:p>
        </p:txBody>
      </p:sp>
      <p:grpSp>
        <p:nvGrpSpPr>
          <p:cNvPr id="6" name="组合 5"/>
          <p:cNvGrpSpPr/>
          <p:nvPr/>
        </p:nvGrpSpPr>
        <p:grpSpPr>
          <a:xfrm>
            <a:off x="676454" y="2765052"/>
            <a:ext cx="9632445" cy="4060940"/>
            <a:chOff x="676454" y="2765052"/>
            <a:chExt cx="9632445" cy="4060940"/>
          </a:xfrm>
        </p:grpSpPr>
        <p:sp>
          <p:nvSpPr>
            <p:cNvPr id="4" name="矩形 3"/>
            <p:cNvSpPr/>
            <p:nvPr/>
          </p:nvSpPr>
          <p:spPr>
            <a:xfrm>
              <a:off x="676454" y="6179661"/>
              <a:ext cx="963244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/>
                <a:t>Which of these measures are more effective? “central inspection” and “Xi-appointed officials”.</a:t>
              </a:r>
              <a:br>
                <a:rPr lang="en-US" altLang="zh-CN" dirty="0"/>
              </a:br>
              <a:r>
                <a:rPr lang="en-US" altLang="zh-CN" dirty="0"/>
                <a:t> </a:t>
              </a:r>
              <a:endParaRPr lang="zh-CN" altLang="en-US" dirty="0"/>
            </a:p>
          </p:txBody>
        </p:sp>
        <p:sp>
          <p:nvSpPr>
            <p:cNvPr id="18" name="矩形 17"/>
            <p:cNvSpPr/>
            <p:nvPr/>
          </p:nvSpPr>
          <p:spPr bwMode="auto">
            <a:xfrm>
              <a:off x="5913476" y="2765052"/>
              <a:ext cx="1309254" cy="1225057"/>
            </a:xfrm>
            <a:prstGeom prst="rect">
              <a:avLst/>
            </a:prstGeom>
            <a:noFill/>
            <a:ln w="2857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90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标题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7277"/>
            <a:ext cx="7307250" cy="402936"/>
          </a:xfrm>
        </p:spPr>
        <p:txBody>
          <a:bodyPr anchor="b"/>
          <a:lstStyle/>
          <a:p>
            <a:pPr algn="ctr" eaLnBrk="1" hangingPunct="1"/>
            <a:r>
              <a:rPr lang="en-US" altLang="zh-CN" sz="3200" dirty="0">
                <a:ea typeface="宋体" panose="02010600030101010101" pitchFamily="2" charset="-122"/>
              </a:rPr>
              <a:t>VI. Effect of Xi’s Anticorruption Campaign</a:t>
            </a:r>
            <a:endParaRPr lang="zh-CN" altLang="en-US" sz="3200" dirty="0">
              <a:ea typeface="宋体" panose="02010600030101010101" pitchFamily="2" charset="-122"/>
            </a:endParaRPr>
          </a:p>
        </p:txBody>
      </p:sp>
      <p:sp>
        <p:nvSpPr>
          <p:cNvPr id="22" name="矩形 7"/>
          <p:cNvSpPr>
            <a:spLocks noChangeArrowheads="1"/>
          </p:cNvSpPr>
          <p:nvPr/>
        </p:nvSpPr>
        <p:spPr bwMode="auto">
          <a:xfrm>
            <a:off x="0" y="648999"/>
            <a:ext cx="2057400" cy="650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3" name="矩形 8"/>
          <p:cNvSpPr>
            <a:spLocks noChangeArrowheads="1"/>
          </p:cNvSpPr>
          <p:nvPr/>
        </p:nvSpPr>
        <p:spPr bwMode="auto">
          <a:xfrm>
            <a:off x="2057400" y="648999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210320" y="714086"/>
            <a:ext cx="4374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VI.A. Land Prices —— Results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5214" y="-12787"/>
            <a:ext cx="2686783" cy="6870787"/>
          </a:xfrm>
          <a:prstGeom prst="rect">
            <a:avLst/>
          </a:prstGeom>
        </p:spPr>
      </p:pic>
      <p:sp>
        <p:nvSpPr>
          <p:cNvPr id="7171" name="五边形 6"/>
          <p:cNvSpPr>
            <a:spLocks noChangeArrowheads="1"/>
          </p:cNvSpPr>
          <p:nvPr/>
        </p:nvSpPr>
        <p:spPr bwMode="auto">
          <a:xfrm flipH="1">
            <a:off x="11460163" y="6210300"/>
            <a:ext cx="731837" cy="361950"/>
          </a:xfrm>
          <a:prstGeom prst="homePlate">
            <a:avLst>
              <a:gd name="adj" fmla="val 50548"/>
            </a:avLst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2663" y="6270625"/>
            <a:ext cx="2743200" cy="365125"/>
          </a:xfrm>
          <a:noFill/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solidFill>
                  <a:srgbClr val="898989"/>
                </a:solidFill>
              </a:rPr>
              <a:t>36</a:t>
            </a:r>
            <a:endParaRPr lang="zh-CN" altLang="en-US" sz="1800" dirty="0"/>
          </a:p>
        </p:txBody>
      </p:sp>
      <p:pic>
        <p:nvPicPr>
          <p:cNvPr id="9" name="图片 8"/>
          <p:cNvPicPr/>
          <p:nvPr/>
        </p:nvPicPr>
        <p:blipFill>
          <a:blip r:embed="rId4"/>
          <a:stretch>
            <a:fillRect/>
          </a:stretch>
        </p:blipFill>
        <p:spPr>
          <a:xfrm rot="5400000">
            <a:off x="2050712" y="-434303"/>
            <a:ext cx="4695219" cy="8408683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9140853" y="2072555"/>
            <a:ext cx="2860964" cy="2677656"/>
            <a:chOff x="9331036" y="2782785"/>
            <a:chExt cx="2860964" cy="26776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/>
                <p:cNvSpPr txBox="1"/>
                <p:nvPr/>
              </p:nvSpPr>
              <p:spPr>
                <a:xfrm>
                  <a:off x="9331036" y="2782785"/>
                  <a:ext cx="2860964" cy="26776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dirty="0"/>
                    <a:t>  Column (9) and Column (10)</a:t>
                  </a:r>
                </a:p>
                <a:p>
                  <a:endParaRPr lang="en-US" altLang="zh-CN" sz="1400" dirty="0"/>
                </a:p>
                <a:p>
                  <a:r>
                    <a:rPr lang="en-US" altLang="zh-CN" sz="1400" dirty="0"/>
                    <a:t> Further ascertain the effectiveness</a:t>
                  </a:r>
                </a:p>
                <a:p>
                  <a:br>
                    <a:rPr lang="en-US" altLang="zh-CN" sz="1400" dirty="0"/>
                  </a:br>
                  <a:r>
                    <a:rPr lang="en-US" altLang="zh-CN" sz="1400" dirty="0"/>
                    <a:t>  Interact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zh-CN" altLang="zh-CN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𝑃𝑟𝑖𝑛𝑐𝑒𝑙𝑖𝑛𝑔𝑃𝑢𝑟𝑐h𝑎𝑠𝑒</m:t>
                          </m:r>
                        </m:e>
                        <m:sub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𝑖𝑡</m:t>
                          </m:r>
                        </m:sub>
                      </m:sSub>
                    </m:oMath>
                  </a14:m>
                  <a:r>
                    <a:rPr lang="en-US" altLang="zh-CN" sz="1400" dirty="0"/>
                    <a:t> with “Pro-2012 inspection”.</a:t>
                  </a:r>
                </a:p>
                <a:p>
                  <a:r>
                    <a:rPr lang="en-US" altLang="zh-CN" sz="1400" dirty="0"/>
                    <a:t>(Launched by Hu Jintao)</a:t>
                  </a:r>
                </a:p>
                <a:p>
                  <a:r>
                    <a:rPr lang="en-US" altLang="zh-CN" sz="1400" dirty="0"/>
                    <a:t>(2002–2012)</a:t>
                  </a:r>
                  <a:br>
                    <a:rPr lang="en-US" altLang="zh-CN" sz="1400" dirty="0"/>
                  </a:br>
                  <a:r>
                    <a:rPr lang="en-US" altLang="zh-CN" sz="1400" dirty="0"/>
                    <a:t>The results are even stronger.</a:t>
                  </a:r>
                </a:p>
                <a:p>
                  <a:endParaRPr lang="en-US" altLang="zh-CN" sz="1400" dirty="0">
                    <a:solidFill>
                      <a:srgbClr val="FF0000"/>
                    </a:solidFill>
                  </a:endParaRPr>
                </a:p>
                <a:p>
                  <a:r>
                    <a:rPr lang="en-US" altLang="zh-CN" sz="1400" dirty="0">
                      <a:solidFill>
                        <a:srgbClr val="FF0000"/>
                      </a:solidFill>
                    </a:rPr>
                    <a:t>  No significant effect</a:t>
                  </a:r>
                  <a:endParaRPr lang="zh-CN" altLang="en-US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文本框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31036" y="2782785"/>
                  <a:ext cx="2860964" cy="2677656"/>
                </a:xfrm>
                <a:prstGeom prst="rect">
                  <a:avLst/>
                </a:prstGeom>
                <a:blipFill>
                  <a:blip r:embed="rId5"/>
                  <a:stretch>
                    <a:fillRect l="-638" t="-456" b="-13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椭圆 12"/>
            <p:cNvSpPr/>
            <p:nvPr/>
          </p:nvSpPr>
          <p:spPr bwMode="auto">
            <a:xfrm>
              <a:off x="9395529" y="2929628"/>
              <a:ext cx="52044" cy="5204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4" name="椭圆 13"/>
            <p:cNvSpPr/>
            <p:nvPr/>
          </p:nvSpPr>
          <p:spPr bwMode="auto">
            <a:xfrm>
              <a:off x="9393025" y="3352800"/>
              <a:ext cx="52044" cy="5204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5" name="椭圆 14"/>
            <p:cNvSpPr/>
            <p:nvPr/>
          </p:nvSpPr>
          <p:spPr bwMode="auto">
            <a:xfrm>
              <a:off x="9393025" y="3976743"/>
              <a:ext cx="52044" cy="5204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2" name="矩形 1"/>
          <p:cNvSpPr/>
          <p:nvPr/>
        </p:nvSpPr>
        <p:spPr bwMode="auto">
          <a:xfrm>
            <a:off x="7207967" y="2765052"/>
            <a:ext cx="1309254" cy="1488293"/>
          </a:xfrm>
          <a:prstGeom prst="rect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" name="椭圆 17"/>
          <p:cNvSpPr/>
          <p:nvPr/>
        </p:nvSpPr>
        <p:spPr bwMode="auto">
          <a:xfrm>
            <a:off x="9202842" y="4589622"/>
            <a:ext cx="52044" cy="52044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679082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标题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7277"/>
            <a:ext cx="7307250" cy="402936"/>
          </a:xfrm>
        </p:spPr>
        <p:txBody>
          <a:bodyPr anchor="b"/>
          <a:lstStyle/>
          <a:p>
            <a:pPr algn="ctr" eaLnBrk="1" hangingPunct="1"/>
            <a:r>
              <a:rPr lang="en-US" altLang="zh-CN" sz="3200" dirty="0">
                <a:ea typeface="宋体" panose="02010600030101010101" pitchFamily="2" charset="-122"/>
              </a:rPr>
              <a:t>VI. Effect of Xi’s Anticorruption Campaign</a:t>
            </a:r>
            <a:endParaRPr lang="zh-CN" altLang="en-US" sz="3200" dirty="0">
              <a:ea typeface="宋体" panose="02010600030101010101" pitchFamily="2" charset="-122"/>
            </a:endParaRPr>
          </a:p>
        </p:txBody>
      </p:sp>
      <p:sp>
        <p:nvSpPr>
          <p:cNvPr id="22" name="矩形 7"/>
          <p:cNvSpPr>
            <a:spLocks noChangeArrowheads="1"/>
          </p:cNvSpPr>
          <p:nvPr/>
        </p:nvSpPr>
        <p:spPr bwMode="auto">
          <a:xfrm>
            <a:off x="0" y="648999"/>
            <a:ext cx="2057400" cy="650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3" name="矩形 8"/>
          <p:cNvSpPr>
            <a:spLocks noChangeArrowheads="1"/>
          </p:cNvSpPr>
          <p:nvPr/>
        </p:nvSpPr>
        <p:spPr bwMode="auto">
          <a:xfrm>
            <a:off x="2057400" y="648999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210320" y="714086"/>
            <a:ext cx="7603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VI.A. Land Prices —— in a broader perspective </a:t>
            </a:r>
          </a:p>
        </p:txBody>
      </p:sp>
      <p:sp>
        <p:nvSpPr>
          <p:cNvPr id="7171" name="五边形 6"/>
          <p:cNvSpPr>
            <a:spLocks noChangeArrowheads="1"/>
          </p:cNvSpPr>
          <p:nvPr/>
        </p:nvSpPr>
        <p:spPr bwMode="auto">
          <a:xfrm flipH="1">
            <a:off x="11460163" y="6210300"/>
            <a:ext cx="731837" cy="361950"/>
          </a:xfrm>
          <a:prstGeom prst="homePlate">
            <a:avLst>
              <a:gd name="adj" fmla="val 50548"/>
            </a:avLst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2663" y="6270625"/>
            <a:ext cx="2743200" cy="365125"/>
          </a:xfrm>
          <a:noFill/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solidFill>
                  <a:srgbClr val="898989"/>
                </a:solidFill>
              </a:rPr>
              <a:t>37</a:t>
            </a:r>
            <a:endParaRPr lang="zh-CN" altLang="en-US" sz="18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363" y="1082810"/>
            <a:ext cx="5848718" cy="488503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46020" y="2556134"/>
            <a:ext cx="56820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Interact coefficients estimated on princeling purchase </a:t>
            </a:r>
            <a:br>
              <a:rPr lang="en-US" altLang="zh-CN" dirty="0"/>
            </a:br>
            <a:r>
              <a:rPr lang="en-US" altLang="zh-CN" dirty="0"/>
              <a:t>with a series of year dummies.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646020" y="3871555"/>
            <a:ext cx="53313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SHOW : The average size of the discounts obtained by the Princeling firms (2006 to 2016).</a:t>
            </a:r>
            <a:endParaRPr lang="zh-CN" altLang="en-US" dirty="0"/>
          </a:p>
        </p:txBody>
      </p:sp>
      <p:cxnSp>
        <p:nvCxnSpPr>
          <p:cNvPr id="10" name="直接连接符 9"/>
          <p:cNvCxnSpPr/>
          <p:nvPr/>
        </p:nvCxnSpPr>
        <p:spPr bwMode="auto">
          <a:xfrm flipH="1">
            <a:off x="9767455" y="1572492"/>
            <a:ext cx="6927" cy="283562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92D05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6" name="椭圆 15"/>
          <p:cNvSpPr/>
          <p:nvPr/>
        </p:nvSpPr>
        <p:spPr bwMode="auto">
          <a:xfrm>
            <a:off x="11256818" y="1849582"/>
            <a:ext cx="422564" cy="415636"/>
          </a:xfrm>
          <a:prstGeom prst="ellipse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19" name="直接箭头连接符 18"/>
          <p:cNvCxnSpPr/>
          <p:nvPr/>
        </p:nvCxnSpPr>
        <p:spPr bwMode="auto">
          <a:xfrm>
            <a:off x="7813964" y="3121922"/>
            <a:ext cx="1149928" cy="11083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25" name="直接箭头连接符 24"/>
          <p:cNvCxnSpPr/>
          <p:nvPr/>
        </p:nvCxnSpPr>
        <p:spPr bwMode="auto">
          <a:xfrm flipV="1">
            <a:off x="10087768" y="2057400"/>
            <a:ext cx="869517" cy="57333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</p:spPr>
      </p:cxnSp>
    </p:spTree>
    <p:extLst>
      <p:ext uri="{BB962C8B-B14F-4D97-AF65-F5344CB8AC3E}">
        <p14:creationId xmlns:p14="http://schemas.microsoft.com/office/powerpoint/2010/main" val="8397023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标题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7277"/>
            <a:ext cx="7307250" cy="402936"/>
          </a:xfrm>
        </p:spPr>
        <p:txBody>
          <a:bodyPr anchor="b"/>
          <a:lstStyle/>
          <a:p>
            <a:pPr algn="ctr" eaLnBrk="1" hangingPunct="1"/>
            <a:r>
              <a:rPr lang="en-US" altLang="zh-CN" sz="3200" dirty="0">
                <a:ea typeface="宋体" panose="02010600030101010101" pitchFamily="2" charset="-122"/>
              </a:rPr>
              <a:t>VI. Effect of Xi’s Anticorruption Campaign</a:t>
            </a:r>
            <a:endParaRPr lang="zh-CN" altLang="en-US" sz="3200" dirty="0">
              <a:ea typeface="宋体" panose="02010600030101010101" pitchFamily="2" charset="-122"/>
            </a:endParaRPr>
          </a:p>
        </p:txBody>
      </p:sp>
      <p:sp>
        <p:nvSpPr>
          <p:cNvPr id="22" name="矩形 7"/>
          <p:cNvSpPr>
            <a:spLocks noChangeArrowheads="1"/>
          </p:cNvSpPr>
          <p:nvPr/>
        </p:nvSpPr>
        <p:spPr bwMode="auto">
          <a:xfrm>
            <a:off x="0" y="648999"/>
            <a:ext cx="2057400" cy="650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3" name="矩形 8"/>
          <p:cNvSpPr>
            <a:spLocks noChangeArrowheads="1"/>
          </p:cNvSpPr>
          <p:nvPr/>
        </p:nvSpPr>
        <p:spPr bwMode="auto">
          <a:xfrm>
            <a:off x="2057400" y="648999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210320" y="714086"/>
            <a:ext cx="7603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VI.B. Quantity of Land Sold to the Princeling Firms</a:t>
            </a:r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2663" y="6270625"/>
            <a:ext cx="2743200" cy="365125"/>
          </a:xfrm>
          <a:noFill/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solidFill>
                  <a:srgbClr val="898989"/>
                </a:solidFill>
              </a:rPr>
              <a:t>31</a:t>
            </a:r>
            <a:endParaRPr lang="zh-CN" altLang="en-US" sz="18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217" y="1381232"/>
            <a:ext cx="5773623" cy="499526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3527" y="0"/>
            <a:ext cx="2682472" cy="6870787"/>
          </a:xfrm>
          <a:prstGeom prst="rect">
            <a:avLst/>
          </a:prstGeom>
        </p:spPr>
      </p:pic>
      <p:sp>
        <p:nvSpPr>
          <p:cNvPr id="17" name="五边形 6"/>
          <p:cNvSpPr>
            <a:spLocks noChangeArrowheads="1"/>
          </p:cNvSpPr>
          <p:nvPr/>
        </p:nvSpPr>
        <p:spPr bwMode="auto">
          <a:xfrm flipH="1">
            <a:off x="11460163" y="6270625"/>
            <a:ext cx="731837" cy="361950"/>
          </a:xfrm>
          <a:prstGeom prst="homePlate">
            <a:avLst>
              <a:gd name="adj" fmla="val 50548"/>
            </a:avLst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18" name="灯片编号占位符 4"/>
          <p:cNvSpPr txBox="1">
            <a:spLocks/>
          </p:cNvSpPr>
          <p:nvPr/>
        </p:nvSpPr>
        <p:spPr bwMode="auto">
          <a:xfrm>
            <a:off x="8659813" y="6328008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dirty="0">
                <a:solidFill>
                  <a:srgbClr val="898989"/>
                </a:solidFill>
              </a:rPr>
              <a:t>38</a:t>
            </a:r>
            <a:endParaRPr lang="zh-CN" altLang="en-US" sz="1800" dirty="0"/>
          </a:p>
        </p:txBody>
      </p:sp>
      <p:grpSp>
        <p:nvGrpSpPr>
          <p:cNvPr id="21" name="组合 20"/>
          <p:cNvGrpSpPr/>
          <p:nvPr/>
        </p:nvGrpSpPr>
        <p:grpSpPr>
          <a:xfrm>
            <a:off x="8958608" y="1931936"/>
            <a:ext cx="2866248" cy="2246769"/>
            <a:chOff x="9331036" y="2782785"/>
            <a:chExt cx="2866248" cy="224676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本框 23"/>
                <p:cNvSpPr txBox="1"/>
                <p:nvPr/>
              </p:nvSpPr>
              <p:spPr>
                <a:xfrm>
                  <a:off x="9331036" y="2782785"/>
                  <a:ext cx="2866248" cy="22467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dirty="0"/>
                    <a:t>  Column (1)</a:t>
                  </a:r>
                </a:p>
                <a:p>
                  <a:r>
                    <a:rPr lang="en-US" altLang="zh-CN" sz="1400" dirty="0"/>
                    <a:t>  </a:t>
                  </a:r>
                </a:p>
                <a:p>
                  <a:r>
                    <a:rPr lang="en-US" altLang="zh-CN" sz="1400" dirty="0"/>
                    <a:t>  Interact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zh-CN" altLang="zh-CN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𝑃𝑟𝑖𝑛𝑐𝑒𝑙𝑖𝑛𝑔𝑃𝑢𝑟𝑐h𝑎𝑠𝑒</m:t>
                          </m:r>
                        </m:e>
                        <m:sub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𝑖𝑡</m:t>
                          </m:r>
                        </m:sub>
                      </m:sSub>
                    </m:oMath>
                  </a14:m>
                  <a:r>
                    <a:rPr lang="en-US" altLang="zh-CN" sz="1400" dirty="0"/>
                    <a:t> with “transactions after 2012”</a:t>
                  </a:r>
                  <a:br>
                    <a:rPr lang="en-US" altLang="zh-CN" sz="1400" dirty="0"/>
                  </a:br>
                  <a:r>
                    <a:rPr lang="en-US" altLang="zh-CN" sz="1400" dirty="0"/>
                    <a:t> </a:t>
                  </a:r>
                  <a:br>
                    <a:rPr lang="en-US" altLang="zh-CN" sz="1400" dirty="0"/>
                  </a:br>
                  <a:r>
                    <a:rPr lang="en-US" altLang="zh-CN" sz="1400" dirty="0"/>
                    <a:t>  Before the anticorruption</a:t>
                  </a:r>
                </a:p>
                <a:p>
                  <a:r>
                    <a:rPr lang="en-US" altLang="zh-CN" sz="1400" dirty="0"/>
                    <a:t>Princeling firms : 8.1% more land.</a:t>
                  </a:r>
                </a:p>
                <a:p>
                  <a:r>
                    <a:rPr lang="en-US" altLang="zh-CN" sz="1400" dirty="0"/>
                    <a:t>After 2012 : land purchases dropped by more than 2.3%.</a:t>
                  </a:r>
                </a:p>
                <a:p>
                  <a:endParaRPr lang="zh-CN" altLang="en-US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文本框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31036" y="2782785"/>
                  <a:ext cx="2866248" cy="2246769"/>
                </a:xfrm>
                <a:prstGeom prst="rect">
                  <a:avLst/>
                </a:prstGeom>
                <a:blipFill>
                  <a:blip r:embed="rId5"/>
                  <a:stretch>
                    <a:fillRect l="-638" t="-54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椭圆 25"/>
            <p:cNvSpPr/>
            <p:nvPr/>
          </p:nvSpPr>
          <p:spPr bwMode="auto">
            <a:xfrm>
              <a:off x="9395529" y="2929628"/>
              <a:ext cx="52044" cy="5204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7" name="椭圆 26"/>
            <p:cNvSpPr/>
            <p:nvPr/>
          </p:nvSpPr>
          <p:spPr bwMode="auto">
            <a:xfrm>
              <a:off x="9393025" y="3352800"/>
              <a:ext cx="52044" cy="5204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8" name="椭圆 27"/>
            <p:cNvSpPr/>
            <p:nvPr/>
          </p:nvSpPr>
          <p:spPr bwMode="auto">
            <a:xfrm>
              <a:off x="9393025" y="3976743"/>
              <a:ext cx="52044" cy="5204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29" name="矩形 28"/>
          <p:cNvSpPr/>
          <p:nvPr/>
        </p:nvSpPr>
        <p:spPr bwMode="auto">
          <a:xfrm>
            <a:off x="4190999" y="2425615"/>
            <a:ext cx="658091" cy="752324"/>
          </a:xfrm>
          <a:prstGeom prst="rect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183428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标题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7277"/>
            <a:ext cx="7307250" cy="402936"/>
          </a:xfrm>
        </p:spPr>
        <p:txBody>
          <a:bodyPr anchor="b"/>
          <a:lstStyle/>
          <a:p>
            <a:pPr algn="ctr" eaLnBrk="1" hangingPunct="1"/>
            <a:r>
              <a:rPr lang="en-US" altLang="zh-CN" sz="3200" dirty="0">
                <a:ea typeface="宋体" panose="02010600030101010101" pitchFamily="2" charset="-122"/>
              </a:rPr>
              <a:t>VI. Effect of Xi’s Anticorruption Campaign</a:t>
            </a:r>
            <a:endParaRPr lang="zh-CN" altLang="en-US" sz="3200" dirty="0">
              <a:ea typeface="宋体" panose="02010600030101010101" pitchFamily="2" charset="-122"/>
            </a:endParaRPr>
          </a:p>
        </p:txBody>
      </p:sp>
      <p:sp>
        <p:nvSpPr>
          <p:cNvPr id="22" name="矩形 7"/>
          <p:cNvSpPr>
            <a:spLocks noChangeArrowheads="1"/>
          </p:cNvSpPr>
          <p:nvPr/>
        </p:nvSpPr>
        <p:spPr bwMode="auto">
          <a:xfrm>
            <a:off x="0" y="648999"/>
            <a:ext cx="2057400" cy="650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3" name="矩形 8"/>
          <p:cNvSpPr>
            <a:spLocks noChangeArrowheads="1"/>
          </p:cNvSpPr>
          <p:nvPr/>
        </p:nvSpPr>
        <p:spPr bwMode="auto">
          <a:xfrm>
            <a:off x="2057400" y="648999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210320" y="714086"/>
            <a:ext cx="7603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VI.B. Quantity of Land Sold to the Princeling Firms</a:t>
            </a:r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2663" y="6270625"/>
            <a:ext cx="2743200" cy="365125"/>
          </a:xfrm>
          <a:noFill/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solidFill>
                  <a:srgbClr val="898989"/>
                </a:solidFill>
              </a:rPr>
              <a:t>31</a:t>
            </a:r>
            <a:endParaRPr lang="zh-CN" altLang="en-US" sz="18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217" y="1381232"/>
            <a:ext cx="5773623" cy="499526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3527" y="0"/>
            <a:ext cx="2682472" cy="6870787"/>
          </a:xfrm>
          <a:prstGeom prst="rect">
            <a:avLst/>
          </a:prstGeom>
        </p:spPr>
      </p:pic>
      <p:sp>
        <p:nvSpPr>
          <p:cNvPr id="17" name="五边形 6"/>
          <p:cNvSpPr>
            <a:spLocks noChangeArrowheads="1"/>
          </p:cNvSpPr>
          <p:nvPr/>
        </p:nvSpPr>
        <p:spPr bwMode="auto">
          <a:xfrm flipH="1">
            <a:off x="11460163" y="6270625"/>
            <a:ext cx="731837" cy="361950"/>
          </a:xfrm>
          <a:prstGeom prst="homePlate">
            <a:avLst>
              <a:gd name="adj" fmla="val 50548"/>
            </a:avLst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18" name="灯片编号占位符 4"/>
          <p:cNvSpPr txBox="1">
            <a:spLocks/>
          </p:cNvSpPr>
          <p:nvPr/>
        </p:nvSpPr>
        <p:spPr bwMode="auto">
          <a:xfrm>
            <a:off x="8659813" y="6328008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dirty="0">
                <a:solidFill>
                  <a:srgbClr val="898989"/>
                </a:solidFill>
              </a:rPr>
              <a:t>39</a:t>
            </a:r>
            <a:endParaRPr lang="zh-CN" altLang="en-US" sz="1800" dirty="0"/>
          </a:p>
        </p:txBody>
      </p:sp>
      <p:grpSp>
        <p:nvGrpSpPr>
          <p:cNvPr id="21" name="组合 20"/>
          <p:cNvGrpSpPr/>
          <p:nvPr/>
        </p:nvGrpSpPr>
        <p:grpSpPr>
          <a:xfrm>
            <a:off x="8958608" y="1931936"/>
            <a:ext cx="2866248" cy="2031325"/>
            <a:chOff x="9331036" y="2782785"/>
            <a:chExt cx="2866248" cy="203132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本框 23"/>
                <p:cNvSpPr txBox="1"/>
                <p:nvPr/>
              </p:nvSpPr>
              <p:spPr>
                <a:xfrm>
                  <a:off x="9331036" y="2782785"/>
                  <a:ext cx="2866248" cy="20313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dirty="0"/>
                    <a:t>  Column (2)</a:t>
                  </a:r>
                </a:p>
                <a:p>
                  <a:r>
                    <a:rPr lang="en-US" altLang="zh-CN" sz="1400" dirty="0"/>
                    <a:t>  </a:t>
                  </a:r>
                </a:p>
                <a:p>
                  <a:r>
                    <a:rPr lang="en-US" altLang="zh-CN" sz="1400" dirty="0"/>
                    <a:t>  Interact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zh-CN" altLang="zh-CN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𝑃𝑟𝑖𝑛𝑐𝑒𝑙𝑖𝑛𝑔𝑃𝑢𝑟𝑐h𝑎𝑠𝑒</m:t>
                          </m:r>
                        </m:e>
                        <m:sub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𝑖𝑡</m:t>
                          </m:r>
                        </m:sub>
                      </m:sSub>
                    </m:oMath>
                  </a14:m>
                  <a:r>
                    <a:rPr lang="en-US" altLang="zh-CN" sz="1400" dirty="0"/>
                    <a:t> with “central inspection”</a:t>
                  </a:r>
                  <a:br>
                    <a:rPr lang="en-US" altLang="zh-CN" sz="1400" dirty="0"/>
                  </a:br>
                  <a:r>
                    <a:rPr lang="en-US" altLang="zh-CN" sz="1400" dirty="0"/>
                    <a:t> </a:t>
                  </a:r>
                  <a:br>
                    <a:rPr lang="en-US" altLang="zh-CN" sz="1400" dirty="0"/>
                  </a:br>
                  <a:r>
                    <a:rPr lang="en-US" altLang="zh-CN" sz="1400" dirty="0"/>
                    <a:t>  After central inspection : </a:t>
                  </a:r>
                </a:p>
                <a:p>
                  <a:r>
                    <a:rPr lang="en-US" altLang="zh-CN" sz="1400" dirty="0"/>
                    <a:t>land purchases dropped by more than 1.6%.</a:t>
                  </a:r>
                </a:p>
                <a:p>
                  <a:endParaRPr lang="zh-CN" altLang="en-US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文本框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31036" y="2782785"/>
                  <a:ext cx="2866248" cy="2031325"/>
                </a:xfrm>
                <a:prstGeom prst="rect">
                  <a:avLst/>
                </a:prstGeom>
                <a:blipFill>
                  <a:blip r:embed="rId5"/>
                  <a:stretch>
                    <a:fillRect l="-638" t="-60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椭圆 25"/>
            <p:cNvSpPr/>
            <p:nvPr/>
          </p:nvSpPr>
          <p:spPr bwMode="auto">
            <a:xfrm>
              <a:off x="9395529" y="2929628"/>
              <a:ext cx="52044" cy="5204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7" name="椭圆 26"/>
            <p:cNvSpPr/>
            <p:nvPr/>
          </p:nvSpPr>
          <p:spPr bwMode="auto">
            <a:xfrm>
              <a:off x="9393025" y="3352800"/>
              <a:ext cx="52044" cy="5204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8" name="椭圆 27"/>
            <p:cNvSpPr/>
            <p:nvPr/>
          </p:nvSpPr>
          <p:spPr bwMode="auto">
            <a:xfrm>
              <a:off x="9393025" y="3976743"/>
              <a:ext cx="52044" cy="5204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29" name="矩形 28"/>
          <p:cNvSpPr/>
          <p:nvPr/>
        </p:nvSpPr>
        <p:spPr bwMode="auto">
          <a:xfrm>
            <a:off x="4990667" y="2425614"/>
            <a:ext cx="658091" cy="1405168"/>
          </a:xfrm>
          <a:prstGeom prst="rect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38399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2663" y="6270625"/>
            <a:ext cx="2743200" cy="365125"/>
          </a:xfrm>
          <a:noFill/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E8D0EEA-BACF-4366-BB91-542DBA133A72}" type="slidenum">
              <a:rPr lang="zh-CN" altLang="en-US">
                <a:solidFill>
                  <a:srgbClr val="898989"/>
                </a:solidFill>
              </a:rPr>
              <a:t>4</a:t>
            </a:fld>
            <a:endParaRPr lang="zh-CN" altLang="en-US" sz="1800"/>
          </a:p>
        </p:txBody>
      </p:sp>
      <p:sp>
        <p:nvSpPr>
          <p:cNvPr id="7171" name="五边形 6"/>
          <p:cNvSpPr>
            <a:spLocks noChangeArrowheads="1"/>
          </p:cNvSpPr>
          <p:nvPr/>
        </p:nvSpPr>
        <p:spPr bwMode="auto">
          <a:xfrm flipH="1">
            <a:off x="11460163" y="6210300"/>
            <a:ext cx="731837" cy="361950"/>
          </a:xfrm>
          <a:prstGeom prst="homePlate">
            <a:avLst>
              <a:gd name="adj" fmla="val 50548"/>
            </a:avLst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7172" name="标题 3"/>
          <p:cNvSpPr>
            <a:spLocks noGrp="1" noChangeArrowheads="1"/>
          </p:cNvSpPr>
          <p:nvPr>
            <p:ph type="title" idx="4294967295"/>
          </p:nvPr>
        </p:nvSpPr>
        <p:spPr>
          <a:xfrm>
            <a:off x="-642648" y="313430"/>
            <a:ext cx="4175557" cy="402936"/>
          </a:xfrm>
        </p:spPr>
        <p:txBody>
          <a:bodyPr anchor="b"/>
          <a:lstStyle/>
          <a:p>
            <a:pPr algn="ctr" eaLnBrk="1" hangingPunct="1"/>
            <a:r>
              <a:rPr lang="en-US" altLang="zh-CN" sz="3200" dirty="0">
                <a:ea typeface="宋体" panose="02010600030101010101" pitchFamily="2" charset="-122"/>
              </a:rPr>
              <a:t>I. Introduction</a:t>
            </a:r>
            <a:endParaRPr lang="zh-CN" altLang="en-US" sz="3200" dirty="0">
              <a:ea typeface="宋体" panose="02010600030101010101" pitchFamily="2" charset="-122"/>
            </a:endParaRPr>
          </a:p>
        </p:txBody>
      </p:sp>
      <p:sp>
        <p:nvSpPr>
          <p:cNvPr id="7174" name="矩形 7"/>
          <p:cNvSpPr>
            <a:spLocks noChangeArrowheads="1"/>
          </p:cNvSpPr>
          <p:nvPr/>
        </p:nvSpPr>
        <p:spPr bwMode="auto">
          <a:xfrm>
            <a:off x="6851648" y="1275432"/>
            <a:ext cx="425334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en-US" altLang="zh-CN" dirty="0">
                <a:solidFill>
                  <a:srgbClr val="7F7F7F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Bloomberg: Bo </a:t>
            </a:r>
            <a:r>
              <a:rPr lang="en-US" altLang="zh-CN" dirty="0" err="1">
                <a:solidFill>
                  <a:srgbClr val="7F7F7F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Xilai</a:t>
            </a:r>
            <a:r>
              <a:rPr lang="en-US" altLang="zh-CN" dirty="0">
                <a:solidFill>
                  <a:srgbClr val="7F7F7F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 Clan links Included Citigroup Hiring of Elder Son </a:t>
            </a:r>
            <a:endParaRPr lang="zh-CN" altLang="en-US" sz="2400" dirty="0"/>
          </a:p>
        </p:txBody>
      </p:sp>
      <p:sp>
        <p:nvSpPr>
          <p:cNvPr id="22" name="矩形 7"/>
          <p:cNvSpPr>
            <a:spLocks noChangeArrowheads="1"/>
          </p:cNvSpPr>
          <p:nvPr/>
        </p:nvSpPr>
        <p:spPr bwMode="auto">
          <a:xfrm>
            <a:off x="0" y="648999"/>
            <a:ext cx="2057400" cy="650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3" name="矩形 8"/>
          <p:cNvSpPr>
            <a:spLocks noChangeArrowheads="1"/>
          </p:cNvSpPr>
          <p:nvPr/>
        </p:nvSpPr>
        <p:spPr bwMode="auto">
          <a:xfrm>
            <a:off x="2057400" y="648999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2703" y="714086"/>
            <a:ext cx="5596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An Example——Disproportionate power</a:t>
            </a:r>
            <a:endParaRPr lang="zh-CN" altLang="en-US" sz="2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196" y="1749420"/>
            <a:ext cx="5426890" cy="435855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/>
          <a:srcRect l="3387" t="14469" r="3869"/>
          <a:stretch/>
        </p:blipFill>
        <p:spPr>
          <a:xfrm>
            <a:off x="7312312" y="2176747"/>
            <a:ext cx="3332018" cy="3931226"/>
          </a:xfrm>
          <a:prstGeom prst="rect">
            <a:avLst/>
          </a:prstGeom>
        </p:spPr>
      </p:pic>
      <p:cxnSp>
        <p:nvCxnSpPr>
          <p:cNvPr id="25" name="直接连接符 24"/>
          <p:cNvCxnSpPr/>
          <p:nvPr/>
        </p:nvCxnSpPr>
        <p:spPr bwMode="auto">
          <a:xfrm>
            <a:off x="9240982" y="4121727"/>
            <a:ext cx="87283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直接连接符 33"/>
          <p:cNvCxnSpPr/>
          <p:nvPr/>
        </p:nvCxnSpPr>
        <p:spPr bwMode="auto">
          <a:xfrm>
            <a:off x="9178636" y="5292436"/>
            <a:ext cx="87283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2101914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标题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7277"/>
            <a:ext cx="7307250" cy="402936"/>
          </a:xfrm>
        </p:spPr>
        <p:txBody>
          <a:bodyPr anchor="b"/>
          <a:lstStyle/>
          <a:p>
            <a:pPr algn="ctr" eaLnBrk="1" hangingPunct="1"/>
            <a:r>
              <a:rPr lang="en-US" altLang="zh-CN" sz="3200" dirty="0">
                <a:ea typeface="宋体" panose="02010600030101010101" pitchFamily="2" charset="-122"/>
              </a:rPr>
              <a:t>VI. Effect of Xi’s Anticorruption Campaign</a:t>
            </a:r>
            <a:endParaRPr lang="zh-CN" altLang="en-US" sz="3200" dirty="0">
              <a:ea typeface="宋体" panose="02010600030101010101" pitchFamily="2" charset="-122"/>
            </a:endParaRPr>
          </a:p>
        </p:txBody>
      </p:sp>
      <p:sp>
        <p:nvSpPr>
          <p:cNvPr id="22" name="矩形 7"/>
          <p:cNvSpPr>
            <a:spLocks noChangeArrowheads="1"/>
          </p:cNvSpPr>
          <p:nvPr/>
        </p:nvSpPr>
        <p:spPr bwMode="auto">
          <a:xfrm>
            <a:off x="0" y="648999"/>
            <a:ext cx="2057400" cy="650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3" name="矩形 8"/>
          <p:cNvSpPr>
            <a:spLocks noChangeArrowheads="1"/>
          </p:cNvSpPr>
          <p:nvPr/>
        </p:nvSpPr>
        <p:spPr bwMode="auto">
          <a:xfrm>
            <a:off x="2057400" y="648999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210320" y="714086"/>
            <a:ext cx="7603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VI.B. Quantity of Land Sold to the Princeling Firms</a:t>
            </a:r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2663" y="6270625"/>
            <a:ext cx="2743200" cy="365125"/>
          </a:xfrm>
          <a:noFill/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solidFill>
                  <a:srgbClr val="898989"/>
                </a:solidFill>
              </a:rPr>
              <a:t>31</a:t>
            </a:r>
            <a:endParaRPr lang="zh-CN" altLang="en-US" sz="18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217" y="1381232"/>
            <a:ext cx="5773623" cy="499526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3527" y="0"/>
            <a:ext cx="2682472" cy="6870787"/>
          </a:xfrm>
          <a:prstGeom prst="rect">
            <a:avLst/>
          </a:prstGeom>
        </p:spPr>
      </p:pic>
      <p:sp>
        <p:nvSpPr>
          <p:cNvPr id="17" name="五边形 6"/>
          <p:cNvSpPr>
            <a:spLocks noChangeArrowheads="1"/>
          </p:cNvSpPr>
          <p:nvPr/>
        </p:nvSpPr>
        <p:spPr bwMode="auto">
          <a:xfrm flipH="1">
            <a:off x="11460163" y="6270625"/>
            <a:ext cx="731837" cy="361950"/>
          </a:xfrm>
          <a:prstGeom prst="homePlate">
            <a:avLst>
              <a:gd name="adj" fmla="val 50548"/>
            </a:avLst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18" name="灯片编号占位符 4"/>
          <p:cNvSpPr txBox="1">
            <a:spLocks/>
          </p:cNvSpPr>
          <p:nvPr/>
        </p:nvSpPr>
        <p:spPr bwMode="auto">
          <a:xfrm>
            <a:off x="8659813" y="6328008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dirty="0">
                <a:solidFill>
                  <a:srgbClr val="898989"/>
                </a:solidFill>
              </a:rPr>
              <a:t>40</a:t>
            </a:r>
            <a:endParaRPr lang="zh-CN" altLang="en-US" sz="1800" dirty="0"/>
          </a:p>
        </p:txBody>
      </p:sp>
      <p:grpSp>
        <p:nvGrpSpPr>
          <p:cNvPr id="21" name="组合 20"/>
          <p:cNvGrpSpPr/>
          <p:nvPr/>
        </p:nvGrpSpPr>
        <p:grpSpPr>
          <a:xfrm>
            <a:off x="8958608" y="1931936"/>
            <a:ext cx="2866248" cy="2031325"/>
            <a:chOff x="9331036" y="2782785"/>
            <a:chExt cx="2866248" cy="203132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本框 23"/>
                <p:cNvSpPr txBox="1"/>
                <p:nvPr/>
              </p:nvSpPr>
              <p:spPr>
                <a:xfrm>
                  <a:off x="9331036" y="2782785"/>
                  <a:ext cx="2866248" cy="20313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dirty="0"/>
                    <a:t>  Column (3)</a:t>
                  </a:r>
                </a:p>
                <a:p>
                  <a:r>
                    <a:rPr lang="en-US" altLang="zh-CN" sz="1400" dirty="0"/>
                    <a:t>  </a:t>
                  </a:r>
                </a:p>
                <a:p>
                  <a:r>
                    <a:rPr lang="en-US" altLang="zh-CN" sz="1400" dirty="0"/>
                    <a:t>  Interact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zh-CN" altLang="zh-CN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𝑃𝑟𝑖𝑛𝑐𝑒𝑙𝑖𝑛𝑔𝑃𝑢𝑟𝑐h𝑎𝑠𝑒</m:t>
                          </m:r>
                        </m:e>
                        <m:sub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𝑖𝑡</m:t>
                          </m:r>
                        </m:sub>
                      </m:sSub>
                    </m:oMath>
                  </a14:m>
                  <a:r>
                    <a:rPr lang="en-US" altLang="zh-CN" sz="1400" dirty="0"/>
                    <a:t> with “Xi-appointed officials”</a:t>
                  </a:r>
                  <a:br>
                    <a:rPr lang="en-US" altLang="zh-CN" sz="1400" dirty="0"/>
                  </a:br>
                  <a:r>
                    <a:rPr lang="en-US" altLang="zh-CN" sz="1400" dirty="0"/>
                    <a:t> </a:t>
                  </a:r>
                  <a:br>
                    <a:rPr lang="en-US" altLang="zh-CN" sz="1400" dirty="0"/>
                  </a:br>
                  <a:r>
                    <a:rPr lang="en-US" altLang="zh-CN" sz="1400" dirty="0"/>
                    <a:t>  After Xi-appointed officials : </a:t>
                  </a:r>
                </a:p>
                <a:p>
                  <a:r>
                    <a:rPr lang="en-US" altLang="zh-CN" sz="1400" dirty="0"/>
                    <a:t>land purchases dropped by more than 2.1%.</a:t>
                  </a:r>
                </a:p>
                <a:p>
                  <a:endParaRPr lang="zh-CN" altLang="en-US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文本框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31036" y="2782785"/>
                  <a:ext cx="2866248" cy="2031325"/>
                </a:xfrm>
                <a:prstGeom prst="rect">
                  <a:avLst/>
                </a:prstGeom>
                <a:blipFill>
                  <a:blip r:embed="rId5"/>
                  <a:stretch>
                    <a:fillRect l="-638" t="-60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椭圆 25"/>
            <p:cNvSpPr/>
            <p:nvPr/>
          </p:nvSpPr>
          <p:spPr bwMode="auto">
            <a:xfrm>
              <a:off x="9395529" y="2929628"/>
              <a:ext cx="52044" cy="5204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7" name="椭圆 26"/>
            <p:cNvSpPr/>
            <p:nvPr/>
          </p:nvSpPr>
          <p:spPr bwMode="auto">
            <a:xfrm>
              <a:off x="9393025" y="3352800"/>
              <a:ext cx="52044" cy="5204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8" name="椭圆 27"/>
            <p:cNvSpPr/>
            <p:nvPr/>
          </p:nvSpPr>
          <p:spPr bwMode="auto">
            <a:xfrm>
              <a:off x="9393025" y="3976743"/>
              <a:ext cx="52044" cy="5204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29" name="矩形 28"/>
          <p:cNvSpPr/>
          <p:nvPr/>
        </p:nvSpPr>
        <p:spPr bwMode="auto">
          <a:xfrm>
            <a:off x="5809148" y="2473696"/>
            <a:ext cx="658091" cy="1987467"/>
          </a:xfrm>
          <a:prstGeom prst="rect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323109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标题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7277"/>
            <a:ext cx="7307250" cy="402936"/>
          </a:xfrm>
        </p:spPr>
        <p:txBody>
          <a:bodyPr anchor="b"/>
          <a:lstStyle/>
          <a:p>
            <a:pPr algn="ctr" eaLnBrk="1" hangingPunct="1"/>
            <a:r>
              <a:rPr lang="en-US" altLang="zh-CN" sz="3200" dirty="0">
                <a:ea typeface="宋体" panose="02010600030101010101" pitchFamily="2" charset="-122"/>
              </a:rPr>
              <a:t>VI. Effect of Xi’s Anticorruption Campaign</a:t>
            </a:r>
            <a:endParaRPr lang="zh-CN" altLang="en-US" sz="3200" dirty="0">
              <a:ea typeface="宋体" panose="02010600030101010101" pitchFamily="2" charset="-122"/>
            </a:endParaRPr>
          </a:p>
        </p:txBody>
      </p:sp>
      <p:sp>
        <p:nvSpPr>
          <p:cNvPr id="22" name="矩形 7"/>
          <p:cNvSpPr>
            <a:spLocks noChangeArrowheads="1"/>
          </p:cNvSpPr>
          <p:nvPr/>
        </p:nvSpPr>
        <p:spPr bwMode="auto">
          <a:xfrm>
            <a:off x="0" y="648999"/>
            <a:ext cx="2057400" cy="650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3" name="矩形 8"/>
          <p:cNvSpPr>
            <a:spLocks noChangeArrowheads="1"/>
          </p:cNvSpPr>
          <p:nvPr/>
        </p:nvSpPr>
        <p:spPr bwMode="auto">
          <a:xfrm>
            <a:off x="2057400" y="648999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210320" y="714086"/>
            <a:ext cx="7603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VI.B. Quantity of Land Sold to the Princeling Firms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217" y="1381232"/>
            <a:ext cx="5773623" cy="4995267"/>
          </a:xfrm>
          <a:prstGeom prst="rect">
            <a:avLst/>
          </a:prstGeom>
        </p:spPr>
      </p:pic>
      <p:sp>
        <p:nvSpPr>
          <p:cNvPr id="17" name="五边形 6"/>
          <p:cNvSpPr>
            <a:spLocks noChangeArrowheads="1"/>
          </p:cNvSpPr>
          <p:nvPr/>
        </p:nvSpPr>
        <p:spPr bwMode="auto">
          <a:xfrm flipH="1">
            <a:off x="11460163" y="6270625"/>
            <a:ext cx="731837" cy="361950"/>
          </a:xfrm>
          <a:prstGeom prst="homePlate">
            <a:avLst>
              <a:gd name="adj" fmla="val 50548"/>
            </a:avLst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18" name="灯片编号占位符 4"/>
          <p:cNvSpPr txBox="1">
            <a:spLocks/>
          </p:cNvSpPr>
          <p:nvPr/>
        </p:nvSpPr>
        <p:spPr bwMode="auto">
          <a:xfrm>
            <a:off x="8659813" y="6328008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dirty="0">
                <a:solidFill>
                  <a:srgbClr val="898989"/>
                </a:solidFill>
              </a:rPr>
              <a:t>41</a:t>
            </a:r>
            <a:endParaRPr lang="zh-CN" altLang="en-US" sz="1800" dirty="0"/>
          </a:p>
        </p:txBody>
      </p:sp>
      <p:sp>
        <p:nvSpPr>
          <p:cNvPr id="29" name="矩形 28"/>
          <p:cNvSpPr/>
          <p:nvPr/>
        </p:nvSpPr>
        <p:spPr bwMode="auto">
          <a:xfrm>
            <a:off x="6573870" y="2486416"/>
            <a:ext cx="658091" cy="1987467"/>
          </a:xfrm>
          <a:prstGeom prst="rect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79472" y="6358310"/>
            <a:ext cx="96324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Which of these measures are more effective? “central inspection” and “Xi-appointed officials”.</a:t>
            </a:r>
            <a:br>
              <a:rPr lang="en-US" altLang="zh-CN" dirty="0"/>
            </a:br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20" name="圆角矩形标注 19"/>
          <p:cNvSpPr/>
          <p:nvPr/>
        </p:nvSpPr>
        <p:spPr bwMode="auto">
          <a:xfrm>
            <a:off x="8140449" y="2031447"/>
            <a:ext cx="2645315" cy="1431234"/>
          </a:xfrm>
          <a:prstGeom prst="wedgeRoundRectCallou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r>
              <a:rPr lang="en-US" altLang="zh-CN" dirty="0"/>
              <a:t>These results are consistent with those on the price discounts.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541212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标题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7277"/>
            <a:ext cx="7307250" cy="402936"/>
          </a:xfrm>
        </p:spPr>
        <p:txBody>
          <a:bodyPr anchor="b"/>
          <a:lstStyle/>
          <a:p>
            <a:pPr algn="ctr" eaLnBrk="1" hangingPunct="1"/>
            <a:r>
              <a:rPr lang="en-US" altLang="zh-CN" sz="3200" dirty="0">
                <a:ea typeface="宋体" panose="02010600030101010101" pitchFamily="2" charset="-122"/>
              </a:rPr>
              <a:t>VI. Effect of Xi’s Anticorruption Campaign</a:t>
            </a:r>
            <a:endParaRPr lang="zh-CN" altLang="en-US" sz="3200" dirty="0">
              <a:ea typeface="宋体" panose="02010600030101010101" pitchFamily="2" charset="-122"/>
            </a:endParaRPr>
          </a:p>
        </p:txBody>
      </p:sp>
      <p:sp>
        <p:nvSpPr>
          <p:cNvPr id="22" name="矩形 7"/>
          <p:cNvSpPr>
            <a:spLocks noChangeArrowheads="1"/>
          </p:cNvSpPr>
          <p:nvPr/>
        </p:nvSpPr>
        <p:spPr bwMode="auto">
          <a:xfrm>
            <a:off x="0" y="648999"/>
            <a:ext cx="2057400" cy="650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3" name="矩形 8"/>
          <p:cNvSpPr>
            <a:spLocks noChangeArrowheads="1"/>
          </p:cNvSpPr>
          <p:nvPr/>
        </p:nvSpPr>
        <p:spPr bwMode="auto">
          <a:xfrm>
            <a:off x="2057400" y="648999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210319" y="714086"/>
            <a:ext cx="11615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VI.B. Quantity of Land Sold to the Princeling Firms —— in a broader perspective </a:t>
            </a:r>
          </a:p>
        </p:txBody>
      </p:sp>
      <p:sp>
        <p:nvSpPr>
          <p:cNvPr id="7171" name="五边形 6"/>
          <p:cNvSpPr>
            <a:spLocks noChangeArrowheads="1"/>
          </p:cNvSpPr>
          <p:nvPr/>
        </p:nvSpPr>
        <p:spPr bwMode="auto">
          <a:xfrm flipH="1">
            <a:off x="11460163" y="6210300"/>
            <a:ext cx="731837" cy="361950"/>
          </a:xfrm>
          <a:prstGeom prst="homePlate">
            <a:avLst>
              <a:gd name="adj" fmla="val 50548"/>
            </a:avLst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2663" y="6270625"/>
            <a:ext cx="2743200" cy="365125"/>
          </a:xfrm>
          <a:noFill/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solidFill>
                  <a:srgbClr val="898989"/>
                </a:solidFill>
              </a:rPr>
              <a:t>42</a:t>
            </a:r>
            <a:endParaRPr lang="zh-CN" altLang="en-US" sz="1800" dirty="0"/>
          </a:p>
        </p:txBody>
      </p:sp>
      <p:sp>
        <p:nvSpPr>
          <p:cNvPr id="4" name="矩形 3"/>
          <p:cNvSpPr/>
          <p:nvPr/>
        </p:nvSpPr>
        <p:spPr>
          <a:xfrm>
            <a:off x="646020" y="2556134"/>
            <a:ext cx="56820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Interact coefficients estimated on princeling purchase </a:t>
            </a:r>
            <a:br>
              <a:rPr lang="en-US" altLang="zh-CN" dirty="0"/>
            </a:br>
            <a:r>
              <a:rPr lang="en-US" altLang="zh-CN" dirty="0"/>
              <a:t>with a series of year dummies.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646020" y="3871555"/>
            <a:ext cx="56162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SHOW : The average quantity of land sold difference obtained by the Princeling firms (2006 to 2016).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025" y="1395213"/>
            <a:ext cx="5624750" cy="4369874"/>
          </a:xfrm>
          <a:prstGeom prst="rect">
            <a:avLst/>
          </a:prstGeom>
        </p:spPr>
      </p:pic>
      <p:cxnSp>
        <p:nvCxnSpPr>
          <p:cNvPr id="17" name="直接连接符 16"/>
          <p:cNvCxnSpPr/>
          <p:nvPr/>
        </p:nvCxnSpPr>
        <p:spPr bwMode="auto">
          <a:xfrm flipH="1">
            <a:off x="9635836" y="1682262"/>
            <a:ext cx="6927" cy="283562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92D05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8" name="直接箭头连接符 17"/>
          <p:cNvCxnSpPr/>
          <p:nvPr/>
        </p:nvCxnSpPr>
        <p:spPr bwMode="auto">
          <a:xfrm>
            <a:off x="9974263" y="2777941"/>
            <a:ext cx="1213282" cy="49865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20" name="直接箭头连接符 19"/>
          <p:cNvCxnSpPr/>
          <p:nvPr/>
        </p:nvCxnSpPr>
        <p:spPr bwMode="auto">
          <a:xfrm flipV="1">
            <a:off x="7621659" y="2050473"/>
            <a:ext cx="869517" cy="57333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</p:spPr>
      </p:cxnSp>
      <p:sp>
        <p:nvSpPr>
          <p:cNvPr id="21" name="椭圆 20"/>
          <p:cNvSpPr/>
          <p:nvPr/>
        </p:nvSpPr>
        <p:spPr bwMode="auto">
          <a:xfrm>
            <a:off x="10976263" y="3713018"/>
            <a:ext cx="422564" cy="415636"/>
          </a:xfrm>
          <a:prstGeom prst="ellipse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327048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标题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7277"/>
            <a:ext cx="7307250" cy="402936"/>
          </a:xfrm>
        </p:spPr>
        <p:txBody>
          <a:bodyPr anchor="b"/>
          <a:lstStyle/>
          <a:p>
            <a:pPr algn="ctr" eaLnBrk="1" hangingPunct="1"/>
            <a:r>
              <a:rPr lang="en-US" altLang="zh-CN" sz="3200" dirty="0">
                <a:ea typeface="宋体" panose="02010600030101010101" pitchFamily="2" charset="-122"/>
              </a:rPr>
              <a:t>VI. Effect of Xi’s Anticorruption Campaign</a:t>
            </a:r>
            <a:endParaRPr lang="zh-CN" altLang="en-US" sz="3200" dirty="0">
              <a:ea typeface="宋体" panose="02010600030101010101" pitchFamily="2" charset="-122"/>
            </a:endParaRPr>
          </a:p>
        </p:txBody>
      </p:sp>
      <p:sp>
        <p:nvSpPr>
          <p:cNvPr id="22" name="矩形 7"/>
          <p:cNvSpPr>
            <a:spLocks noChangeArrowheads="1"/>
          </p:cNvSpPr>
          <p:nvPr/>
        </p:nvSpPr>
        <p:spPr bwMode="auto">
          <a:xfrm>
            <a:off x="0" y="648999"/>
            <a:ext cx="2057400" cy="650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3" name="矩形 8"/>
          <p:cNvSpPr>
            <a:spLocks noChangeArrowheads="1"/>
          </p:cNvSpPr>
          <p:nvPr/>
        </p:nvSpPr>
        <p:spPr bwMode="auto">
          <a:xfrm>
            <a:off x="2057400" y="648999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210320" y="714086"/>
            <a:ext cx="7603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VI.C. Political Turnover</a:t>
            </a:r>
            <a:endParaRPr lang="en-US" altLang="zh-CN" sz="2400" dirty="0"/>
          </a:p>
        </p:txBody>
      </p:sp>
      <p:sp>
        <p:nvSpPr>
          <p:cNvPr id="18" name="灯片编号占位符 4"/>
          <p:cNvSpPr txBox="1">
            <a:spLocks/>
          </p:cNvSpPr>
          <p:nvPr/>
        </p:nvSpPr>
        <p:spPr bwMode="auto">
          <a:xfrm>
            <a:off x="8659813" y="6328008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dirty="0">
                <a:solidFill>
                  <a:srgbClr val="898989"/>
                </a:solidFill>
              </a:rPr>
              <a:t>39</a:t>
            </a:r>
            <a:endParaRPr lang="zh-CN" altLang="en-US" sz="1800" dirty="0"/>
          </a:p>
        </p:txBody>
      </p:sp>
      <p:sp>
        <p:nvSpPr>
          <p:cNvPr id="3" name="矩形 2"/>
          <p:cNvSpPr/>
          <p:nvPr/>
        </p:nvSpPr>
        <p:spPr>
          <a:xfrm>
            <a:off x="381001" y="1353235"/>
            <a:ext cx="50291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Xi’s anticorruption efforts 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7250" y="167921"/>
            <a:ext cx="4590669" cy="6690079"/>
          </a:xfrm>
          <a:prstGeom prst="rect">
            <a:avLst/>
          </a:prstGeom>
        </p:spPr>
      </p:pic>
      <p:sp>
        <p:nvSpPr>
          <p:cNvPr id="15" name="五边形 6"/>
          <p:cNvSpPr>
            <a:spLocks noChangeArrowheads="1"/>
          </p:cNvSpPr>
          <p:nvPr/>
        </p:nvSpPr>
        <p:spPr bwMode="auto">
          <a:xfrm flipH="1">
            <a:off x="11460163" y="6210300"/>
            <a:ext cx="731837" cy="361950"/>
          </a:xfrm>
          <a:prstGeom prst="homePlate">
            <a:avLst>
              <a:gd name="adj" fmla="val 50548"/>
            </a:avLst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16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2663" y="6270625"/>
            <a:ext cx="2743200" cy="365125"/>
          </a:xfrm>
          <a:noFill/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solidFill>
                  <a:srgbClr val="898989"/>
                </a:solidFill>
              </a:rPr>
              <a:t>43</a:t>
            </a:r>
            <a:endParaRPr lang="zh-CN" altLang="en-US" sz="1800" dirty="0"/>
          </a:p>
        </p:txBody>
      </p:sp>
      <p:sp>
        <p:nvSpPr>
          <p:cNvPr id="6" name="矩形 5"/>
          <p:cNvSpPr/>
          <p:nvPr/>
        </p:nvSpPr>
        <p:spPr>
          <a:xfrm>
            <a:off x="381001" y="2579316"/>
            <a:ext cx="4104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Promotional prospects of local officials</a:t>
            </a:r>
          </a:p>
        </p:txBody>
      </p:sp>
      <p:cxnSp>
        <p:nvCxnSpPr>
          <p:cNvPr id="8" name="直接箭头连接符 7"/>
          <p:cNvCxnSpPr/>
          <p:nvPr/>
        </p:nvCxnSpPr>
        <p:spPr bwMode="auto">
          <a:xfrm>
            <a:off x="1773382" y="1828800"/>
            <a:ext cx="13854" cy="75051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sp>
        <p:nvSpPr>
          <p:cNvPr id="9" name="矩形 8"/>
          <p:cNvSpPr/>
          <p:nvPr/>
        </p:nvSpPr>
        <p:spPr bwMode="auto">
          <a:xfrm>
            <a:off x="9094486" y="1884217"/>
            <a:ext cx="596769" cy="3214255"/>
          </a:xfrm>
          <a:prstGeom prst="rect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" name="矩形 26"/>
          <p:cNvSpPr/>
          <p:nvPr/>
        </p:nvSpPr>
        <p:spPr bwMode="auto">
          <a:xfrm>
            <a:off x="10496202" y="1884218"/>
            <a:ext cx="596769" cy="3214254"/>
          </a:xfrm>
          <a:prstGeom prst="rect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" name="矩形 27"/>
          <p:cNvSpPr/>
          <p:nvPr/>
        </p:nvSpPr>
        <p:spPr bwMode="auto">
          <a:xfrm>
            <a:off x="9795344" y="1884218"/>
            <a:ext cx="596769" cy="3525982"/>
          </a:xfrm>
          <a:prstGeom prst="rect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" name="矩形 29"/>
          <p:cNvSpPr/>
          <p:nvPr/>
        </p:nvSpPr>
        <p:spPr bwMode="auto">
          <a:xfrm>
            <a:off x="11229312" y="1884218"/>
            <a:ext cx="596769" cy="3525982"/>
          </a:xfrm>
          <a:prstGeom prst="rect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椭圆 9"/>
          <p:cNvSpPr/>
          <p:nvPr/>
        </p:nvSpPr>
        <p:spPr bwMode="auto">
          <a:xfrm>
            <a:off x="8825345" y="914400"/>
            <a:ext cx="3131128" cy="505691"/>
          </a:xfrm>
          <a:prstGeom prst="ellipse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16994" y="3699164"/>
            <a:ext cx="698146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SHOW : After 2012</a:t>
            </a:r>
            <a:r>
              <a:rPr lang="zh-CN" altLang="en-US" dirty="0"/>
              <a:t>，</a:t>
            </a:r>
            <a:r>
              <a:rPr lang="en-US" altLang="zh-CN" dirty="0"/>
              <a:t>in provinces audited by the central inspection</a:t>
            </a:r>
          </a:p>
          <a:p>
            <a:r>
              <a:rPr lang="en-US" altLang="zh-CN" dirty="0"/>
              <a:t>Team</a:t>
            </a:r>
            <a:r>
              <a:rPr lang="zh-CN" altLang="en-US" dirty="0"/>
              <a:t>，</a:t>
            </a:r>
            <a:r>
              <a:rPr lang="en-US" altLang="zh-CN" dirty="0"/>
              <a:t>Princeling purchase (or PD,ALP)on the promotion of party </a:t>
            </a:r>
          </a:p>
          <a:p>
            <a:r>
              <a:rPr lang="en-US" altLang="zh-CN" dirty="0"/>
              <a:t>secretaries was significantly reduced.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417447" y="5009971"/>
            <a:ext cx="66830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CONCLUSION </a:t>
            </a:r>
            <a:r>
              <a:rPr lang="zh-CN" altLang="en-US" dirty="0"/>
              <a:t>：</a:t>
            </a:r>
            <a:r>
              <a:rPr lang="en-US" altLang="zh-CN" dirty="0"/>
              <a:t>Xi’s campaign to crack down on corruption has also </a:t>
            </a:r>
            <a:r>
              <a:rPr lang="en-US" altLang="zh-CN" dirty="0">
                <a:solidFill>
                  <a:srgbClr val="FF0000"/>
                </a:solidFill>
              </a:rPr>
              <a:t>reduced the promotional prospects </a:t>
            </a:r>
            <a:r>
              <a:rPr lang="en-US" altLang="zh-CN" dirty="0"/>
              <a:t>of local officials who rely on supplying a discount to get ahead.</a:t>
            </a:r>
            <a:endParaRPr lang="zh-CN" altLang="en-US" dirty="0"/>
          </a:p>
        </p:txBody>
      </p:sp>
      <p:cxnSp>
        <p:nvCxnSpPr>
          <p:cNvPr id="31" name="直接连接符 30"/>
          <p:cNvCxnSpPr/>
          <p:nvPr/>
        </p:nvCxnSpPr>
        <p:spPr bwMode="auto">
          <a:xfrm flipV="1">
            <a:off x="8513618" y="2057400"/>
            <a:ext cx="443346" cy="692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直接连接符 33"/>
          <p:cNvCxnSpPr/>
          <p:nvPr/>
        </p:nvCxnSpPr>
        <p:spPr bwMode="auto">
          <a:xfrm flipV="1">
            <a:off x="8495777" y="3373582"/>
            <a:ext cx="443346" cy="692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直接连接符 34"/>
          <p:cNvCxnSpPr/>
          <p:nvPr/>
        </p:nvCxnSpPr>
        <p:spPr bwMode="auto">
          <a:xfrm flipV="1">
            <a:off x="8625146" y="4667539"/>
            <a:ext cx="443346" cy="692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8893674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标题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7277"/>
            <a:ext cx="7307250" cy="402936"/>
          </a:xfrm>
        </p:spPr>
        <p:txBody>
          <a:bodyPr anchor="b"/>
          <a:lstStyle/>
          <a:p>
            <a:pPr algn="ctr" eaLnBrk="1" hangingPunct="1"/>
            <a:r>
              <a:rPr lang="en-US" altLang="zh-CN" sz="3200" dirty="0">
                <a:ea typeface="宋体" panose="02010600030101010101" pitchFamily="2" charset="-122"/>
              </a:rPr>
              <a:t>VI. Effect of Xi’s Anticorruption Campaign</a:t>
            </a:r>
            <a:endParaRPr lang="zh-CN" altLang="en-US" sz="3200" dirty="0">
              <a:ea typeface="宋体" panose="02010600030101010101" pitchFamily="2" charset="-122"/>
            </a:endParaRPr>
          </a:p>
        </p:txBody>
      </p:sp>
      <p:sp>
        <p:nvSpPr>
          <p:cNvPr id="22" name="矩形 7"/>
          <p:cNvSpPr>
            <a:spLocks noChangeArrowheads="1"/>
          </p:cNvSpPr>
          <p:nvPr/>
        </p:nvSpPr>
        <p:spPr bwMode="auto">
          <a:xfrm>
            <a:off x="0" y="648999"/>
            <a:ext cx="2057400" cy="650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3" name="矩形 8"/>
          <p:cNvSpPr>
            <a:spLocks noChangeArrowheads="1"/>
          </p:cNvSpPr>
          <p:nvPr/>
        </p:nvSpPr>
        <p:spPr bwMode="auto">
          <a:xfrm>
            <a:off x="2057400" y="648999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210320" y="714086"/>
            <a:ext cx="7603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VI.D. An Event Study of Zhou </a:t>
            </a:r>
            <a:r>
              <a:rPr lang="en-US" altLang="zh-CN" sz="2400" dirty="0" err="1"/>
              <a:t>Yongkang</a:t>
            </a:r>
            <a:endParaRPr lang="en-US" altLang="zh-CN" sz="2400" dirty="0"/>
          </a:p>
        </p:txBody>
      </p:sp>
      <p:sp>
        <p:nvSpPr>
          <p:cNvPr id="17" name="五边形 6"/>
          <p:cNvSpPr>
            <a:spLocks noChangeArrowheads="1"/>
          </p:cNvSpPr>
          <p:nvPr/>
        </p:nvSpPr>
        <p:spPr bwMode="auto">
          <a:xfrm flipH="1">
            <a:off x="11460163" y="6270625"/>
            <a:ext cx="731837" cy="361950"/>
          </a:xfrm>
          <a:prstGeom prst="homePlate">
            <a:avLst>
              <a:gd name="adj" fmla="val 50548"/>
            </a:avLst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18" name="灯片编号占位符 4"/>
          <p:cNvSpPr txBox="1">
            <a:spLocks/>
          </p:cNvSpPr>
          <p:nvPr/>
        </p:nvSpPr>
        <p:spPr bwMode="auto">
          <a:xfrm>
            <a:off x="8659813" y="6328008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dirty="0">
                <a:solidFill>
                  <a:srgbClr val="898989"/>
                </a:solidFill>
              </a:rPr>
              <a:t>44</a:t>
            </a:r>
            <a:endParaRPr lang="zh-CN" altLang="en-US" sz="1800" dirty="0"/>
          </a:p>
        </p:txBody>
      </p:sp>
      <p:sp>
        <p:nvSpPr>
          <p:cNvPr id="3" name="矩形 2"/>
          <p:cNvSpPr/>
          <p:nvPr/>
        </p:nvSpPr>
        <p:spPr>
          <a:xfrm>
            <a:off x="210320" y="1463193"/>
            <a:ext cx="94972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/>
              <a:t>Further confirm the effectiveness of Xi’s anticorruption campaign</a:t>
            </a:r>
            <a:endParaRPr lang="zh-CN" altLang="en-US" i="1" dirty="0"/>
          </a:p>
        </p:txBody>
      </p:sp>
      <p:grpSp>
        <p:nvGrpSpPr>
          <p:cNvPr id="4" name="组合 3"/>
          <p:cNvGrpSpPr/>
          <p:nvPr/>
        </p:nvGrpSpPr>
        <p:grpSpPr>
          <a:xfrm>
            <a:off x="554904" y="3162524"/>
            <a:ext cx="10848109" cy="1912447"/>
            <a:chOff x="789708" y="1666233"/>
            <a:chExt cx="10848109" cy="1912447"/>
          </a:xfrm>
        </p:grpSpPr>
        <p:sp>
          <p:nvSpPr>
            <p:cNvPr id="13" name="圆角矩形 12"/>
            <p:cNvSpPr/>
            <p:nvPr/>
          </p:nvSpPr>
          <p:spPr bwMode="auto">
            <a:xfrm>
              <a:off x="2688503" y="1666233"/>
              <a:ext cx="5971310" cy="440537"/>
            </a:xfrm>
            <a:prstGeom prst="roundRect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2700"/>
            </a:effectLst>
          </p:spPr>
          <p:txBody>
            <a:bodyPr vert="horz" wrap="square" lIns="91440" tIns="45720" rIns="91440" bIns="45720" numCol="1" rtlCol="0" anchor="t" anchorCtr="0" compatLnSpc="1"/>
            <a:lstStyle/>
            <a:p>
              <a:pPr eaLnBrk="1" hangingPunct="1"/>
              <a:r>
                <a:rPr lang="en-US" altLang="zh-CN" dirty="0"/>
                <a:t>2013.12.01</a:t>
              </a:r>
              <a:r>
                <a:rPr lang="zh-CN" altLang="en-US" dirty="0"/>
                <a:t>，</a:t>
              </a:r>
              <a:r>
                <a:rPr lang="en-US" altLang="zh-CN" dirty="0"/>
                <a:t>Zhou </a:t>
              </a:r>
              <a:r>
                <a:rPr lang="en-US" altLang="zh-CN" dirty="0" err="1"/>
                <a:t>Yongkang</a:t>
              </a:r>
              <a:r>
                <a:rPr lang="en-US" altLang="zh-CN" dirty="0"/>
                <a:t> and his son were arrested </a:t>
              </a:r>
              <a:br>
                <a:rPr lang="en-US" altLang="zh-CN" dirty="0"/>
              </a:br>
              <a:r>
                <a:rPr lang="en-US" altLang="zh-CN" dirty="0"/>
                <a:t> </a:t>
              </a:r>
              <a:br>
                <a:rPr lang="en-US" altLang="zh-CN" dirty="0"/>
              </a:br>
              <a:endParaRPr lang="en-US" altLang="zh-CN" dirty="0"/>
            </a:p>
            <a:p>
              <a:pPr eaLnBrk="1" hangingPunct="1"/>
              <a:r>
                <a:rPr lang="en-US" altLang="zh-CN" dirty="0"/>
                <a:t>one day after news broke</a:t>
              </a:r>
              <a:endParaRPr kumimoji="0" lang="zh-CN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14" name="直接箭头连接符 13"/>
            <p:cNvCxnSpPr/>
            <p:nvPr/>
          </p:nvCxnSpPr>
          <p:spPr bwMode="auto">
            <a:xfrm>
              <a:off x="5583382" y="2185104"/>
              <a:ext cx="13854" cy="750516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</p:spPr>
        </p:cxnSp>
        <p:sp>
          <p:nvSpPr>
            <p:cNvPr id="15" name="圆角矩形 14"/>
            <p:cNvSpPr/>
            <p:nvPr/>
          </p:nvSpPr>
          <p:spPr bwMode="auto">
            <a:xfrm>
              <a:off x="789708" y="3138143"/>
              <a:ext cx="10848109" cy="440537"/>
            </a:xfrm>
            <a:prstGeom prst="roundRect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2700"/>
            </a:effectLst>
          </p:spPr>
          <p:txBody>
            <a:bodyPr vert="horz" wrap="square" lIns="91440" tIns="45720" rIns="91440" bIns="45720" numCol="1" rtlCol="0" anchor="t" anchorCtr="0" compatLnSpc="1"/>
            <a:lstStyle/>
            <a:p>
              <a:pPr eaLnBrk="1" hangingPunct="1"/>
              <a:r>
                <a:rPr lang="en-US" altLang="zh-CN" dirty="0"/>
                <a:t>the local officials stopped providing favors to the princeling firms (connected on the news of Zhou’s arrest)</a:t>
              </a:r>
              <a:endParaRPr kumimoji="0" lang="zh-CN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210320" y="2128192"/>
            <a:ext cx="1454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i="1" dirty="0"/>
              <a:t>Hypothesis :</a:t>
            </a:r>
            <a:endParaRPr lang="zh-CN" altLang="en-US" i="1" dirty="0"/>
          </a:p>
        </p:txBody>
      </p:sp>
      <p:sp>
        <p:nvSpPr>
          <p:cNvPr id="21" name="矩形 20"/>
          <p:cNvSpPr/>
          <p:nvPr/>
        </p:nvSpPr>
        <p:spPr>
          <a:xfrm>
            <a:off x="1808739" y="5624294"/>
            <a:ext cx="83404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/>
              <a:t>Test :Comparing the price and quantity of land transactions conducted by princeling and </a:t>
            </a:r>
            <a:r>
              <a:rPr lang="en-US" altLang="zh-CN" i="1" dirty="0" err="1"/>
              <a:t>nonprinceling</a:t>
            </a:r>
            <a:r>
              <a:rPr lang="en-US" altLang="zh-CN" i="1" dirty="0"/>
              <a:t> firms in the primary land market after 2013.12.01.</a:t>
            </a:r>
          </a:p>
        </p:txBody>
      </p:sp>
    </p:spTree>
    <p:extLst>
      <p:ext uri="{BB962C8B-B14F-4D97-AF65-F5344CB8AC3E}">
        <p14:creationId xmlns:p14="http://schemas.microsoft.com/office/powerpoint/2010/main" val="15872819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标题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7277"/>
            <a:ext cx="7307250" cy="402936"/>
          </a:xfrm>
        </p:spPr>
        <p:txBody>
          <a:bodyPr anchor="b"/>
          <a:lstStyle/>
          <a:p>
            <a:pPr algn="ctr" eaLnBrk="1" hangingPunct="1"/>
            <a:r>
              <a:rPr lang="en-US" altLang="zh-CN" sz="3200" dirty="0">
                <a:ea typeface="宋体" panose="02010600030101010101" pitchFamily="2" charset="-122"/>
              </a:rPr>
              <a:t>VI. Effect of Xi’s Anticorruption Campaign</a:t>
            </a:r>
            <a:endParaRPr lang="zh-CN" altLang="en-US" sz="3200" dirty="0">
              <a:ea typeface="宋体" panose="02010600030101010101" pitchFamily="2" charset="-122"/>
            </a:endParaRPr>
          </a:p>
        </p:txBody>
      </p:sp>
      <p:sp>
        <p:nvSpPr>
          <p:cNvPr id="22" name="矩形 7"/>
          <p:cNvSpPr>
            <a:spLocks noChangeArrowheads="1"/>
          </p:cNvSpPr>
          <p:nvPr/>
        </p:nvSpPr>
        <p:spPr bwMode="auto">
          <a:xfrm>
            <a:off x="0" y="648999"/>
            <a:ext cx="2057400" cy="650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3" name="矩形 8"/>
          <p:cNvSpPr>
            <a:spLocks noChangeArrowheads="1"/>
          </p:cNvSpPr>
          <p:nvPr/>
        </p:nvSpPr>
        <p:spPr bwMode="auto">
          <a:xfrm>
            <a:off x="2057400" y="648999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210320" y="714086"/>
            <a:ext cx="7603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VI.D. An Event Study of Zhou </a:t>
            </a:r>
            <a:r>
              <a:rPr lang="en-US" altLang="zh-CN" sz="2400" dirty="0" err="1"/>
              <a:t>Yongkang</a:t>
            </a:r>
            <a:endParaRPr lang="en-US" altLang="zh-CN" sz="2400" dirty="0"/>
          </a:p>
        </p:txBody>
      </p:sp>
      <p:sp>
        <p:nvSpPr>
          <p:cNvPr id="17" name="五边形 6"/>
          <p:cNvSpPr>
            <a:spLocks noChangeArrowheads="1"/>
          </p:cNvSpPr>
          <p:nvPr/>
        </p:nvSpPr>
        <p:spPr bwMode="auto">
          <a:xfrm flipH="1">
            <a:off x="11460163" y="6270625"/>
            <a:ext cx="731837" cy="361950"/>
          </a:xfrm>
          <a:prstGeom prst="homePlate">
            <a:avLst>
              <a:gd name="adj" fmla="val 50548"/>
            </a:avLst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18" name="灯片编号占位符 4"/>
          <p:cNvSpPr txBox="1">
            <a:spLocks/>
          </p:cNvSpPr>
          <p:nvPr/>
        </p:nvSpPr>
        <p:spPr bwMode="auto">
          <a:xfrm>
            <a:off x="8659813" y="6328008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dirty="0">
                <a:solidFill>
                  <a:srgbClr val="898989"/>
                </a:solidFill>
              </a:rPr>
              <a:t>45</a:t>
            </a:r>
            <a:endParaRPr lang="zh-CN" altLang="en-US" sz="18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t="46811" b="8112"/>
          <a:stretch/>
        </p:blipFill>
        <p:spPr>
          <a:xfrm>
            <a:off x="6180319" y="1740108"/>
            <a:ext cx="4792482" cy="336141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/>
          <a:srcRect b="54832"/>
          <a:stretch/>
        </p:blipFill>
        <p:spPr>
          <a:xfrm>
            <a:off x="539590" y="1740108"/>
            <a:ext cx="4717265" cy="331535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/>
          <a:srcRect t="92147"/>
          <a:stretch/>
        </p:blipFill>
        <p:spPr>
          <a:xfrm>
            <a:off x="3259264" y="5207607"/>
            <a:ext cx="5135753" cy="62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750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标题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7277"/>
            <a:ext cx="3629891" cy="402936"/>
          </a:xfrm>
        </p:spPr>
        <p:txBody>
          <a:bodyPr anchor="b"/>
          <a:lstStyle/>
          <a:p>
            <a:pPr algn="ctr" eaLnBrk="1" hangingPunct="1"/>
            <a:r>
              <a:rPr lang="en-US" altLang="zh-CN" sz="3200" dirty="0">
                <a:ea typeface="宋体" panose="02010600030101010101" pitchFamily="2" charset="-122"/>
              </a:rPr>
              <a:t>VII. CONCLUSION</a:t>
            </a:r>
            <a:endParaRPr lang="zh-CN" altLang="en-US" sz="3200" dirty="0">
              <a:ea typeface="宋体" panose="02010600030101010101" pitchFamily="2" charset="-122"/>
            </a:endParaRPr>
          </a:p>
        </p:txBody>
      </p:sp>
      <p:sp>
        <p:nvSpPr>
          <p:cNvPr id="22" name="矩形 7"/>
          <p:cNvSpPr>
            <a:spLocks noChangeArrowheads="1"/>
          </p:cNvSpPr>
          <p:nvPr/>
        </p:nvSpPr>
        <p:spPr bwMode="auto">
          <a:xfrm>
            <a:off x="0" y="648999"/>
            <a:ext cx="2057400" cy="650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3" name="矩形 8"/>
          <p:cNvSpPr>
            <a:spLocks noChangeArrowheads="1"/>
          </p:cNvSpPr>
          <p:nvPr/>
        </p:nvSpPr>
        <p:spPr bwMode="auto">
          <a:xfrm>
            <a:off x="2057400" y="648999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17" name="五边形 6"/>
          <p:cNvSpPr>
            <a:spLocks noChangeArrowheads="1"/>
          </p:cNvSpPr>
          <p:nvPr/>
        </p:nvSpPr>
        <p:spPr bwMode="auto">
          <a:xfrm flipH="1">
            <a:off x="11460163" y="6270625"/>
            <a:ext cx="731837" cy="361950"/>
          </a:xfrm>
          <a:prstGeom prst="homePlate">
            <a:avLst>
              <a:gd name="adj" fmla="val 50548"/>
            </a:avLst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18" name="灯片编号占位符 4"/>
          <p:cNvSpPr txBox="1">
            <a:spLocks/>
          </p:cNvSpPr>
          <p:nvPr/>
        </p:nvSpPr>
        <p:spPr bwMode="auto">
          <a:xfrm>
            <a:off x="8659813" y="6328008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dirty="0">
                <a:solidFill>
                  <a:srgbClr val="898989"/>
                </a:solidFill>
              </a:rPr>
              <a:t>46</a:t>
            </a:r>
            <a:endParaRPr lang="zh-CN" altLang="en-US" sz="1800" dirty="0"/>
          </a:p>
        </p:txBody>
      </p:sp>
      <p:grpSp>
        <p:nvGrpSpPr>
          <p:cNvPr id="5" name="组合 4"/>
          <p:cNvGrpSpPr/>
          <p:nvPr/>
        </p:nvGrpSpPr>
        <p:grpSpPr>
          <a:xfrm>
            <a:off x="1028700" y="1489224"/>
            <a:ext cx="9799777" cy="3006728"/>
            <a:chOff x="925949" y="2327660"/>
            <a:chExt cx="9799777" cy="3006728"/>
          </a:xfrm>
        </p:grpSpPr>
        <p:grpSp>
          <p:nvGrpSpPr>
            <p:cNvPr id="41" name="组合 40"/>
            <p:cNvGrpSpPr/>
            <p:nvPr/>
          </p:nvGrpSpPr>
          <p:grpSpPr>
            <a:xfrm>
              <a:off x="934981" y="2327660"/>
              <a:ext cx="9790745" cy="707886"/>
              <a:chOff x="5963740" y="2180924"/>
              <a:chExt cx="9790745" cy="707886"/>
            </a:xfrm>
          </p:grpSpPr>
          <p:sp>
            <p:nvSpPr>
              <p:cNvPr id="42" name="文本框 41"/>
              <p:cNvSpPr txBox="1"/>
              <p:nvPr/>
            </p:nvSpPr>
            <p:spPr>
              <a:xfrm>
                <a:off x="6111083" y="2180924"/>
                <a:ext cx="964340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/>
                  <a:t>Princeling Firms —— a price discount ( 55.4% ~ 59.9% )</a:t>
                </a:r>
                <a:r>
                  <a:rPr lang="zh-CN" altLang="en-US" sz="2000" dirty="0"/>
                  <a:t>，</a:t>
                </a:r>
                <a:r>
                  <a:rPr lang="en-US" altLang="zh-CN" sz="2000" dirty="0"/>
                  <a:t>More land purchases</a:t>
                </a:r>
              </a:p>
              <a:p>
                <a:r>
                  <a:rPr lang="en-US" altLang="zh-CN" sz="2000" dirty="0"/>
                  <a:t>   </a:t>
                </a:r>
                <a:endParaRPr lang="zh-CN" altLang="en-US" sz="2000" dirty="0"/>
              </a:p>
            </p:txBody>
          </p:sp>
          <p:sp>
            <p:nvSpPr>
              <p:cNvPr id="43" name="椭圆 42"/>
              <p:cNvSpPr/>
              <p:nvPr/>
            </p:nvSpPr>
            <p:spPr bwMode="auto">
              <a:xfrm>
                <a:off x="5963740" y="2299668"/>
                <a:ext cx="83127" cy="83127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44" name="文本框 43"/>
            <p:cNvSpPr txBox="1"/>
            <p:nvPr/>
          </p:nvSpPr>
          <p:spPr>
            <a:xfrm>
              <a:off x="1082324" y="2913588"/>
              <a:ext cx="86563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2000" dirty="0"/>
            </a:p>
          </p:txBody>
        </p:sp>
        <p:grpSp>
          <p:nvGrpSpPr>
            <p:cNvPr id="45" name="组合 44"/>
            <p:cNvGrpSpPr/>
            <p:nvPr/>
          </p:nvGrpSpPr>
          <p:grpSpPr>
            <a:xfrm>
              <a:off x="925949" y="3488851"/>
              <a:ext cx="9645068" cy="1323439"/>
              <a:chOff x="5963740" y="2149861"/>
              <a:chExt cx="9645068" cy="1323439"/>
            </a:xfrm>
          </p:grpSpPr>
          <p:sp>
            <p:nvSpPr>
              <p:cNvPr id="46" name="文本框 45"/>
              <p:cNvSpPr txBox="1"/>
              <p:nvPr/>
            </p:nvSpPr>
            <p:spPr>
              <a:xfrm>
                <a:off x="6120114" y="2149861"/>
                <a:ext cx="9488694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/>
                  <a:t>By Xi’s anticorruption campaign —— strengthening the CCDI and appointing his own trusted subordinates to govern in as many as </a:t>
                </a:r>
                <a:r>
                  <a:rPr lang="en-US" altLang="zh-CN" dirty="0"/>
                  <a:t>14 provinces.</a:t>
                </a:r>
                <a:r>
                  <a:rPr lang="en-US" altLang="zh-CN" sz="2000" dirty="0"/>
                  <a:t> </a:t>
                </a:r>
                <a:br>
                  <a:rPr lang="en-US" altLang="zh-CN" sz="2000" dirty="0"/>
                </a:br>
                <a:r>
                  <a:rPr lang="en-US" altLang="zh-CN" sz="2000" dirty="0"/>
                  <a:t> </a:t>
                </a:r>
                <a:br>
                  <a:rPr lang="en-US" altLang="zh-CN" sz="2000" dirty="0"/>
                </a:br>
                <a:r>
                  <a:rPr lang="en-US" altLang="zh-CN" sz="2000" dirty="0"/>
                  <a:t> </a:t>
                </a:r>
                <a:endParaRPr lang="zh-CN" altLang="en-US" sz="2000" dirty="0"/>
              </a:p>
            </p:txBody>
          </p:sp>
          <p:sp>
            <p:nvSpPr>
              <p:cNvPr id="47" name="椭圆 46"/>
              <p:cNvSpPr/>
              <p:nvPr/>
            </p:nvSpPr>
            <p:spPr bwMode="auto">
              <a:xfrm>
                <a:off x="5963740" y="2299668"/>
                <a:ext cx="83127" cy="83127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48" name="矩形 47"/>
            <p:cNvSpPr/>
            <p:nvPr/>
          </p:nvSpPr>
          <p:spPr>
            <a:xfrm>
              <a:off x="1082323" y="2849846"/>
              <a:ext cx="955516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dirty="0"/>
                <a:t>Provincial Party Secretaries —— 23.4% more likely to be promoted</a:t>
              </a:r>
              <a:endParaRPr lang="zh-CN" altLang="en-US" sz="2000" dirty="0"/>
            </a:p>
          </p:txBody>
        </p:sp>
        <p:sp>
          <p:nvSpPr>
            <p:cNvPr id="49" name="矩形 48"/>
            <p:cNvSpPr/>
            <p:nvPr/>
          </p:nvSpPr>
          <p:spPr>
            <a:xfrm>
              <a:off x="1073292" y="4369747"/>
              <a:ext cx="944713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dirty="0"/>
                <a:t>a reduction in corruption —— between 42.6% and 31.5% in the provinces</a:t>
              </a:r>
            </a:p>
          </p:txBody>
        </p:sp>
        <p:sp>
          <p:nvSpPr>
            <p:cNvPr id="50" name="矩形 49"/>
            <p:cNvSpPr/>
            <p:nvPr/>
          </p:nvSpPr>
          <p:spPr>
            <a:xfrm>
              <a:off x="1082323" y="4934278"/>
              <a:ext cx="955516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dirty="0"/>
                <a:t>a reduction in the promotional prospects</a:t>
              </a:r>
              <a:endParaRPr lang="zh-CN" altLang="en-US" sz="2000" dirty="0"/>
            </a:p>
          </p:txBody>
        </p:sp>
      </p:grpSp>
      <p:sp>
        <p:nvSpPr>
          <p:cNvPr id="52" name="文本框 51"/>
          <p:cNvSpPr txBox="1"/>
          <p:nvPr/>
        </p:nvSpPr>
        <p:spPr>
          <a:xfrm>
            <a:off x="368814" y="815675"/>
            <a:ext cx="4859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Main Conclusions of the Literature</a:t>
            </a:r>
            <a:endParaRPr lang="zh-CN" altLang="en-US" sz="2400" dirty="0"/>
          </a:p>
        </p:txBody>
      </p:sp>
      <p:sp>
        <p:nvSpPr>
          <p:cNvPr id="4" name="矩形 3"/>
          <p:cNvSpPr/>
          <p:nvPr/>
        </p:nvSpPr>
        <p:spPr>
          <a:xfrm>
            <a:off x="1175611" y="4665491"/>
            <a:ext cx="94475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Although the anticorruption campaign has thus far produced positive results, whether corruption can be fundamentally weeded out </a:t>
            </a:r>
            <a:r>
              <a:rPr lang="en-US" altLang="zh-CN" sz="2000" dirty="0">
                <a:solidFill>
                  <a:srgbClr val="00B0F0"/>
                </a:solidFill>
              </a:rPr>
              <a:t>without overhauling the existing institutional arrangements causing them</a:t>
            </a:r>
            <a:r>
              <a:rPr lang="en-US" altLang="zh-CN" sz="2000" dirty="0"/>
              <a:t> remains an issue of fundamental importance, one that deserves investigation in the near future!</a:t>
            </a:r>
            <a:endParaRPr lang="zh-CN" altLang="en-US" sz="2000" dirty="0"/>
          </a:p>
        </p:txBody>
      </p:sp>
      <p:sp>
        <p:nvSpPr>
          <p:cNvPr id="53" name="椭圆 52"/>
          <p:cNvSpPr/>
          <p:nvPr/>
        </p:nvSpPr>
        <p:spPr bwMode="auto">
          <a:xfrm>
            <a:off x="1036137" y="4767568"/>
            <a:ext cx="83127" cy="83127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763549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矩形 7"/>
          <p:cNvSpPr>
            <a:spLocks noChangeArrowheads="1"/>
          </p:cNvSpPr>
          <p:nvPr/>
        </p:nvSpPr>
        <p:spPr bwMode="auto">
          <a:xfrm>
            <a:off x="1644650" y="4500563"/>
            <a:ext cx="2057400" cy="650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2531" name="矩形 8"/>
          <p:cNvSpPr>
            <a:spLocks noChangeArrowheads="1"/>
          </p:cNvSpPr>
          <p:nvPr/>
        </p:nvSpPr>
        <p:spPr bwMode="auto">
          <a:xfrm>
            <a:off x="1644650" y="4468019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2532" name="标题 1"/>
          <p:cNvSpPr>
            <a:spLocks noGrp="1" noChangeArrowheads="1"/>
          </p:cNvSpPr>
          <p:nvPr>
            <p:ph type="ctrTitle" idx="4294967295"/>
          </p:nvPr>
        </p:nvSpPr>
        <p:spPr>
          <a:xfrm>
            <a:off x="1524000" y="2112963"/>
            <a:ext cx="4889500" cy="2387600"/>
          </a:xfrm>
        </p:spPr>
        <p:txBody>
          <a:bodyPr anchor="b"/>
          <a:lstStyle/>
          <a:p>
            <a:pPr marL="0" indent="0" eaLnBrk="1" hangingPunct="1"/>
            <a:r>
              <a:rPr lang="en-US" altLang="zh-CN" sz="5400" dirty="0">
                <a:solidFill>
                  <a:schemeClr val="bg1"/>
                </a:solidFill>
                <a:ea typeface="宋体" panose="02010600030101010101" pitchFamily="2" charset="-122"/>
              </a:rPr>
              <a:t>THANKS FOR WATCHING</a:t>
            </a:r>
            <a:endParaRPr lang="zh-CN" altLang="en-US" sz="5400" dirty="0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22533" name="副标题 2"/>
          <p:cNvSpPr>
            <a:spLocks noGrp="1" noChangeArrowheads="1"/>
          </p:cNvSpPr>
          <p:nvPr>
            <p:ph type="subTitle" idx="4294967295"/>
          </p:nvPr>
        </p:nvSpPr>
        <p:spPr>
          <a:xfrm>
            <a:off x="1524000" y="4603750"/>
            <a:ext cx="6823364" cy="16557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zh-CN" sz="1400" dirty="0">
                <a:solidFill>
                  <a:schemeClr val="bg1"/>
                </a:solidFill>
                <a:ea typeface="宋体" panose="02010600030101010101" pitchFamily="2" charset="-122"/>
              </a:rPr>
              <a:t>The literature can be downloaded from https://doi.org/10.1093/qje/qjy027. </a:t>
            </a:r>
            <a:endParaRPr lang="zh-CN" altLang="zh-CN" sz="1400" dirty="0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35192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2663" y="6270625"/>
            <a:ext cx="2743200" cy="365125"/>
          </a:xfrm>
          <a:noFill/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E8D0EEA-BACF-4366-BB91-542DBA133A72}" type="slidenum">
              <a:rPr lang="zh-CN" altLang="en-US">
                <a:solidFill>
                  <a:srgbClr val="898989"/>
                </a:solidFill>
              </a:rPr>
              <a:t>5</a:t>
            </a:fld>
            <a:endParaRPr lang="zh-CN" altLang="en-US" sz="1800"/>
          </a:p>
        </p:txBody>
      </p:sp>
      <p:sp>
        <p:nvSpPr>
          <p:cNvPr id="7171" name="五边形 6"/>
          <p:cNvSpPr>
            <a:spLocks noChangeArrowheads="1"/>
          </p:cNvSpPr>
          <p:nvPr/>
        </p:nvSpPr>
        <p:spPr bwMode="auto">
          <a:xfrm flipH="1">
            <a:off x="11460163" y="6210300"/>
            <a:ext cx="731837" cy="361950"/>
          </a:xfrm>
          <a:prstGeom prst="homePlate">
            <a:avLst>
              <a:gd name="adj" fmla="val 50548"/>
            </a:avLst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7172" name="标题 3"/>
          <p:cNvSpPr>
            <a:spLocks noGrp="1" noChangeArrowheads="1"/>
          </p:cNvSpPr>
          <p:nvPr>
            <p:ph type="title" idx="4294967295"/>
          </p:nvPr>
        </p:nvSpPr>
        <p:spPr>
          <a:xfrm>
            <a:off x="-642648" y="313430"/>
            <a:ext cx="4175557" cy="402936"/>
          </a:xfrm>
        </p:spPr>
        <p:txBody>
          <a:bodyPr anchor="b"/>
          <a:lstStyle/>
          <a:p>
            <a:pPr algn="ctr" eaLnBrk="1" hangingPunct="1"/>
            <a:r>
              <a:rPr lang="en-US" altLang="zh-CN" sz="3200" dirty="0">
                <a:ea typeface="宋体" panose="02010600030101010101" pitchFamily="2" charset="-122"/>
              </a:rPr>
              <a:t>II. Background</a:t>
            </a:r>
            <a:endParaRPr lang="zh-CN" altLang="en-US" sz="3200" dirty="0">
              <a:ea typeface="宋体" panose="02010600030101010101" pitchFamily="2" charset="-122"/>
            </a:endParaRPr>
          </a:p>
        </p:txBody>
      </p:sp>
      <p:sp>
        <p:nvSpPr>
          <p:cNvPr id="22" name="矩形 7"/>
          <p:cNvSpPr>
            <a:spLocks noChangeArrowheads="1"/>
          </p:cNvSpPr>
          <p:nvPr/>
        </p:nvSpPr>
        <p:spPr bwMode="auto">
          <a:xfrm>
            <a:off x="0" y="648999"/>
            <a:ext cx="2057400" cy="650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3" name="矩形 8"/>
          <p:cNvSpPr>
            <a:spLocks noChangeArrowheads="1"/>
          </p:cNvSpPr>
          <p:nvPr/>
        </p:nvSpPr>
        <p:spPr bwMode="auto">
          <a:xfrm>
            <a:off x="2057400" y="648999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2703" y="714086"/>
            <a:ext cx="4765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II.A. Xi’s Anticorruption Campaign</a:t>
            </a:r>
            <a:endParaRPr lang="zh-CN" altLang="en-US" sz="2400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48" y="1804090"/>
            <a:ext cx="5066779" cy="4303883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5961550" y="1860885"/>
            <a:ext cx="5684687" cy="707886"/>
            <a:chOff x="5963740" y="2180924"/>
            <a:chExt cx="5684687" cy="707886"/>
          </a:xfrm>
        </p:grpSpPr>
        <p:sp>
          <p:nvSpPr>
            <p:cNvPr id="15" name="文本框 14"/>
            <p:cNvSpPr txBox="1"/>
            <p:nvPr/>
          </p:nvSpPr>
          <p:spPr>
            <a:xfrm>
              <a:off x="6111083" y="2180924"/>
              <a:ext cx="55373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Xi strengthened the CCDI——To strengthen the political independence of local operations</a:t>
              </a:r>
              <a:endParaRPr lang="zh-CN" altLang="en-US" sz="2000" dirty="0"/>
            </a:p>
          </p:txBody>
        </p:sp>
        <p:sp>
          <p:nvSpPr>
            <p:cNvPr id="19" name="椭圆 18"/>
            <p:cNvSpPr/>
            <p:nvPr/>
          </p:nvSpPr>
          <p:spPr bwMode="auto">
            <a:xfrm>
              <a:off x="5963740" y="2299668"/>
              <a:ext cx="83127" cy="8312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961550" y="3951076"/>
            <a:ext cx="5514518" cy="400110"/>
            <a:chOff x="5963740" y="4003354"/>
            <a:chExt cx="5514518" cy="400110"/>
          </a:xfrm>
        </p:grpSpPr>
        <p:sp>
          <p:nvSpPr>
            <p:cNvPr id="17" name="文本框 16"/>
            <p:cNvSpPr txBox="1"/>
            <p:nvPr/>
          </p:nvSpPr>
          <p:spPr>
            <a:xfrm>
              <a:off x="6111083" y="4003354"/>
              <a:ext cx="53671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/>
                <a:t>Recognized the land market as a major target</a:t>
              </a:r>
              <a:endParaRPr lang="zh-CN" altLang="en-US" sz="2000" dirty="0"/>
            </a:p>
          </p:txBody>
        </p:sp>
        <p:sp>
          <p:nvSpPr>
            <p:cNvPr id="29" name="椭圆 28"/>
            <p:cNvSpPr/>
            <p:nvPr/>
          </p:nvSpPr>
          <p:spPr bwMode="auto">
            <a:xfrm>
              <a:off x="5963740" y="4183816"/>
              <a:ext cx="83127" cy="8312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961550" y="5080688"/>
            <a:ext cx="5416806" cy="400110"/>
            <a:chOff x="5963740" y="4907530"/>
            <a:chExt cx="5416806" cy="400110"/>
          </a:xfrm>
        </p:grpSpPr>
        <p:sp>
          <p:nvSpPr>
            <p:cNvPr id="18" name="文本框 17"/>
            <p:cNvSpPr txBox="1"/>
            <p:nvPr/>
          </p:nvSpPr>
          <p:spPr>
            <a:xfrm>
              <a:off x="6108893" y="4907530"/>
              <a:ext cx="52716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More intense and long-lasting</a:t>
              </a:r>
              <a:endParaRPr lang="zh-CN" altLang="en-US" sz="2000" dirty="0"/>
            </a:p>
          </p:txBody>
        </p:sp>
        <p:sp>
          <p:nvSpPr>
            <p:cNvPr id="30" name="椭圆 29"/>
            <p:cNvSpPr/>
            <p:nvPr/>
          </p:nvSpPr>
          <p:spPr bwMode="auto">
            <a:xfrm>
              <a:off x="5963740" y="5024458"/>
              <a:ext cx="83127" cy="8312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961550" y="2805623"/>
            <a:ext cx="5682497" cy="542369"/>
            <a:chOff x="5961550" y="2805623"/>
            <a:chExt cx="5682497" cy="542369"/>
          </a:xfrm>
        </p:grpSpPr>
        <p:grpSp>
          <p:nvGrpSpPr>
            <p:cNvPr id="20" name="组合 19"/>
            <p:cNvGrpSpPr/>
            <p:nvPr/>
          </p:nvGrpSpPr>
          <p:grpSpPr>
            <a:xfrm>
              <a:off x="5961550" y="2805623"/>
              <a:ext cx="5682497" cy="400110"/>
              <a:chOff x="5811339" y="2720309"/>
              <a:chExt cx="5682497" cy="400110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5956492" y="2720309"/>
                <a:ext cx="553734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zh-CN" altLang="en-US" sz="2000" dirty="0"/>
              </a:p>
            </p:txBody>
          </p:sp>
          <p:sp>
            <p:nvSpPr>
              <p:cNvPr id="24" name="椭圆 23"/>
              <p:cNvSpPr/>
              <p:nvPr/>
            </p:nvSpPr>
            <p:spPr bwMode="auto">
              <a:xfrm>
                <a:off x="5811339" y="3004465"/>
                <a:ext cx="83127" cy="83127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6" name="矩形 5"/>
            <p:cNvSpPr/>
            <p:nvPr/>
          </p:nvSpPr>
          <p:spPr>
            <a:xfrm>
              <a:off x="6106703" y="2947882"/>
              <a:ext cx="320491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dirty="0">
                  <a:solidFill>
                    <a:srgbClr val="333333"/>
                  </a:solidFill>
                </a:rPr>
                <a:t>Replace provincial officials</a:t>
              </a:r>
              <a:endParaRPr lang="zh-CN" alt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0295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2663" y="6270625"/>
            <a:ext cx="2743200" cy="365125"/>
          </a:xfrm>
          <a:noFill/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E8D0EEA-BACF-4366-BB91-542DBA133A72}" type="slidenum">
              <a:rPr lang="zh-CN" altLang="en-US">
                <a:solidFill>
                  <a:srgbClr val="898989"/>
                </a:solidFill>
              </a:rPr>
              <a:t>6</a:t>
            </a:fld>
            <a:endParaRPr lang="zh-CN" altLang="en-US" sz="1800"/>
          </a:p>
        </p:txBody>
      </p:sp>
      <p:sp>
        <p:nvSpPr>
          <p:cNvPr id="7171" name="五边形 6"/>
          <p:cNvSpPr>
            <a:spLocks noChangeArrowheads="1"/>
          </p:cNvSpPr>
          <p:nvPr/>
        </p:nvSpPr>
        <p:spPr bwMode="auto">
          <a:xfrm flipH="1">
            <a:off x="11460163" y="6210300"/>
            <a:ext cx="731837" cy="361950"/>
          </a:xfrm>
          <a:prstGeom prst="homePlate">
            <a:avLst>
              <a:gd name="adj" fmla="val 50548"/>
            </a:avLst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7172" name="标题 3"/>
          <p:cNvSpPr>
            <a:spLocks noGrp="1" noChangeArrowheads="1"/>
          </p:cNvSpPr>
          <p:nvPr>
            <p:ph type="title" idx="4294967295"/>
          </p:nvPr>
        </p:nvSpPr>
        <p:spPr>
          <a:xfrm>
            <a:off x="-642648" y="313430"/>
            <a:ext cx="4175557" cy="402936"/>
          </a:xfrm>
        </p:spPr>
        <p:txBody>
          <a:bodyPr anchor="b"/>
          <a:lstStyle/>
          <a:p>
            <a:pPr algn="ctr" eaLnBrk="1" hangingPunct="1"/>
            <a:r>
              <a:rPr lang="en-US" altLang="zh-CN" sz="3200" dirty="0">
                <a:ea typeface="宋体" panose="02010600030101010101" pitchFamily="2" charset="-122"/>
              </a:rPr>
              <a:t>II. Background</a:t>
            </a:r>
            <a:endParaRPr lang="zh-CN" altLang="en-US" sz="3200" dirty="0">
              <a:ea typeface="宋体" panose="02010600030101010101" pitchFamily="2" charset="-122"/>
            </a:endParaRPr>
          </a:p>
        </p:txBody>
      </p:sp>
      <p:sp>
        <p:nvSpPr>
          <p:cNvPr id="22" name="矩形 7"/>
          <p:cNvSpPr>
            <a:spLocks noChangeArrowheads="1"/>
          </p:cNvSpPr>
          <p:nvPr/>
        </p:nvSpPr>
        <p:spPr bwMode="auto">
          <a:xfrm>
            <a:off x="0" y="648999"/>
            <a:ext cx="2057400" cy="650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3" name="矩形 8"/>
          <p:cNvSpPr>
            <a:spLocks noChangeArrowheads="1"/>
          </p:cNvSpPr>
          <p:nvPr/>
        </p:nvSpPr>
        <p:spPr bwMode="auto">
          <a:xfrm>
            <a:off x="2057400" y="648999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2703" y="714086"/>
            <a:ext cx="4765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II.A. Xi’s Anticorruption Campaign</a:t>
            </a:r>
            <a:endParaRPr lang="zh-CN" altLang="en-US" sz="2400" dirty="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/>
          <a:srcRect l="13287" r="13399" b="3338"/>
          <a:stretch/>
        </p:blipFill>
        <p:spPr>
          <a:xfrm>
            <a:off x="297872" y="2141816"/>
            <a:ext cx="5779925" cy="3521136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6591834" y="1259502"/>
            <a:ext cx="3382429" cy="400110"/>
            <a:chOff x="658090" y="1526424"/>
            <a:chExt cx="3382429" cy="400110"/>
          </a:xfrm>
        </p:grpSpPr>
        <p:sp>
          <p:nvSpPr>
            <p:cNvPr id="19" name="椭圆 18"/>
            <p:cNvSpPr/>
            <p:nvPr/>
          </p:nvSpPr>
          <p:spPr bwMode="auto">
            <a:xfrm>
              <a:off x="658090" y="1684915"/>
              <a:ext cx="83127" cy="8312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935182" y="1526424"/>
              <a:ext cx="31053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/>
                <a:t>The biggest breakthrough</a:t>
              </a:r>
              <a:endParaRPr lang="zh-CN" altLang="en-US" sz="2000" dirty="0"/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6591834" y="2106021"/>
            <a:ext cx="486084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Brought down Zhou</a:t>
            </a:r>
            <a:r>
              <a:rPr lang="en-US" altLang="zh-CN" dirty="0"/>
              <a:t> </a:t>
            </a:r>
            <a:r>
              <a:rPr lang="en-US" altLang="zh-CN" dirty="0" err="1"/>
              <a:t>Yongkang</a:t>
            </a:r>
            <a:r>
              <a:rPr lang="en-US" altLang="zh-CN" dirty="0"/>
              <a:t>, Ling </a:t>
            </a:r>
            <a:r>
              <a:rPr lang="en-US" altLang="zh-CN" dirty="0" err="1"/>
              <a:t>Jihua</a:t>
            </a:r>
            <a:r>
              <a:rPr lang="en-US" altLang="zh-CN" dirty="0"/>
              <a:t> —— Two of the most powerful political figures</a:t>
            </a:r>
            <a:endParaRPr lang="zh-CN" altLang="en-US" dirty="0"/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/>
          <a:srcRect l="5964" t="39398" r="5514" b="52731"/>
          <a:stretch/>
        </p:blipFill>
        <p:spPr>
          <a:xfrm>
            <a:off x="6591834" y="3229538"/>
            <a:ext cx="4630333" cy="2429210"/>
          </a:xfrm>
          <a:prstGeom prst="rect">
            <a:avLst/>
          </a:prstGeom>
        </p:spPr>
      </p:pic>
      <p:sp>
        <p:nvSpPr>
          <p:cNvPr id="7168" name="文本框 7167"/>
          <p:cNvSpPr txBox="1"/>
          <p:nvPr/>
        </p:nvSpPr>
        <p:spPr>
          <a:xfrm>
            <a:off x="1849582" y="5810190"/>
            <a:ext cx="81323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Send a strong message to the princelings——No tolerate corruption</a:t>
            </a:r>
            <a:r>
              <a:rPr lang="zh-CN" altLang="en-US" sz="2000" dirty="0"/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20246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7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7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7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716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2662" y="6270625"/>
            <a:ext cx="2747065" cy="365125"/>
          </a:xfrm>
          <a:noFill/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E8D0EEA-BACF-4366-BB91-542DBA133A72}" type="slidenum">
              <a:rPr lang="zh-CN" altLang="en-US">
                <a:solidFill>
                  <a:srgbClr val="898989"/>
                </a:solidFill>
              </a:rPr>
              <a:t>7</a:t>
            </a:fld>
            <a:endParaRPr lang="zh-CN" altLang="en-US" sz="1800"/>
          </a:p>
        </p:txBody>
      </p:sp>
      <p:sp>
        <p:nvSpPr>
          <p:cNvPr id="7171" name="五边形 6"/>
          <p:cNvSpPr>
            <a:spLocks noChangeArrowheads="1"/>
          </p:cNvSpPr>
          <p:nvPr/>
        </p:nvSpPr>
        <p:spPr bwMode="auto">
          <a:xfrm flipH="1">
            <a:off x="11460163" y="6210300"/>
            <a:ext cx="731837" cy="361950"/>
          </a:xfrm>
          <a:prstGeom prst="homePlate">
            <a:avLst>
              <a:gd name="adj" fmla="val 50548"/>
            </a:avLst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7172" name="标题 3"/>
          <p:cNvSpPr>
            <a:spLocks noGrp="1" noChangeArrowheads="1"/>
          </p:cNvSpPr>
          <p:nvPr>
            <p:ph type="title" idx="4294967295"/>
          </p:nvPr>
        </p:nvSpPr>
        <p:spPr>
          <a:xfrm>
            <a:off x="-642648" y="313430"/>
            <a:ext cx="4175557" cy="402936"/>
          </a:xfrm>
        </p:spPr>
        <p:txBody>
          <a:bodyPr anchor="b"/>
          <a:lstStyle/>
          <a:p>
            <a:pPr algn="ctr" eaLnBrk="1" hangingPunct="1"/>
            <a:r>
              <a:rPr lang="en-US" altLang="zh-CN" sz="3200" dirty="0">
                <a:ea typeface="宋体" panose="02010600030101010101" pitchFamily="2" charset="-122"/>
              </a:rPr>
              <a:t>II. Background</a:t>
            </a:r>
            <a:endParaRPr lang="zh-CN" altLang="en-US" sz="3200" dirty="0">
              <a:ea typeface="宋体" panose="02010600030101010101" pitchFamily="2" charset="-122"/>
            </a:endParaRPr>
          </a:p>
        </p:txBody>
      </p:sp>
      <p:sp>
        <p:nvSpPr>
          <p:cNvPr id="22" name="矩形 7"/>
          <p:cNvSpPr>
            <a:spLocks noChangeArrowheads="1"/>
          </p:cNvSpPr>
          <p:nvPr/>
        </p:nvSpPr>
        <p:spPr bwMode="auto">
          <a:xfrm>
            <a:off x="0" y="648999"/>
            <a:ext cx="2057400" cy="650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3" name="矩形 8"/>
          <p:cNvSpPr>
            <a:spLocks noChangeArrowheads="1"/>
          </p:cNvSpPr>
          <p:nvPr/>
        </p:nvSpPr>
        <p:spPr bwMode="auto">
          <a:xfrm>
            <a:off x="2057400" y="648999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2703" y="714086"/>
            <a:ext cx="6955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II.B. Cronyism in China: A Conceptual Framework</a:t>
            </a:r>
            <a:endParaRPr lang="zh-CN" altLang="en-US" sz="2400" dirty="0"/>
          </a:p>
        </p:txBody>
      </p:sp>
      <p:grpSp>
        <p:nvGrpSpPr>
          <p:cNvPr id="20" name="组合 19"/>
          <p:cNvGrpSpPr/>
          <p:nvPr/>
        </p:nvGrpSpPr>
        <p:grpSpPr>
          <a:xfrm>
            <a:off x="279053" y="1337599"/>
            <a:ext cx="5684687" cy="400110"/>
            <a:chOff x="5963740" y="2180924"/>
            <a:chExt cx="5684687" cy="400110"/>
          </a:xfrm>
        </p:grpSpPr>
        <p:sp>
          <p:nvSpPr>
            <p:cNvPr id="21" name="文本框 20"/>
            <p:cNvSpPr txBox="1"/>
            <p:nvPr/>
          </p:nvSpPr>
          <p:spPr>
            <a:xfrm>
              <a:off x="6111083" y="2180924"/>
              <a:ext cx="55373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How cronyism works in China</a:t>
              </a:r>
              <a:r>
                <a:rPr lang="zh-CN" altLang="en-US" sz="2000" dirty="0"/>
                <a:t>？</a:t>
              </a:r>
            </a:p>
          </p:txBody>
        </p:sp>
        <p:sp>
          <p:nvSpPr>
            <p:cNvPr id="24" name="椭圆 23"/>
            <p:cNvSpPr/>
            <p:nvPr/>
          </p:nvSpPr>
          <p:spPr bwMode="auto">
            <a:xfrm>
              <a:off x="5963740" y="2299668"/>
              <a:ext cx="83127" cy="8312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7" name="圆角矩形 6"/>
          <p:cNvSpPr/>
          <p:nvPr/>
        </p:nvSpPr>
        <p:spPr bwMode="auto">
          <a:xfrm>
            <a:off x="2109459" y="3380509"/>
            <a:ext cx="1668252" cy="55418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algn="ctr" eaLnBrk="1" hangingPunct="1"/>
            <a:r>
              <a:rPr lang="en-US" altLang="zh-CN" sz="2000" dirty="0"/>
              <a:t>Local Officials</a:t>
            </a:r>
            <a:endParaRPr kumimoji="0" lang="zh-CN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" name="圆角矩形 24"/>
          <p:cNvSpPr/>
          <p:nvPr/>
        </p:nvSpPr>
        <p:spPr bwMode="auto">
          <a:xfrm>
            <a:off x="6149123" y="3380510"/>
            <a:ext cx="1953682" cy="55418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algn="ctr" eaLnBrk="1" hangingPunct="1"/>
            <a:r>
              <a:rPr lang="en-US" altLang="zh-CN" sz="2000" dirty="0"/>
              <a:t>Princeling Firms</a:t>
            </a:r>
            <a:endParaRPr kumimoji="0" lang="zh-CN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10" name="直接连接符 9"/>
          <p:cNvCxnSpPr>
            <a:stCxn id="8" idx="3"/>
            <a:endCxn id="8" idx="1"/>
          </p:cNvCxnSpPr>
          <p:nvPr/>
        </p:nvCxnSpPr>
        <p:spPr bwMode="auto">
          <a:xfrm>
            <a:off x="9537140" y="3777606"/>
            <a:ext cx="209221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68" name="直接箭头连接符 7167"/>
          <p:cNvCxnSpPr>
            <a:cxnSpLocks/>
          </p:cNvCxnSpPr>
          <p:nvPr/>
        </p:nvCxnSpPr>
        <p:spPr bwMode="auto">
          <a:xfrm>
            <a:off x="8187537" y="3777605"/>
            <a:ext cx="1157354" cy="7293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</p:spPr>
      </p:cxnSp>
      <p:cxnSp>
        <p:nvCxnSpPr>
          <p:cNvPr id="36" name="直接箭头连接符 35"/>
          <p:cNvCxnSpPr>
            <a:cxnSpLocks/>
          </p:cNvCxnSpPr>
          <p:nvPr/>
        </p:nvCxnSpPr>
        <p:spPr bwMode="auto">
          <a:xfrm flipV="1">
            <a:off x="8187537" y="2955494"/>
            <a:ext cx="1413662" cy="7366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</p:spPr>
      </p:cxnSp>
      <p:sp>
        <p:nvSpPr>
          <p:cNvPr id="7176" name="文本框 7175"/>
          <p:cNvSpPr txBox="1"/>
          <p:nvPr/>
        </p:nvSpPr>
        <p:spPr>
          <a:xfrm>
            <a:off x="4303624" y="3287477"/>
            <a:ext cx="13423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Price Discount</a:t>
            </a:r>
            <a:endParaRPr lang="zh-CN" altLang="en-US" sz="1400" dirty="0"/>
          </a:p>
        </p:txBody>
      </p:sp>
      <p:sp>
        <p:nvSpPr>
          <p:cNvPr id="43" name="文本框 42"/>
          <p:cNvSpPr txBox="1"/>
          <p:nvPr/>
        </p:nvSpPr>
        <p:spPr>
          <a:xfrm rot="1948383">
            <a:off x="8217033" y="4191940"/>
            <a:ext cx="1260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(connections)</a:t>
            </a:r>
            <a:endParaRPr lang="zh-CN" altLang="en-US" sz="1400" dirty="0"/>
          </a:p>
        </p:txBody>
      </p:sp>
      <p:sp>
        <p:nvSpPr>
          <p:cNvPr id="7180" name="右箭头 7179"/>
          <p:cNvSpPr/>
          <p:nvPr/>
        </p:nvSpPr>
        <p:spPr bwMode="auto">
          <a:xfrm>
            <a:off x="3959040" y="3595254"/>
            <a:ext cx="2031908" cy="124691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 rot="19936925">
            <a:off x="8217069" y="3074352"/>
            <a:ext cx="1260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(connections)</a:t>
            </a:r>
            <a:endParaRPr lang="zh-CN" altLang="en-US" sz="1400" dirty="0"/>
          </a:p>
        </p:txBody>
      </p:sp>
      <p:sp>
        <p:nvSpPr>
          <p:cNvPr id="7182" name="下弧形箭头 7181"/>
          <p:cNvSpPr/>
          <p:nvPr/>
        </p:nvSpPr>
        <p:spPr bwMode="auto">
          <a:xfrm rot="10800000">
            <a:off x="3713006" y="2799704"/>
            <a:ext cx="2424389" cy="581891"/>
          </a:xfrm>
          <a:prstGeom prst="curvedUpArrow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83" name="上弧形箭头 7182"/>
          <p:cNvSpPr/>
          <p:nvPr/>
        </p:nvSpPr>
        <p:spPr bwMode="auto">
          <a:xfrm rot="10800000">
            <a:off x="3726219" y="3933602"/>
            <a:ext cx="2411157" cy="611242"/>
          </a:xfrm>
          <a:prstGeom prst="curvedDownArrow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84" name="文本框 7183"/>
          <p:cNvSpPr txBox="1"/>
          <p:nvPr/>
        </p:nvSpPr>
        <p:spPr>
          <a:xfrm>
            <a:off x="4134231" y="2432159"/>
            <a:ext cx="1681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Pecuniary Benefits</a:t>
            </a:r>
            <a:endParaRPr lang="zh-CN" altLang="en-US" sz="1400" dirty="0"/>
          </a:p>
        </p:txBody>
      </p:sp>
      <p:sp>
        <p:nvSpPr>
          <p:cNvPr id="54" name="文本框 53"/>
          <p:cNvSpPr txBox="1"/>
          <p:nvPr/>
        </p:nvSpPr>
        <p:spPr>
          <a:xfrm>
            <a:off x="4084163" y="4604613"/>
            <a:ext cx="1849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Promotion Prospects</a:t>
            </a:r>
            <a:endParaRPr lang="zh-CN" altLang="en-US" sz="1400" dirty="0"/>
          </a:p>
        </p:txBody>
      </p:sp>
      <p:grpSp>
        <p:nvGrpSpPr>
          <p:cNvPr id="7199" name="组合 7198"/>
          <p:cNvGrpSpPr/>
          <p:nvPr/>
        </p:nvGrpSpPr>
        <p:grpSpPr>
          <a:xfrm>
            <a:off x="357266" y="2753015"/>
            <a:ext cx="1316760" cy="2060060"/>
            <a:chOff x="357267" y="2753015"/>
            <a:chExt cx="1174648" cy="2060060"/>
          </a:xfrm>
        </p:grpSpPr>
        <p:sp>
          <p:nvSpPr>
            <p:cNvPr id="7194" name="椭圆 7193"/>
            <p:cNvSpPr/>
            <p:nvPr/>
          </p:nvSpPr>
          <p:spPr bwMode="auto">
            <a:xfrm>
              <a:off x="376024" y="2753015"/>
              <a:ext cx="1035177" cy="206006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7" name="文本框 7183"/>
            <p:cNvSpPr txBox="1"/>
            <p:nvPr/>
          </p:nvSpPr>
          <p:spPr>
            <a:xfrm>
              <a:off x="357267" y="3242348"/>
              <a:ext cx="11746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r>
                <a:rPr lang="en-US" altLang="zh-CN" sz="1400" dirty="0"/>
                <a:t>Scarce, Government-Owned Resources</a:t>
              </a:r>
              <a:endParaRPr lang="zh-CN" altLang="en-US" sz="1100" dirty="0"/>
            </a:p>
          </p:txBody>
        </p:sp>
      </p:grpSp>
      <p:cxnSp>
        <p:nvCxnSpPr>
          <p:cNvPr id="7197" name="直接箭头连接符 7196"/>
          <p:cNvCxnSpPr>
            <a:cxnSpLocks/>
          </p:cNvCxnSpPr>
          <p:nvPr/>
        </p:nvCxnSpPr>
        <p:spPr bwMode="auto">
          <a:xfrm flipV="1">
            <a:off x="1530248" y="3691704"/>
            <a:ext cx="580027" cy="2094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grpSp>
        <p:nvGrpSpPr>
          <p:cNvPr id="50" name="组合 49"/>
          <p:cNvGrpSpPr/>
          <p:nvPr/>
        </p:nvGrpSpPr>
        <p:grpSpPr>
          <a:xfrm>
            <a:off x="9275614" y="2291707"/>
            <a:ext cx="2615264" cy="2971798"/>
            <a:chOff x="9275614" y="2291707"/>
            <a:chExt cx="2611584" cy="2971798"/>
          </a:xfrm>
        </p:grpSpPr>
        <p:grpSp>
          <p:nvGrpSpPr>
            <p:cNvPr id="7198" name="组合 7197"/>
            <p:cNvGrpSpPr/>
            <p:nvPr/>
          </p:nvGrpSpPr>
          <p:grpSpPr>
            <a:xfrm>
              <a:off x="9275614" y="2291707"/>
              <a:ext cx="2611584" cy="2971798"/>
              <a:chOff x="9275614" y="2291707"/>
              <a:chExt cx="2611584" cy="2971798"/>
            </a:xfrm>
          </p:grpSpPr>
          <p:sp>
            <p:nvSpPr>
              <p:cNvPr id="8" name="流程图: 手动操作 7"/>
              <p:cNvSpPr/>
              <p:nvPr/>
            </p:nvSpPr>
            <p:spPr bwMode="auto">
              <a:xfrm rot="10800000">
                <a:off x="9275614" y="2291707"/>
                <a:ext cx="2611584" cy="2971798"/>
              </a:xfrm>
              <a:prstGeom prst="flowChartManualOperation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9779363" y="2850203"/>
                <a:ext cx="202246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/>
                  <a:t>Politburo Standing Committee</a:t>
                </a:r>
                <a:endParaRPr lang="zh-CN" altLang="en-US" sz="1400" dirty="0"/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>
                <a:off x="10145284" y="4357298"/>
                <a:ext cx="104572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/>
                  <a:t>Politburo</a:t>
                </a:r>
                <a:endParaRPr lang="zh-CN" altLang="en-US" sz="1400" dirty="0"/>
              </a:p>
            </p:txBody>
          </p:sp>
        </p:grpSp>
        <p:cxnSp>
          <p:nvCxnSpPr>
            <p:cNvPr id="49" name="直接连接符 48"/>
            <p:cNvCxnSpPr>
              <a:stCxn id="8" idx="3"/>
              <a:endCxn id="8" idx="1"/>
            </p:cNvCxnSpPr>
            <p:nvPr/>
          </p:nvCxnSpPr>
          <p:spPr bwMode="auto">
            <a:xfrm>
              <a:off x="9536772" y="3777606"/>
              <a:ext cx="208926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0" name="组合 89"/>
          <p:cNvGrpSpPr/>
          <p:nvPr/>
        </p:nvGrpSpPr>
        <p:grpSpPr>
          <a:xfrm>
            <a:off x="279053" y="1820062"/>
            <a:ext cx="5684687" cy="400110"/>
            <a:chOff x="5963740" y="2180924"/>
            <a:chExt cx="5684687" cy="400110"/>
          </a:xfrm>
        </p:grpSpPr>
        <p:sp>
          <p:nvSpPr>
            <p:cNvPr id="91" name="文本框 90"/>
            <p:cNvSpPr txBox="1"/>
            <p:nvPr/>
          </p:nvSpPr>
          <p:spPr>
            <a:xfrm>
              <a:off x="6111083" y="2180924"/>
              <a:ext cx="55373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Why does cronyism work like this in China</a:t>
              </a:r>
              <a:r>
                <a:rPr lang="zh-CN" altLang="en-US" sz="2000" dirty="0"/>
                <a:t>？</a:t>
              </a:r>
              <a:endParaRPr lang="en-US" altLang="zh-CN" sz="2000" dirty="0"/>
            </a:p>
          </p:txBody>
        </p:sp>
        <p:sp>
          <p:nvSpPr>
            <p:cNvPr id="92" name="椭圆 91"/>
            <p:cNvSpPr/>
            <p:nvPr/>
          </p:nvSpPr>
          <p:spPr bwMode="auto">
            <a:xfrm>
              <a:off x="5963740" y="2299668"/>
              <a:ext cx="83127" cy="8312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52" name="文本框 51"/>
          <p:cNvSpPr txBox="1"/>
          <p:nvPr/>
        </p:nvSpPr>
        <p:spPr>
          <a:xfrm>
            <a:off x="5481423" y="1844303"/>
            <a:ext cx="35191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</a:rPr>
              <a:t>——Two institutional features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123926" y="5145863"/>
            <a:ext cx="48906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</a:rPr>
              <a:t>The Decentralization of Control Rights</a:t>
            </a:r>
          </a:p>
          <a:p>
            <a:r>
              <a:rPr lang="en-US" altLang="zh-CN" sz="2000" dirty="0"/>
              <a:t>e.g.</a:t>
            </a:r>
            <a:r>
              <a:rPr lang="en-US" altLang="zh-CN" i="1" dirty="0"/>
              <a:t> </a:t>
            </a:r>
            <a:r>
              <a:rPr lang="en-US" altLang="zh-CN" dirty="0"/>
              <a:t>de jure ownership over land to local governments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55" name="右箭头 54"/>
          <p:cNvSpPr/>
          <p:nvPr/>
        </p:nvSpPr>
        <p:spPr bwMode="auto">
          <a:xfrm rot="16200000">
            <a:off x="1195358" y="4447518"/>
            <a:ext cx="1128154" cy="195093"/>
          </a:xfrm>
          <a:prstGeom prst="rightArrow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7" name="上弧形箭头 56"/>
          <p:cNvSpPr/>
          <p:nvPr/>
        </p:nvSpPr>
        <p:spPr bwMode="auto">
          <a:xfrm rot="11101650">
            <a:off x="4943033" y="5132597"/>
            <a:ext cx="5634007" cy="500378"/>
          </a:xfrm>
          <a:prstGeom prst="curvedDownArrow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8" name="文本框 97"/>
          <p:cNvSpPr txBox="1"/>
          <p:nvPr/>
        </p:nvSpPr>
        <p:spPr>
          <a:xfrm>
            <a:off x="5946752" y="5702468"/>
            <a:ext cx="53193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</a:rPr>
              <a:t>The “One-Level-Up” Policy</a:t>
            </a:r>
          </a:p>
          <a:p>
            <a:r>
              <a:rPr lang="en-US" altLang="zh-CN" sz="2000" dirty="0"/>
              <a:t>e.g.</a:t>
            </a:r>
            <a:r>
              <a:rPr lang="en-US" altLang="zh-CN" dirty="0"/>
              <a:t> the promotion of the province-level officials—especially the province party secretaries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24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5" grpId="0" animBg="1"/>
      <p:bldP spid="7176" grpId="0"/>
      <p:bldP spid="43" grpId="0"/>
      <p:bldP spid="7180" grpId="0" animBg="1"/>
      <p:bldP spid="48" grpId="0"/>
      <p:bldP spid="7182" grpId="0" animBg="1"/>
      <p:bldP spid="7183" grpId="0" animBg="1"/>
      <p:bldP spid="7184" grpId="0"/>
      <p:bldP spid="54" grpId="0"/>
      <p:bldP spid="52" grpId="0"/>
      <p:bldP spid="53" grpId="0"/>
      <p:bldP spid="55" grpId="0" animBg="1"/>
      <p:bldP spid="57" grpId="0" animBg="1"/>
      <p:bldP spid="9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2663" y="6270625"/>
            <a:ext cx="2743200" cy="365125"/>
          </a:xfrm>
          <a:noFill/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E8D0EEA-BACF-4366-BB91-542DBA133A72}" type="slidenum">
              <a:rPr lang="zh-CN" altLang="en-US">
                <a:solidFill>
                  <a:srgbClr val="898989"/>
                </a:solidFill>
              </a:rPr>
              <a:t>8</a:t>
            </a:fld>
            <a:endParaRPr lang="zh-CN" altLang="en-US" sz="1800"/>
          </a:p>
        </p:txBody>
      </p:sp>
      <p:sp>
        <p:nvSpPr>
          <p:cNvPr id="7171" name="五边形 6"/>
          <p:cNvSpPr>
            <a:spLocks noChangeArrowheads="1"/>
          </p:cNvSpPr>
          <p:nvPr/>
        </p:nvSpPr>
        <p:spPr bwMode="auto">
          <a:xfrm flipH="1">
            <a:off x="11460163" y="6210300"/>
            <a:ext cx="731837" cy="361950"/>
          </a:xfrm>
          <a:prstGeom prst="homePlate">
            <a:avLst>
              <a:gd name="adj" fmla="val 50548"/>
            </a:avLst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7172" name="标题 3"/>
          <p:cNvSpPr>
            <a:spLocks noGrp="1" noChangeArrowheads="1"/>
          </p:cNvSpPr>
          <p:nvPr>
            <p:ph type="title" idx="4294967295"/>
          </p:nvPr>
        </p:nvSpPr>
        <p:spPr>
          <a:xfrm>
            <a:off x="-642648" y="313430"/>
            <a:ext cx="4175557" cy="402936"/>
          </a:xfrm>
        </p:spPr>
        <p:txBody>
          <a:bodyPr anchor="b"/>
          <a:lstStyle/>
          <a:p>
            <a:pPr algn="ctr" eaLnBrk="1" hangingPunct="1"/>
            <a:r>
              <a:rPr lang="en-US" altLang="zh-CN" sz="3200" dirty="0">
                <a:ea typeface="宋体" panose="02010600030101010101" pitchFamily="2" charset="-122"/>
              </a:rPr>
              <a:t>II. Background</a:t>
            </a:r>
            <a:endParaRPr lang="zh-CN" altLang="en-US" sz="3200" dirty="0">
              <a:ea typeface="宋体" panose="02010600030101010101" pitchFamily="2" charset="-122"/>
            </a:endParaRPr>
          </a:p>
        </p:txBody>
      </p:sp>
      <p:sp>
        <p:nvSpPr>
          <p:cNvPr id="22" name="矩形 7"/>
          <p:cNvSpPr>
            <a:spLocks noChangeArrowheads="1"/>
          </p:cNvSpPr>
          <p:nvPr/>
        </p:nvSpPr>
        <p:spPr bwMode="auto">
          <a:xfrm>
            <a:off x="0" y="648999"/>
            <a:ext cx="2057400" cy="650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3" name="矩形 8"/>
          <p:cNvSpPr>
            <a:spLocks noChangeArrowheads="1"/>
          </p:cNvSpPr>
          <p:nvPr/>
        </p:nvSpPr>
        <p:spPr bwMode="auto">
          <a:xfrm>
            <a:off x="2057400" y="648999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2703" y="714086"/>
            <a:ext cx="6631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II.C. Corruption in China’s Primary Land Market</a:t>
            </a:r>
            <a:endParaRPr lang="zh-CN" altLang="en-US" sz="2400" dirty="0"/>
          </a:p>
        </p:txBody>
      </p:sp>
      <p:grpSp>
        <p:nvGrpSpPr>
          <p:cNvPr id="3" name="组合 2"/>
          <p:cNvGrpSpPr/>
          <p:nvPr/>
        </p:nvGrpSpPr>
        <p:grpSpPr>
          <a:xfrm>
            <a:off x="783608" y="1779581"/>
            <a:ext cx="8803737" cy="400110"/>
            <a:chOff x="5963740" y="2180924"/>
            <a:chExt cx="8803737" cy="400110"/>
          </a:xfrm>
        </p:grpSpPr>
        <p:sp>
          <p:nvSpPr>
            <p:cNvPr id="15" name="文本框 14"/>
            <p:cNvSpPr txBox="1"/>
            <p:nvPr/>
          </p:nvSpPr>
          <p:spPr>
            <a:xfrm>
              <a:off x="6111083" y="2180924"/>
              <a:ext cx="86563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Local Governments —— the sole statutory owner and supplier of land</a:t>
              </a:r>
              <a:endParaRPr lang="zh-CN" altLang="en-US" sz="2000" dirty="0"/>
            </a:p>
          </p:txBody>
        </p:sp>
        <p:sp>
          <p:nvSpPr>
            <p:cNvPr id="19" name="椭圆 18"/>
            <p:cNvSpPr/>
            <p:nvPr/>
          </p:nvSpPr>
          <p:spPr bwMode="auto">
            <a:xfrm>
              <a:off x="5963740" y="2299668"/>
              <a:ext cx="83127" cy="8312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783608" y="2261311"/>
            <a:ext cx="8280497" cy="400110"/>
            <a:chOff x="5963740" y="3597484"/>
            <a:chExt cx="8280497" cy="400110"/>
          </a:xfrm>
        </p:grpSpPr>
        <p:sp>
          <p:nvSpPr>
            <p:cNvPr id="17" name="文本框 16"/>
            <p:cNvSpPr txBox="1"/>
            <p:nvPr/>
          </p:nvSpPr>
          <p:spPr>
            <a:xfrm>
              <a:off x="6124707" y="3597484"/>
              <a:ext cx="81195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/>
                <a:t>Land Finance Revenue—— the main tax revenue of local government</a:t>
              </a:r>
            </a:p>
          </p:txBody>
        </p:sp>
        <p:sp>
          <p:nvSpPr>
            <p:cNvPr id="29" name="椭圆 28"/>
            <p:cNvSpPr/>
            <p:nvPr/>
          </p:nvSpPr>
          <p:spPr bwMode="auto">
            <a:xfrm>
              <a:off x="5963740" y="3714412"/>
              <a:ext cx="83127" cy="8312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7180" name="组合 7179"/>
          <p:cNvGrpSpPr/>
          <p:nvPr/>
        </p:nvGrpSpPr>
        <p:grpSpPr>
          <a:xfrm>
            <a:off x="279053" y="1297851"/>
            <a:ext cx="11525019" cy="439858"/>
            <a:chOff x="279053" y="1297851"/>
            <a:chExt cx="11525019" cy="439858"/>
          </a:xfrm>
        </p:grpSpPr>
        <p:grpSp>
          <p:nvGrpSpPr>
            <p:cNvPr id="46" name="组合 45"/>
            <p:cNvGrpSpPr/>
            <p:nvPr/>
          </p:nvGrpSpPr>
          <p:grpSpPr>
            <a:xfrm>
              <a:off x="279053" y="1337599"/>
              <a:ext cx="5684687" cy="400110"/>
              <a:chOff x="5963740" y="2180924"/>
              <a:chExt cx="5684687" cy="400110"/>
            </a:xfrm>
          </p:grpSpPr>
          <p:sp>
            <p:nvSpPr>
              <p:cNvPr id="47" name="文本框 46"/>
              <p:cNvSpPr txBox="1"/>
              <p:nvPr/>
            </p:nvSpPr>
            <p:spPr>
              <a:xfrm>
                <a:off x="6111083" y="2180924"/>
                <a:ext cx="553734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zh-CN" altLang="en-US" sz="2000" dirty="0"/>
              </a:p>
            </p:txBody>
          </p:sp>
          <p:sp>
            <p:nvSpPr>
              <p:cNvPr id="48" name="椭圆 47"/>
              <p:cNvSpPr/>
              <p:nvPr/>
            </p:nvSpPr>
            <p:spPr bwMode="auto">
              <a:xfrm>
                <a:off x="5963740" y="2299668"/>
                <a:ext cx="83127" cy="83127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6" name="矩形 5"/>
            <p:cNvSpPr/>
            <p:nvPr/>
          </p:nvSpPr>
          <p:spPr>
            <a:xfrm>
              <a:off x="426395" y="1297851"/>
              <a:ext cx="1137767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dirty="0"/>
                <a:t>Why it is ideal for examining the trading of favors between the princeling firms and local officials</a:t>
              </a:r>
              <a:r>
                <a:rPr lang="zh-CN" altLang="en-US" sz="2000" dirty="0"/>
                <a:t>？</a:t>
              </a:r>
            </a:p>
          </p:txBody>
        </p:sp>
      </p:grpSp>
      <p:grpSp>
        <p:nvGrpSpPr>
          <p:cNvPr id="7177" name="组合 7176"/>
          <p:cNvGrpSpPr/>
          <p:nvPr/>
        </p:nvGrpSpPr>
        <p:grpSpPr>
          <a:xfrm>
            <a:off x="5598938" y="2743041"/>
            <a:ext cx="5095761" cy="4000358"/>
            <a:chOff x="6250102" y="2743041"/>
            <a:chExt cx="5095761" cy="4000358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50102" y="2743041"/>
              <a:ext cx="5095761" cy="4000358"/>
            </a:xfrm>
            <a:prstGeom prst="rect">
              <a:avLst/>
            </a:prstGeom>
          </p:spPr>
        </p:pic>
        <p:cxnSp>
          <p:nvCxnSpPr>
            <p:cNvPr id="11" name="直接箭头连接符 10"/>
            <p:cNvCxnSpPr/>
            <p:nvPr/>
          </p:nvCxnSpPr>
          <p:spPr bwMode="auto">
            <a:xfrm>
              <a:off x="6996545" y="4842164"/>
              <a:ext cx="0" cy="284018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" name="直接箭头连接符 12"/>
            <p:cNvCxnSpPr/>
            <p:nvPr/>
          </p:nvCxnSpPr>
          <p:spPr bwMode="auto">
            <a:xfrm>
              <a:off x="9511145" y="4281055"/>
              <a:ext cx="6928" cy="235527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6" name="直接箭头连接符 15"/>
            <p:cNvCxnSpPr/>
            <p:nvPr/>
          </p:nvCxnSpPr>
          <p:spPr bwMode="auto">
            <a:xfrm>
              <a:off x="9441873" y="4842164"/>
              <a:ext cx="6928" cy="228600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7178" name="文本框 7177"/>
          <p:cNvSpPr txBox="1"/>
          <p:nvPr/>
        </p:nvSpPr>
        <p:spPr>
          <a:xfrm>
            <a:off x="1028700" y="3439364"/>
            <a:ext cx="34230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Nearly a quarter (23%) of the 2,802 corruption cases are related to </a:t>
            </a:r>
          </a:p>
          <a:p>
            <a:r>
              <a:rPr lang="en-US" altLang="zh-CN" sz="1600" dirty="0"/>
              <a:t>The primary land market.</a:t>
            </a:r>
          </a:p>
          <a:p>
            <a:r>
              <a:rPr lang="en-US" altLang="zh-CN" sz="1600" i="1" dirty="0"/>
              <a:t>(</a:t>
            </a:r>
            <a:r>
              <a:rPr lang="en-US" altLang="zh-CN" sz="1600" i="1" dirty="0" err="1"/>
              <a:t>Jiancha</a:t>
            </a:r>
            <a:r>
              <a:rPr lang="en-US" altLang="zh-CN" sz="1600" i="1" dirty="0"/>
              <a:t> </a:t>
            </a:r>
            <a:r>
              <a:rPr lang="en-US" altLang="zh-CN" sz="1600" i="1" dirty="0" err="1"/>
              <a:t>Ribao</a:t>
            </a:r>
            <a:r>
              <a:rPr lang="en-US" altLang="zh-CN" sz="1600" i="1" dirty="0"/>
              <a:t> ,</a:t>
            </a:r>
            <a:r>
              <a:rPr lang="en-US" altLang="zh-CN" sz="1600" dirty="0"/>
              <a:t>2000 ~ 2009)</a:t>
            </a:r>
            <a:endParaRPr lang="zh-CN" altLang="en-US" sz="1600" dirty="0"/>
          </a:p>
        </p:txBody>
      </p:sp>
      <p:sp>
        <p:nvSpPr>
          <p:cNvPr id="7179" name="矩形 7178"/>
          <p:cNvSpPr/>
          <p:nvPr/>
        </p:nvSpPr>
        <p:spPr>
          <a:xfrm>
            <a:off x="426395" y="5689532"/>
            <a:ext cx="61509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/>
              <a:t>The real estate sector —— A “hotbed of crony capitalism in China”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26817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" grpId="0"/>
      <p:bldP spid="717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2663" y="6270625"/>
            <a:ext cx="2743200" cy="365125"/>
          </a:xfrm>
          <a:noFill/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E8D0EEA-BACF-4366-BB91-542DBA133A72}" type="slidenum">
              <a:rPr lang="zh-CN" altLang="en-US">
                <a:solidFill>
                  <a:srgbClr val="898989"/>
                </a:solidFill>
              </a:rPr>
              <a:t>9</a:t>
            </a:fld>
            <a:endParaRPr lang="zh-CN" altLang="en-US" sz="1800"/>
          </a:p>
        </p:txBody>
      </p:sp>
      <p:sp>
        <p:nvSpPr>
          <p:cNvPr id="7171" name="五边形 6"/>
          <p:cNvSpPr>
            <a:spLocks noChangeArrowheads="1"/>
          </p:cNvSpPr>
          <p:nvPr/>
        </p:nvSpPr>
        <p:spPr bwMode="auto">
          <a:xfrm flipH="1">
            <a:off x="11460163" y="6210300"/>
            <a:ext cx="731837" cy="361950"/>
          </a:xfrm>
          <a:prstGeom prst="homePlate">
            <a:avLst>
              <a:gd name="adj" fmla="val 50548"/>
            </a:avLst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7172" name="标题 3"/>
          <p:cNvSpPr>
            <a:spLocks noGrp="1" noChangeArrowheads="1"/>
          </p:cNvSpPr>
          <p:nvPr>
            <p:ph type="title" idx="4294967295"/>
          </p:nvPr>
        </p:nvSpPr>
        <p:spPr>
          <a:xfrm>
            <a:off x="-642648" y="313430"/>
            <a:ext cx="4175557" cy="402936"/>
          </a:xfrm>
        </p:spPr>
        <p:txBody>
          <a:bodyPr anchor="b"/>
          <a:lstStyle/>
          <a:p>
            <a:pPr algn="ctr" eaLnBrk="1" hangingPunct="1"/>
            <a:r>
              <a:rPr lang="en-US" altLang="zh-CN" sz="3200" dirty="0">
                <a:ea typeface="宋体" panose="02010600030101010101" pitchFamily="2" charset="-122"/>
              </a:rPr>
              <a:t>II. Background</a:t>
            </a:r>
            <a:endParaRPr lang="zh-CN" altLang="en-US" sz="3200" dirty="0">
              <a:ea typeface="宋体" panose="02010600030101010101" pitchFamily="2" charset="-122"/>
            </a:endParaRPr>
          </a:p>
        </p:txBody>
      </p:sp>
      <p:sp>
        <p:nvSpPr>
          <p:cNvPr id="22" name="矩形 7"/>
          <p:cNvSpPr>
            <a:spLocks noChangeArrowheads="1"/>
          </p:cNvSpPr>
          <p:nvPr/>
        </p:nvSpPr>
        <p:spPr bwMode="auto">
          <a:xfrm>
            <a:off x="0" y="648999"/>
            <a:ext cx="2057400" cy="650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3" name="矩形 8"/>
          <p:cNvSpPr>
            <a:spLocks noChangeArrowheads="1"/>
          </p:cNvSpPr>
          <p:nvPr/>
        </p:nvSpPr>
        <p:spPr bwMode="auto">
          <a:xfrm>
            <a:off x="2057400" y="648999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2703" y="714086"/>
            <a:ext cx="4832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II.D. The Mainline of the Literature</a:t>
            </a:r>
            <a:endParaRPr lang="zh-CN" altLang="en-US" sz="2400" dirty="0"/>
          </a:p>
        </p:txBody>
      </p:sp>
      <p:grpSp>
        <p:nvGrpSpPr>
          <p:cNvPr id="3" name="组合 2"/>
          <p:cNvGrpSpPr/>
          <p:nvPr/>
        </p:nvGrpSpPr>
        <p:grpSpPr>
          <a:xfrm>
            <a:off x="602471" y="1421812"/>
            <a:ext cx="8803737" cy="400110"/>
            <a:chOff x="5963740" y="2180924"/>
            <a:chExt cx="8803737" cy="400110"/>
          </a:xfrm>
        </p:grpSpPr>
        <p:sp>
          <p:nvSpPr>
            <p:cNvPr id="15" name="文本框 14"/>
            <p:cNvSpPr txBox="1"/>
            <p:nvPr/>
          </p:nvSpPr>
          <p:spPr>
            <a:xfrm>
              <a:off x="6111083" y="2180924"/>
              <a:ext cx="86563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How much the corrupt deals benefit each side</a:t>
              </a:r>
              <a:r>
                <a:rPr lang="zh-CN" altLang="en-US" sz="2000" dirty="0"/>
                <a:t>？</a:t>
              </a:r>
            </a:p>
          </p:txBody>
        </p:sp>
        <p:sp>
          <p:nvSpPr>
            <p:cNvPr id="19" name="椭圆 18"/>
            <p:cNvSpPr/>
            <p:nvPr/>
          </p:nvSpPr>
          <p:spPr bwMode="auto">
            <a:xfrm>
              <a:off x="5963740" y="2299668"/>
              <a:ext cx="83127" cy="8312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93439" y="2006703"/>
            <a:ext cx="6637612" cy="400110"/>
            <a:chOff x="596370" y="2162233"/>
            <a:chExt cx="6637612" cy="400110"/>
          </a:xfrm>
        </p:grpSpPr>
        <p:grpSp>
          <p:nvGrpSpPr>
            <p:cNvPr id="4" name="组合 3"/>
            <p:cNvGrpSpPr/>
            <p:nvPr/>
          </p:nvGrpSpPr>
          <p:grpSpPr>
            <a:xfrm>
              <a:off x="596370" y="2162233"/>
              <a:ext cx="345698" cy="400110"/>
              <a:chOff x="5963740" y="3597484"/>
              <a:chExt cx="345698" cy="400110"/>
            </a:xfrm>
          </p:grpSpPr>
          <p:sp>
            <p:nvSpPr>
              <p:cNvPr id="17" name="文本框 16"/>
              <p:cNvSpPr txBox="1"/>
              <p:nvPr/>
            </p:nvSpPr>
            <p:spPr>
              <a:xfrm>
                <a:off x="6124707" y="3597484"/>
                <a:ext cx="18473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altLang="zh-CN" sz="2000" dirty="0"/>
              </a:p>
            </p:txBody>
          </p:sp>
          <p:sp>
            <p:nvSpPr>
              <p:cNvPr id="29" name="椭圆 28"/>
              <p:cNvSpPr/>
              <p:nvPr/>
            </p:nvSpPr>
            <p:spPr bwMode="auto">
              <a:xfrm>
                <a:off x="5963740" y="3714412"/>
                <a:ext cx="83127" cy="83127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5" name="矩形 4"/>
            <p:cNvSpPr/>
            <p:nvPr/>
          </p:nvSpPr>
          <p:spPr>
            <a:xfrm>
              <a:off x="757337" y="2162233"/>
              <a:ext cx="647664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dirty="0">
                  <a:solidFill>
                    <a:srgbClr val="333333"/>
                  </a:solidFill>
                </a:rPr>
                <a:t>The impact of President Xi’s anti-corruption campaign</a:t>
              </a:r>
              <a:r>
                <a:rPr lang="zh-CN" altLang="en-US" sz="2000" dirty="0">
                  <a:solidFill>
                    <a:srgbClr val="333333"/>
                  </a:solidFill>
                </a:rPr>
                <a:t>？</a:t>
              </a:r>
              <a:endParaRPr lang="zh-CN" altLang="en-US" sz="2000" dirty="0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02471" y="3429096"/>
            <a:ext cx="9790745" cy="707886"/>
            <a:chOff x="5963740" y="2180924"/>
            <a:chExt cx="9790745" cy="707886"/>
          </a:xfrm>
        </p:grpSpPr>
        <p:sp>
          <p:nvSpPr>
            <p:cNvPr id="28" name="文本框 27"/>
            <p:cNvSpPr txBox="1"/>
            <p:nvPr/>
          </p:nvSpPr>
          <p:spPr>
            <a:xfrm>
              <a:off x="6111083" y="2180924"/>
              <a:ext cx="96434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Princeling Firms —— a price discount ( 55.4% ~ 59.9% )</a:t>
              </a:r>
              <a:r>
                <a:rPr lang="zh-CN" altLang="en-US" sz="2000" dirty="0"/>
                <a:t>，</a:t>
              </a:r>
              <a:r>
                <a:rPr lang="en-US" altLang="zh-CN" sz="2000" dirty="0"/>
                <a:t>More land purchases</a:t>
              </a:r>
            </a:p>
            <a:p>
              <a:r>
                <a:rPr lang="en-US" altLang="zh-CN" sz="2000" dirty="0"/>
                <a:t>   </a:t>
              </a:r>
              <a:endParaRPr lang="zh-CN" altLang="en-US" sz="2000" dirty="0"/>
            </a:p>
          </p:txBody>
        </p:sp>
        <p:sp>
          <p:nvSpPr>
            <p:cNvPr id="30" name="椭圆 29"/>
            <p:cNvSpPr/>
            <p:nvPr/>
          </p:nvSpPr>
          <p:spPr bwMode="auto">
            <a:xfrm>
              <a:off x="5963740" y="2299668"/>
              <a:ext cx="83127" cy="8312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749814" y="4015024"/>
            <a:ext cx="8656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000" dirty="0"/>
          </a:p>
        </p:txBody>
      </p:sp>
      <p:grpSp>
        <p:nvGrpSpPr>
          <p:cNvPr id="35" name="组合 34"/>
          <p:cNvGrpSpPr/>
          <p:nvPr/>
        </p:nvGrpSpPr>
        <p:grpSpPr>
          <a:xfrm>
            <a:off x="593439" y="4621350"/>
            <a:ext cx="8803737" cy="400110"/>
            <a:chOff x="5963740" y="2180924"/>
            <a:chExt cx="8803737" cy="400110"/>
          </a:xfrm>
        </p:grpSpPr>
        <p:sp>
          <p:nvSpPr>
            <p:cNvPr id="36" name="文本框 35"/>
            <p:cNvSpPr txBox="1"/>
            <p:nvPr/>
          </p:nvSpPr>
          <p:spPr>
            <a:xfrm>
              <a:off x="6111083" y="2180924"/>
              <a:ext cx="86563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2000" dirty="0"/>
            </a:p>
          </p:txBody>
        </p:sp>
        <p:sp>
          <p:nvSpPr>
            <p:cNvPr id="37" name="椭圆 36"/>
            <p:cNvSpPr/>
            <p:nvPr/>
          </p:nvSpPr>
          <p:spPr bwMode="auto">
            <a:xfrm>
              <a:off x="5963740" y="2299668"/>
              <a:ext cx="83127" cy="8312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749813" y="3951282"/>
            <a:ext cx="95551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Provincial Party Secretaries —— 23.4% more likely to be promoted</a:t>
            </a:r>
            <a:endParaRPr lang="zh-CN" altLang="en-US" sz="2000" dirty="0"/>
          </a:p>
        </p:txBody>
      </p:sp>
      <p:sp>
        <p:nvSpPr>
          <p:cNvPr id="24" name="矩形 23"/>
          <p:cNvSpPr/>
          <p:nvPr/>
        </p:nvSpPr>
        <p:spPr>
          <a:xfrm>
            <a:off x="749813" y="4600892"/>
            <a:ext cx="94471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a reduction in corruption —— between 42.6% and 31.5% in the provinces</a:t>
            </a:r>
          </a:p>
        </p:txBody>
      </p:sp>
      <p:sp>
        <p:nvSpPr>
          <p:cNvPr id="45" name="矩形 44"/>
          <p:cNvSpPr/>
          <p:nvPr/>
        </p:nvSpPr>
        <p:spPr>
          <a:xfrm>
            <a:off x="749813" y="5159265"/>
            <a:ext cx="95551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a reduction in the promotional prospects</a:t>
            </a:r>
            <a:endParaRPr lang="zh-CN" altLang="en-US" sz="2000" dirty="0"/>
          </a:p>
        </p:txBody>
      </p:sp>
      <p:sp>
        <p:nvSpPr>
          <p:cNvPr id="25" name="文本框 24"/>
          <p:cNvSpPr txBox="1"/>
          <p:nvPr/>
        </p:nvSpPr>
        <p:spPr>
          <a:xfrm>
            <a:off x="749813" y="2737888"/>
            <a:ext cx="4859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Main Conclusions of the Literature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2847153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2388</TotalTime>
  <Words>3645</Words>
  <Application>Microsoft Office PowerPoint</Application>
  <PresentationFormat>宽屏</PresentationFormat>
  <Paragraphs>601</Paragraphs>
  <Slides>47</Slides>
  <Notes>47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47</vt:i4>
      </vt:variant>
    </vt:vector>
  </HeadingPairs>
  <TitlesOfParts>
    <vt:vector size="52" baseType="lpstr">
      <vt:lpstr>宋体</vt:lpstr>
      <vt:lpstr>Arial</vt:lpstr>
      <vt:lpstr>Calibri</vt:lpstr>
      <vt:lpstr>Cambria Math</vt:lpstr>
      <vt:lpstr>Office 主题</vt:lpstr>
      <vt:lpstr>Busting The “Princelings”:  The Campaign Against Corruption in China’s Primary Land Market</vt:lpstr>
      <vt:lpstr>PowerPoint 演示文稿</vt:lpstr>
      <vt:lpstr>I. Introduction</vt:lpstr>
      <vt:lpstr>I. Introduction</vt:lpstr>
      <vt:lpstr>II. Background</vt:lpstr>
      <vt:lpstr>II. Background</vt:lpstr>
      <vt:lpstr>II. Background</vt:lpstr>
      <vt:lpstr>II. Background</vt:lpstr>
      <vt:lpstr>II. Background</vt:lpstr>
      <vt:lpstr>III. Data Construction</vt:lpstr>
      <vt:lpstr>III. Data Construction</vt:lpstr>
      <vt:lpstr>III. Data Construction</vt:lpstr>
      <vt:lpstr>IV. Price Discount Obtained By Princeling Firms</vt:lpstr>
      <vt:lpstr>IV. Price Discount Obtained By Princeling Firms</vt:lpstr>
      <vt:lpstr>IV. Price Discount Obtained By Princeling Firms</vt:lpstr>
      <vt:lpstr>IV. Price Discount Obtained By Princeling Firms</vt:lpstr>
      <vt:lpstr>IV. Price Discount Obtained By Princeling Firms</vt:lpstr>
      <vt:lpstr>IV. Price Discount Obtained By Princeling Firms</vt:lpstr>
      <vt:lpstr>IV. Price Discount Obtained By Princeling Firms</vt:lpstr>
      <vt:lpstr>IV. Price Discount Obtained By Princeling Firms</vt:lpstr>
      <vt:lpstr>IV. Price Discount Obtained By Princeling Firms</vt:lpstr>
      <vt:lpstr>II. Background</vt:lpstr>
      <vt:lpstr>V. Effect of Business Favor on Prommotion</vt:lpstr>
      <vt:lpstr>V. Effect of Business Favor on Prommotion</vt:lpstr>
      <vt:lpstr>V. Effect of Business Favor on Prommotion</vt:lpstr>
      <vt:lpstr>V. Effect of Business Favor on Prommotion</vt:lpstr>
      <vt:lpstr>V. Effect of Business Favor on Prommotion</vt:lpstr>
      <vt:lpstr>V. Effect of Business Favor on Prommotion</vt:lpstr>
      <vt:lpstr>V. Effect of Business Favor on Prommotion</vt:lpstr>
      <vt:lpstr>VI. Effect of Xi’s Anticorruption Campaign</vt:lpstr>
      <vt:lpstr>VI. Effect of Xi’s Anticorruption Campaign</vt:lpstr>
      <vt:lpstr>VI. Effect of Xi’s Anticorruption Campaign</vt:lpstr>
      <vt:lpstr>VI. Effect of Xi’s Anticorruption Campaign</vt:lpstr>
      <vt:lpstr>VI. Effect of Xi’s Anticorruption Campaign</vt:lpstr>
      <vt:lpstr>VI. Effect of Xi’s Anticorruption Campaign</vt:lpstr>
      <vt:lpstr>VI. Effect of Xi’s Anticorruption Campaign</vt:lpstr>
      <vt:lpstr>VI. Effect of Xi’s Anticorruption Campaign</vt:lpstr>
      <vt:lpstr>VI. Effect of Xi’s Anticorruption Campaign</vt:lpstr>
      <vt:lpstr>VI. Effect of Xi’s Anticorruption Campaign</vt:lpstr>
      <vt:lpstr>VI. Effect of Xi’s Anticorruption Campaign</vt:lpstr>
      <vt:lpstr>VI. Effect of Xi’s Anticorruption Campaign</vt:lpstr>
      <vt:lpstr>VI. Effect of Xi’s Anticorruption Campaign</vt:lpstr>
      <vt:lpstr>VI. Effect of Xi’s Anticorruption Campaign</vt:lpstr>
      <vt:lpstr>VI. Effect of Xi’s Anticorruption Campaign</vt:lpstr>
      <vt:lpstr>VI. Effect of Xi’s Anticorruption Campaign</vt:lpstr>
      <vt:lpstr>VII. CONCLUSION</vt:lpstr>
      <vt:lpstr>THANKS FOR WATCHING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奈森设计</dc:title>
  <dc:subject>BOSSPPT 2017-2018</dc:subject>
  <dc:creator>奈森设计</dc:creator>
  <cp:keywords>奈森设计</cp:keywords>
  <dc:description>BOSSPPT致力于提供高质量，有品质的模板，拒绝垃圾模板！_x000d_
本模板由bossppt设计师制作或制作师二次制作整理，bossppt为此花费了大量心血。_x000d_
如果非本店购买，请直接向盗版店进行索赔。_x000d_
本店淘宝唯一购买网址：https://chinappt.taobao.com</dc:description>
  <cp:lastModifiedBy>huawei</cp:lastModifiedBy>
  <cp:revision>272</cp:revision>
  <dcterms:created xsi:type="dcterms:W3CDTF">2014-09-15T19:09:00Z</dcterms:created>
  <dcterms:modified xsi:type="dcterms:W3CDTF">2019-12-22T23:56:09Z</dcterms:modified>
  <cp:category>店铺： BOSSPPT顶尖职业文案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2052-10.1.0.7697</vt:lpwstr>
  </property>
</Properties>
</file>